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1"/>
  </p:notesMasterIdLst>
  <p:handoutMasterIdLst>
    <p:handoutMasterId r:id="rId72"/>
  </p:handoutMasterIdLst>
  <p:sldIdLst>
    <p:sldId id="431" r:id="rId2"/>
    <p:sldId id="347" r:id="rId3"/>
    <p:sldId id="349" r:id="rId4"/>
    <p:sldId id="353" r:id="rId5"/>
    <p:sldId id="354" r:id="rId6"/>
    <p:sldId id="355" r:id="rId7"/>
    <p:sldId id="356" r:id="rId8"/>
    <p:sldId id="357" r:id="rId9"/>
    <p:sldId id="421" r:id="rId10"/>
    <p:sldId id="422" r:id="rId11"/>
    <p:sldId id="423" r:id="rId12"/>
    <p:sldId id="424" r:id="rId13"/>
    <p:sldId id="425" r:id="rId14"/>
    <p:sldId id="359" r:id="rId15"/>
    <p:sldId id="360" r:id="rId16"/>
    <p:sldId id="361" r:id="rId17"/>
    <p:sldId id="362" r:id="rId18"/>
    <p:sldId id="364" r:id="rId19"/>
    <p:sldId id="365" r:id="rId20"/>
    <p:sldId id="420" r:id="rId21"/>
    <p:sldId id="435" r:id="rId22"/>
    <p:sldId id="366" r:id="rId23"/>
    <p:sldId id="367" r:id="rId24"/>
    <p:sldId id="368" r:id="rId25"/>
    <p:sldId id="369" r:id="rId26"/>
    <p:sldId id="371" r:id="rId27"/>
    <p:sldId id="372" r:id="rId28"/>
    <p:sldId id="373" r:id="rId29"/>
    <p:sldId id="374" r:id="rId30"/>
    <p:sldId id="375" r:id="rId31"/>
    <p:sldId id="376" r:id="rId32"/>
    <p:sldId id="426" r:id="rId33"/>
    <p:sldId id="384" r:id="rId34"/>
    <p:sldId id="432" r:id="rId35"/>
    <p:sldId id="385" r:id="rId36"/>
    <p:sldId id="387" r:id="rId37"/>
    <p:sldId id="427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428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29" r:id="rId64"/>
    <p:sldId id="414" r:id="rId65"/>
    <p:sldId id="415" r:id="rId66"/>
    <p:sldId id="416" r:id="rId67"/>
    <p:sldId id="417" r:id="rId68"/>
    <p:sldId id="418" r:id="rId69"/>
    <p:sldId id="430" r:id="rId70"/>
  </p:sldIdLst>
  <p:sldSz cx="9144000" cy="6858000" type="screen4x3"/>
  <p:notesSz cx="6640513" cy="9904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000066"/>
    <a:srgbClr val="003300"/>
    <a:srgbClr val="080808"/>
    <a:srgbClr val="660066"/>
    <a:srgbClr val="7261B1"/>
    <a:srgbClr val="1DA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79406" autoAdjust="0"/>
  </p:normalViewPr>
  <p:slideViewPr>
    <p:cSldViewPr>
      <p:cViewPr varScale="1">
        <p:scale>
          <a:sx n="59" d="100"/>
          <a:sy n="59" d="100"/>
        </p:scale>
        <p:origin x="18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33873AC-B2A6-4FC8-9AEC-4739DE226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216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4550" y="742950"/>
            <a:ext cx="4951413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62FC54C-3017-45E3-864D-9A19A753D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836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9C4761B1-504E-4888-928C-87022CF2FC95}" type="slidenum">
              <a:rPr lang="zh-CN" altLang="en-US" smtClean="0">
                <a:latin typeface="Times New Roman" pitchFamily="18" charset="0"/>
              </a:rPr>
              <a:pPr eaLnBrk="1" hangingPunct="1"/>
              <a:t>1</a:t>
            </a:fld>
            <a:endParaRPr lang="zh-CN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1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C8600B7-9097-433C-AEEE-414C490CB957}" type="slidenum">
              <a:rPr lang="en-US" altLang="zh-CN" smtClean="0">
                <a:latin typeface="Times New Roman" pitchFamily="18" charset="0"/>
              </a:rPr>
              <a:pPr eaLnBrk="1" hangingPunct="1"/>
              <a:t>10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5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B10E2A3B-ECA5-4D92-89A5-A445F6AEA9AB}" type="slidenum">
              <a:rPr lang="en-US" altLang="zh-CN" smtClean="0">
                <a:latin typeface="Times New Roman" pitchFamily="18" charset="0"/>
              </a:rPr>
              <a:pPr eaLnBrk="1" hangingPunct="1"/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096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F754E5B-144C-4724-A96B-F5296A9429BB}" type="slidenum">
              <a:rPr lang="en-US" altLang="zh-CN" smtClean="0">
                <a:latin typeface="Times New Roman" pitchFamily="18" charset="0"/>
              </a:rPr>
              <a:pPr eaLnBrk="1" hangingPunct="1"/>
              <a:t>12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9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F243E42-6134-451F-8BC6-84862F491535}" type="slidenum">
              <a:rPr lang="en-US" altLang="zh-CN" smtClean="0">
                <a:latin typeface="Times New Roman" pitchFamily="18" charset="0"/>
              </a:rPr>
              <a:pPr eaLnBrk="1" hangingPunct="1"/>
              <a:t>13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47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5B55269E-302E-448E-9F92-8F7BD95095BC}" type="slidenum">
              <a:rPr lang="en-US" altLang="zh-CN" smtClean="0"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881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16C3E03-5A51-4DDD-926E-647148DD75C3}" type="slidenum">
              <a:rPr lang="en-US" altLang="zh-CN" smtClean="0">
                <a:latin typeface="Times New Roman" pitchFamily="18" charset="0"/>
              </a:rPr>
              <a:pPr eaLnBrk="1" hangingPunct="1"/>
              <a:t>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315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25BBBDC-1EC6-4F63-A437-9A715E9016DD}" type="slidenum">
              <a:rPr lang="en-US" altLang="zh-CN" smtClean="0">
                <a:latin typeface="Times New Roman" pitchFamily="18" charset="0"/>
              </a:rPr>
              <a:pPr eaLnBrk="1" hangingPunct="1"/>
              <a:t>16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65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D385539-52A7-4EE9-9913-9D7FDD91B17D}" type="slidenum">
              <a:rPr lang="en-US" altLang="zh-CN" smtClean="0">
                <a:latin typeface="Times New Roman" pitchFamily="18" charset="0"/>
              </a:rPr>
              <a:pPr eaLnBrk="1" hangingPunct="1"/>
              <a:t>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608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A5C46F2-BF02-4BBE-8E1E-A64A8C2BE157}" type="slidenum">
              <a:rPr lang="en-US" altLang="zh-CN" smtClean="0"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341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2507EE3-3A9A-4149-A875-E68B1364DF91}" type="slidenum">
              <a:rPr lang="en-US" altLang="zh-CN" smtClean="0"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2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798D8CB-B6EF-4031-8486-1177B226578C}" type="slidenum">
              <a:rPr lang="en-US" altLang="zh-CN" smtClean="0">
                <a:latin typeface="Times New Roman" pitchFamily="18" charset="0"/>
              </a:rPr>
              <a:pPr eaLnBrk="1" hangingPunct="1"/>
              <a:t>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695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10F9427-98A3-4A34-8519-A51E6D81C38C}" type="slidenum">
              <a:rPr lang="en-US" altLang="zh-CN" smtClean="0"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603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10F9427-98A3-4A34-8519-A51E6D81C38C}" type="slidenum">
              <a:rPr lang="en-US" altLang="zh-CN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077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4D72B43-C60C-4096-91A5-17A1F4EDA581}" type="slidenum">
              <a:rPr lang="en-US" altLang="zh-CN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350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ECE9BDC-775F-42F0-BE80-29660C298E20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55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961C625-AA68-4A8A-87F9-17148B884EF2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00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462A89-B09F-4B2B-8C27-2385B6F7D403}" type="slidenum">
              <a:rPr lang="en-US" altLang="zh-CN" smtClean="0">
                <a:latin typeface="Times New Roman" pitchFamily="18" charset="0"/>
              </a:rPr>
              <a:pPr eaLnBrk="1" hangingPunct="1"/>
              <a:t>25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99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0A6B0D8-FC4D-4FFD-B6AA-A1C60A28E2C3}" type="slidenum">
              <a:rPr lang="en-US" altLang="zh-CN" smtClean="0">
                <a:latin typeface="Times New Roman" pitchFamily="18" charset="0"/>
              </a:rPr>
              <a:pPr eaLnBrk="1" hangingPunct="1"/>
              <a:t>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ffectLst/>
              </a:rPr>
              <a:t>Hone</a:t>
            </a:r>
            <a:r>
              <a:rPr lang="zh-CN" altLang="en-US" dirty="0" smtClean="0">
                <a:effectLst/>
              </a:rPr>
              <a:t>：</a:t>
            </a:r>
            <a:r>
              <a:rPr lang="zh-CN" altLang="zh-CN" dirty="0" smtClean="0">
                <a:effectLst/>
              </a:rPr>
              <a:t>磨练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951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C46CA71-9116-4CFA-9CE4-CAC0C22FB13D}" type="slidenum">
              <a:rPr lang="en-US" altLang="zh-CN" smtClean="0">
                <a:latin typeface="Times New Roman" pitchFamily="18" charset="0"/>
              </a:rPr>
              <a:pPr eaLnBrk="1" hangingPunct="1"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731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82CB0AF-E62D-4684-BC03-AA2FEF650774}" type="slidenum">
              <a:rPr lang="en-US" altLang="zh-CN" smtClean="0">
                <a:latin typeface="Times New Roman" pitchFamily="18" charset="0"/>
              </a:rPr>
              <a:pPr eaLnBrk="1" hangingPunct="1"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ROOT port</a:t>
            </a:r>
            <a:r>
              <a:rPr lang="zh-CN" altLang="en-US" dirty="0" smtClean="0">
                <a:ea typeface="宋体" charset="-122"/>
              </a:rPr>
              <a:t>选择时可能要比较端口号，可以配置交换机各个端口的优先级。默认是</a:t>
            </a:r>
            <a:r>
              <a:rPr lang="en-US" altLang="zh-CN" dirty="0" smtClean="0">
                <a:ea typeface="宋体" charset="-122"/>
              </a:rPr>
              <a:t>128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9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0155B2D-0569-43DB-BCB6-4FC606D8C02C}" type="slidenum">
              <a:rPr lang="en-US" altLang="zh-CN" smtClean="0">
                <a:latin typeface="Times New Roman" pitchFamily="18" charset="0"/>
              </a:rPr>
              <a:pPr eaLnBrk="1" hangingPunct="1"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11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CBC649D-AC3F-4507-BF29-B5B1E29BAB3E}" type="slidenum">
              <a:rPr lang="en-US" altLang="zh-CN" smtClean="0"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230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710AF74-0247-41C2-B119-BB7723EAD205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比较</a:t>
            </a:r>
            <a:r>
              <a:rPr lang="en-US" altLang="zh-CN" dirty="0" smtClean="0">
                <a:ea typeface="宋体" charset="-122"/>
              </a:rPr>
              <a:t>BID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872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D0B0039-23DD-4623-87C2-15C54260D75C}" type="slidenum">
              <a:rPr lang="en-US" altLang="zh-CN" smtClean="0">
                <a:latin typeface="Times New Roman" pitchFamily="18" charset="0"/>
              </a:rPr>
              <a:pPr eaLnBrk="1" hangingPunct="1"/>
              <a:t>31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223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3526DFD-96F0-4874-9060-40E4A10A14C8}" type="slidenum">
              <a:rPr lang="en-US" altLang="zh-CN" smtClean="0">
                <a:latin typeface="Times New Roman" pitchFamily="18" charset="0"/>
              </a:rPr>
              <a:pPr eaLnBrk="1" hangingPunct="1"/>
              <a:t>32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391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B707E28-2544-4CCB-8F3F-D03C0973AA9A}" type="slidenum">
              <a:rPr lang="en-US" altLang="zh-CN" smtClean="0">
                <a:latin typeface="Times New Roman" pitchFamily="18" charset="0"/>
              </a:rPr>
              <a:pPr eaLnBrk="1" hangingPunct="1"/>
              <a:t>33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781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7490207-D1E9-4B86-AEF6-620D2DB3E6E1}" type="slidenum">
              <a:rPr lang="en-US" altLang="zh-CN" smtClean="0">
                <a:latin typeface="Times New Roman" pitchFamily="18" charset="0"/>
              </a:rPr>
              <a:pPr eaLnBrk="1" hangingPunct="1"/>
              <a:t>34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安全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成本降低 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性能提高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广播风暴防范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提高</a:t>
            </a:r>
            <a:r>
              <a:rPr lang="en-US" altLang="zh-CN" dirty="0" smtClean="0">
                <a:ea typeface="宋体" charset="-122"/>
              </a:rPr>
              <a:t>IT</a:t>
            </a:r>
            <a:r>
              <a:rPr lang="zh-CN" altLang="en-US" dirty="0" smtClean="0">
                <a:ea typeface="宋体" charset="-122"/>
              </a:rPr>
              <a:t>员工的效率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简化项目管理或应用管理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823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EA407D7-85CF-4D2B-9779-F2F528E3D7D0}" type="slidenum">
              <a:rPr lang="en-US" altLang="zh-CN" smtClean="0">
                <a:latin typeface="Times New Roman" pitchFamily="18" charset="0"/>
              </a:rPr>
              <a:pPr eaLnBrk="1" hangingPunct="1"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284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7EF2ABD-A5C3-4F54-9320-0A0716F31092}" type="slidenum">
              <a:rPr lang="en-US" altLang="zh-CN" smtClean="0">
                <a:latin typeface="Times New Roman" pitchFamily="18" charset="0"/>
              </a:rPr>
              <a:pPr eaLnBrk="1" hangingPunct="1"/>
              <a:t>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352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F9465A5-DC8C-4351-A339-A853E7574273}" type="slidenum">
              <a:rPr lang="en-US" altLang="zh-CN" smtClean="0">
                <a:latin typeface="Times New Roman" pitchFamily="18" charset="0"/>
              </a:rPr>
              <a:pPr eaLnBrk="1" hangingPunct="1"/>
              <a:t>37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329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A384003-677A-4173-8F3D-0E8C8318D6A5}" type="slidenum">
              <a:rPr lang="en-US" altLang="zh-CN" smtClean="0">
                <a:latin typeface="Times New Roman" pitchFamily="18" charset="0"/>
              </a:rPr>
              <a:pPr eaLnBrk="1" hangingPunct="1"/>
              <a:t>38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0778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1E03C0F-5BE2-44D4-BDF3-A52900F110E8}" type="slidenum">
              <a:rPr lang="en-US" altLang="zh-CN" smtClean="0">
                <a:latin typeface="Times New Roman" pitchFamily="18" charset="0"/>
              </a:rPr>
              <a:pPr eaLnBrk="1" hangingPunct="1"/>
              <a:t>39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22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6220E9C-242C-467A-BAA4-DCE0D36425DA}" type="slidenum">
              <a:rPr lang="en-US" altLang="zh-CN" smtClean="0"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Cisco catalyst</a:t>
            </a:r>
            <a:r>
              <a:rPr lang="en-US" altLang="zh-CN" baseline="0" dirty="0" smtClean="0">
                <a:ea typeface="宋体" charset="-122"/>
              </a:rPr>
              <a:t> </a:t>
            </a:r>
            <a:r>
              <a:rPr lang="zh-CN" altLang="en-US" baseline="0" dirty="0" smtClean="0">
                <a:ea typeface="宋体" charset="-122"/>
              </a:rPr>
              <a:t>都是非对称的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891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35919AE-62EA-4D95-A231-36EE6D565729}" type="slidenum">
              <a:rPr lang="en-US" altLang="zh-CN" smtClean="0">
                <a:latin typeface="Times New Roman" pitchFamily="18" charset="0"/>
              </a:rPr>
              <a:pPr eaLnBrk="1" hangingPunct="1"/>
              <a:t>40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4965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2D7619C-637F-43E3-BCE1-D42EB6132C29}" type="slidenum">
              <a:rPr lang="en-US" altLang="zh-CN" smtClean="0">
                <a:latin typeface="Times New Roman" pitchFamily="18" charset="0"/>
              </a:rPr>
              <a:pPr eaLnBrk="1" hangingPunct="1"/>
              <a:t>41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962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F558A5F-5E11-45DF-B895-ECC3162BF7E0}" type="slidenum">
              <a:rPr lang="en-US" altLang="zh-CN" smtClean="0">
                <a:latin typeface="Times New Roman" pitchFamily="18" charset="0"/>
              </a:rPr>
              <a:pPr eaLnBrk="1" hangingPunct="1"/>
              <a:t>42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5179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56D281E-0FA9-4DD2-AF9D-7714836CC780}" type="slidenum">
              <a:rPr lang="en-US" altLang="zh-CN" smtClean="0">
                <a:latin typeface="Times New Roman" pitchFamily="18" charset="0"/>
              </a:rPr>
              <a:pPr eaLnBrk="1" hangingPunct="1"/>
              <a:t>43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526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914C7AE5-BFAF-4F78-B948-8D7E9D9831B4}" type="slidenum">
              <a:rPr lang="en-US" altLang="zh-CN" smtClean="0">
                <a:latin typeface="Times New Roman" pitchFamily="18" charset="0"/>
              </a:rPr>
              <a:pPr eaLnBrk="1" hangingPunct="1"/>
              <a:t>44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0816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ECEC032-138A-4413-AF94-5B84734AD61D}" type="slidenum">
              <a:rPr lang="en-US" altLang="zh-CN" smtClean="0">
                <a:latin typeface="Times New Roman" pitchFamily="18" charset="0"/>
              </a:rPr>
              <a:pPr eaLnBrk="1" hangingPunct="1"/>
              <a:t>45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7703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B031DF8-BC56-4D4F-B110-0F6ABEBA96AF}" type="slidenum">
              <a:rPr lang="en-US" altLang="zh-CN" smtClean="0">
                <a:latin typeface="Times New Roman" pitchFamily="18" charset="0"/>
              </a:rPr>
              <a:pPr eaLnBrk="1" hangingPunct="1"/>
              <a:t>46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4200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5F6D68EE-707D-4F1A-8B39-340D59E80077}" type="slidenum">
              <a:rPr lang="en-US" altLang="zh-CN" smtClean="0">
                <a:latin typeface="Times New Roman" pitchFamily="18" charset="0"/>
              </a:rPr>
              <a:pPr eaLnBrk="1" hangingPunct="1"/>
              <a:t>47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362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1E197AA-BA3E-45F7-AB5C-0B5D2723848C}" type="slidenum">
              <a:rPr lang="en-US" altLang="zh-CN" smtClean="0">
                <a:latin typeface="Times New Roman" pitchFamily="18" charset="0"/>
              </a:rPr>
              <a:pPr eaLnBrk="1" hangingPunct="1"/>
              <a:t>48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6259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5E37B1D8-1FBF-471B-82AC-D55658B92718}" type="slidenum">
              <a:rPr lang="en-US" altLang="zh-CN" smtClean="0">
                <a:latin typeface="Times New Roman" pitchFamily="18" charset="0"/>
              </a:rPr>
              <a:pPr eaLnBrk="1" hangingPunct="1"/>
              <a:t>49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93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5ABE72F-3109-4224-8165-F7D77880F765}" type="slidenum">
              <a:rPr lang="en-US" altLang="zh-CN" smtClean="0"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73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06B9218-2AF6-41F4-805F-F7ED66CB1B82}" type="slidenum">
              <a:rPr lang="en-US" altLang="zh-CN" smtClean="0">
                <a:latin typeface="Times New Roman" pitchFamily="18" charset="0"/>
              </a:rPr>
              <a:pPr eaLnBrk="1" hangingPunct="1"/>
              <a:t>50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200" dirty="0" smtClean="0"/>
              <a:t>Upfront: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前期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0432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A699109-2288-425C-8071-7B093A68DDFB}" type="slidenum">
              <a:rPr lang="en-US" altLang="zh-CN" smtClean="0">
                <a:latin typeface="Times New Roman" pitchFamily="18" charset="0"/>
              </a:rPr>
              <a:pPr eaLnBrk="1" hangingPunct="1"/>
              <a:t>51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23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05827A6-C099-49B6-8914-E5F9FB37167F}" type="slidenum">
              <a:rPr lang="en-US" altLang="zh-CN" smtClean="0">
                <a:latin typeface="Times New Roman" pitchFamily="18" charset="0"/>
              </a:rPr>
              <a:pPr eaLnBrk="1" hangingPunct="1"/>
              <a:t>52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114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CEAFEBA-7689-4C59-89F3-F30DBC1CD0F8}" type="slidenum">
              <a:rPr lang="en-US" altLang="zh-CN" smtClean="0">
                <a:latin typeface="Times New Roman" pitchFamily="18" charset="0"/>
              </a:rPr>
              <a:pPr eaLnBrk="1" hangingPunct="1"/>
              <a:t>53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119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A3B5A05-F359-4D97-8487-437C5F7C4B7C}" type="slidenum">
              <a:rPr lang="en-US" altLang="zh-CN" smtClean="0">
                <a:latin typeface="Times New Roman" pitchFamily="18" charset="0"/>
              </a:rPr>
              <a:pPr eaLnBrk="1" hangingPunct="1"/>
              <a:t>54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6250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2AC8A8C-39F2-4441-8B12-EAB537177772}" type="slidenum">
              <a:rPr lang="en-US" altLang="zh-CN" smtClean="0">
                <a:latin typeface="Times New Roman" pitchFamily="18" charset="0"/>
              </a:rPr>
              <a:pPr eaLnBrk="1" hangingPunct="1"/>
              <a:t>55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128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74FC51B-50DE-447E-AB25-92E28A89555A}" type="slidenum">
              <a:rPr lang="en-US" altLang="zh-CN" smtClean="0">
                <a:latin typeface="Times New Roman" pitchFamily="18" charset="0"/>
              </a:rPr>
              <a:pPr eaLnBrk="1" hangingPunct="1"/>
              <a:t>56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8811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2651E7A-0C64-4F9E-B755-EED402576C93}" type="slidenum">
              <a:rPr lang="en-US" altLang="zh-CN" smtClean="0">
                <a:latin typeface="Times New Roman" pitchFamily="18" charset="0"/>
              </a:rPr>
              <a:pPr eaLnBrk="1" hangingPunct="1"/>
              <a:t>57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1374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FDB78E5-D221-40ED-BD9C-3CECA1CF35F2}" type="slidenum">
              <a:rPr lang="en-US" altLang="zh-CN" smtClean="0">
                <a:latin typeface="Times New Roman" pitchFamily="18" charset="0"/>
              </a:rPr>
              <a:pPr eaLnBrk="1" hangingPunct="1"/>
              <a:t>58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0647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DAE4F75-7111-4B76-B356-B142D2982471}" type="slidenum">
              <a:rPr lang="en-US" altLang="zh-CN" smtClean="0">
                <a:latin typeface="Times New Roman" pitchFamily="18" charset="0"/>
              </a:rPr>
              <a:pPr eaLnBrk="1" hangingPunct="1"/>
              <a:t>59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36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A3ABF92-57F5-4191-926F-A9AADEFB43DA}" type="slidenum">
              <a:rPr lang="en-US" altLang="zh-CN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u="sng" dirty="0" smtClean="0"/>
              <a:t>Port-based memory buffering</a:t>
            </a:r>
            <a:r>
              <a:rPr lang="zh-CN" altLang="en-US" sz="1200" u="none" dirty="0" smtClean="0">
                <a:ea typeface="宋体" charset="-122"/>
              </a:rPr>
              <a:t>可能会由于目的端口堵塞而</a:t>
            </a:r>
            <a:r>
              <a:rPr lang="zh-CN" altLang="en-US" sz="2400" u="none" dirty="0" smtClean="0">
                <a:ea typeface="宋体" charset="-122"/>
              </a:rPr>
              <a:t>导致源端口的帧不得转发而耽误源端口后面的帧不得正常发送。</a:t>
            </a:r>
            <a:endParaRPr lang="en-US" altLang="zh-CN" sz="2400" u="none" dirty="0" smtClean="0">
              <a:ea typeface="宋体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u="sng" dirty="0" smtClean="0"/>
              <a:t>Shared memory buffering</a:t>
            </a:r>
            <a:r>
              <a:rPr lang="zh-CN" altLang="en-US" sz="2400" u="none" dirty="0" smtClean="0"/>
              <a:t>动态分配各个端口所需要的缓存内存量</a:t>
            </a:r>
            <a:endParaRPr lang="en-US" altLang="zh-CN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13826007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4992621-267F-4BA6-85E9-FB090DED9D5D}" type="slidenum">
              <a:rPr lang="en-US" altLang="zh-CN" smtClean="0">
                <a:latin typeface="Times New Roman" pitchFamily="18" charset="0"/>
              </a:rPr>
              <a:pPr eaLnBrk="1" hangingPunct="1"/>
              <a:t>60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8513" y="327025"/>
            <a:ext cx="5091112" cy="381793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87850"/>
            <a:ext cx="5648325" cy="495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6353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9962438-F5D7-4460-B92D-BF9BCE74C96D}" type="slidenum">
              <a:rPr lang="en-US" altLang="zh-CN" smtClean="0">
                <a:latin typeface="Times New Roman" pitchFamily="18" charset="0"/>
              </a:rPr>
              <a:pPr eaLnBrk="1" hangingPunct="1"/>
              <a:t>61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8513" y="327025"/>
            <a:ext cx="5091112" cy="381793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87850"/>
            <a:ext cx="5648325" cy="495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eaLnBrk="1" hangingPunct="1"/>
            <a:r>
              <a:rPr lang="en-US" altLang="zh-CN" b="1" smtClean="0">
                <a:ea typeface="宋体" charset="-122"/>
              </a:rPr>
              <a:t>Layer 1 of 2 </a:t>
            </a:r>
          </a:p>
        </p:txBody>
      </p:sp>
    </p:spTree>
    <p:extLst>
      <p:ext uri="{BB962C8B-B14F-4D97-AF65-F5344CB8AC3E}">
        <p14:creationId xmlns:p14="http://schemas.microsoft.com/office/powerpoint/2010/main" val="3055258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86B6175-8B45-44CA-948F-C09FC639E26E}" type="slidenum">
              <a:rPr lang="en-US" altLang="zh-CN" smtClean="0">
                <a:latin typeface="Times New Roman" pitchFamily="18" charset="0"/>
              </a:rPr>
              <a:pPr eaLnBrk="1" hangingPunct="1"/>
              <a:t>62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2561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9570A51C-73EC-49E1-A282-F19AECE16F78}" type="slidenum">
              <a:rPr lang="en-US" altLang="zh-CN" smtClean="0">
                <a:latin typeface="Times New Roman" pitchFamily="18" charset="0"/>
              </a:rPr>
              <a:pPr eaLnBrk="1" hangingPunct="1"/>
              <a:t>63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9543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BEE6109-C733-4398-AC64-469C30673654}" type="slidenum">
              <a:rPr lang="en-US" altLang="zh-CN" smtClean="0">
                <a:latin typeface="Times New Roman" pitchFamily="18" charset="0"/>
              </a:rPr>
              <a:pPr eaLnBrk="1" hangingPunct="1"/>
              <a:t>64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863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D880C17-9A14-4F37-80F1-2EBF4D3D9D8F}" type="slidenum">
              <a:rPr lang="en-US" altLang="zh-CN" smtClean="0">
                <a:latin typeface="Times New Roman" pitchFamily="18" charset="0"/>
              </a:rPr>
              <a:pPr eaLnBrk="1" hangingPunct="1"/>
              <a:t>65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678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AC1FBE1-4EA6-4F48-9FC6-7496647CCA3E}" type="slidenum">
              <a:rPr lang="en-US" altLang="zh-CN" smtClean="0">
                <a:latin typeface="Times New Roman" pitchFamily="18" charset="0"/>
              </a:rPr>
              <a:pPr eaLnBrk="1" hangingPunct="1"/>
              <a:t>66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5135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A0A2A84-C458-459B-A968-82028FF3E157}" type="slidenum">
              <a:rPr lang="en-US" altLang="zh-CN" smtClean="0">
                <a:latin typeface="Times New Roman" pitchFamily="18" charset="0"/>
              </a:rPr>
              <a:pPr eaLnBrk="1" hangingPunct="1"/>
              <a:t>67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2381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EB4D901-700F-432B-9A62-A00574C5D805}" type="slidenum">
              <a:rPr lang="en-US" altLang="zh-CN" smtClean="0">
                <a:latin typeface="Times New Roman" pitchFamily="18" charset="0"/>
              </a:rPr>
              <a:pPr eaLnBrk="1" hangingPunct="1"/>
              <a:t>68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0717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B1D776C-03E6-4F13-89B7-700243EA861B}" type="slidenum">
              <a:rPr lang="zh-CN" altLang="en-US" smtClean="0">
                <a:latin typeface="Times New Roman" pitchFamily="18" charset="0"/>
              </a:rPr>
              <a:pPr eaLnBrk="1" hangingPunct="1"/>
              <a:t>69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3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2BD7948-33F0-4C79-BADB-94B643B53DA9}" type="slidenum">
              <a:rPr lang="en-US" altLang="zh-CN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0030533-2FD1-4400-9D60-60787EBEF581}" type="slidenum">
              <a:rPr lang="en-US" altLang="zh-CN" smtClean="0">
                <a:latin typeface="Times New Roman" pitchFamily="18" charset="0"/>
              </a:rPr>
              <a:pPr eaLnBrk="1" hangingPunct="1"/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10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B180C5C-C978-4050-85EC-D1E5A6272328}" type="slidenum">
              <a:rPr lang="en-US" altLang="zh-CN" smtClean="0">
                <a:latin typeface="Times New Roman" pitchFamily="18" charset="0"/>
              </a:rPr>
              <a:pPr eaLnBrk="1" hangingPunct="1"/>
              <a:t>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二层交换机：一个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三层交换机：一个端口一个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路由器：一个以太网口一个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，桥接口、串行口没有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mac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52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 userDrawn="1"/>
        </p:nvGraphicFramePr>
        <p:xfrm>
          <a:off x="6372225" y="260350"/>
          <a:ext cx="2438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0" r:id="rId3" imgW="2971429" imgH="781159" progId="Paint.Picture">
                  <p:embed/>
                </p:oleObj>
              </mc:Choice>
              <mc:Fallback>
                <p:oleObj r:id="rId3" imgW="297142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0350"/>
                        <a:ext cx="2438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E2F38-8BCA-4B95-B8F4-202F1E063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01491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BDDD4-0AC7-4528-AD7E-FE0E04D0D2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967089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41424-4A3A-4B51-80BF-B83D8BE1DF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28204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/>
          <p:cNvSpPr>
            <a:spLocks noChangeArrowheads="1"/>
          </p:cNvSpPr>
          <p:nvPr userDrawn="1"/>
        </p:nvSpPr>
        <p:spPr bwMode="auto">
          <a:xfrm>
            <a:off x="1714480" y="2786058"/>
            <a:ext cx="7127875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/>
          <p:cNvGraphicFramePr>
            <a:graphicFrameLocks noChangeAspect="1"/>
          </p:cNvGraphicFramePr>
          <p:nvPr userDrawn="1"/>
        </p:nvGraphicFramePr>
        <p:xfrm>
          <a:off x="1714500" y="6127750"/>
          <a:ext cx="7429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4" name="位图图像" r:id="rId4" imgW="7430537" imgH="724001" progId="PBrush">
                  <p:embed/>
                </p:oleObj>
              </mc:Choice>
              <mc:Fallback>
                <p:oleObj name="位图图像" r:id="rId4" imgW="7430537" imgH="72400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27750"/>
                        <a:ext cx="7429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1214422"/>
            <a:ext cx="6672282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2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059BC-E5AF-4F27-AF38-DC25C6E768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562263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07CCD-326E-4911-95B6-3F0EA7DD3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639191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12F5C-3C3B-47B3-95B8-81E23A719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263779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BFEDD-6320-4E43-B0A0-8BFB0843BF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897484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DC616-BEBB-4F6B-B11A-B1922CBB8B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87463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31EB-2E21-466B-A8DF-D35BF48D4B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54244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A2DF8-B833-4D68-B92C-7C49C2BEB6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258748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89691-6A88-41F0-A774-EC2CDA0C14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05470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 flipV="1">
            <a:off x="609600" y="659765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BF8CF26-D370-4013-853D-DA7D279D5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 userDrawn="1"/>
        </p:nvGraphicFramePr>
        <p:xfrm>
          <a:off x="6372225" y="260350"/>
          <a:ext cx="2438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15" imgW="2971429" imgH="781159" progId="Paint.Picture">
                  <p:embed/>
                </p:oleObj>
              </mc:Choice>
              <mc:Fallback>
                <p:oleObj r:id="rId15" imgW="2971429" imgH="78115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0350"/>
                        <a:ext cx="2438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ctrTitle"/>
          </p:nvPr>
        </p:nvSpPr>
        <p:spPr>
          <a:xfrm>
            <a:off x="1714500" y="1214438"/>
            <a:ext cx="6529388" cy="1470025"/>
          </a:xfrm>
        </p:spPr>
        <p:txBody>
          <a:bodyPr/>
          <a:lstStyle/>
          <a:p>
            <a:pPr eaLnBrk="1" hangingPunct="1"/>
            <a:r>
              <a:rPr lang="en-US" altLang="zh-CN" smtClean="0"/>
              <a:t>LAN Switching and VLAN</a:t>
            </a:r>
            <a:endParaRPr lang="zh-CN" altLang="en-US" smtClean="0"/>
          </a:p>
        </p:txBody>
      </p:sp>
      <p:pic>
        <p:nvPicPr>
          <p:cNvPr id="1024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286375"/>
            <a:ext cx="1079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Layer 3 Switching</a:t>
            </a:r>
          </a:p>
        </p:txBody>
      </p:sp>
      <p:pic>
        <p:nvPicPr>
          <p:cNvPr id="19459" name="Picture 3" descr="Layer 3 Swit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36725"/>
            <a:ext cx="684053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Layer 4 Switching</a:t>
            </a:r>
          </a:p>
        </p:txBody>
      </p:sp>
      <p:pic>
        <p:nvPicPr>
          <p:cNvPr id="20483" name="Picture 3" descr="Layer 4 Swit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27200"/>
            <a:ext cx="73437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Multilayer Switching</a:t>
            </a:r>
          </a:p>
        </p:txBody>
      </p:sp>
      <p:pic>
        <p:nvPicPr>
          <p:cNvPr id="21507" name="Picture 3" descr="Multilayer Swit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9738"/>
            <a:ext cx="6408737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Switching</a:t>
            </a:r>
          </a:p>
          <a:p>
            <a:pPr eaLnBrk="1" hangingPunct="1"/>
            <a:r>
              <a:rPr lang="en-US" altLang="zh-CN" smtClean="0">
                <a:solidFill>
                  <a:schemeClr val="hlink"/>
                </a:solidFill>
              </a:rPr>
              <a:t>The Spanning-Tree Protocol</a:t>
            </a:r>
          </a:p>
          <a:p>
            <a:pPr eaLnBrk="1" hangingPunct="1"/>
            <a:r>
              <a:rPr lang="en-US" altLang="zh-CN" smtClean="0"/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Routing Between VLANs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Table of Contents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54050" y="404495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1844675"/>
            <a:ext cx="9144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en-US" altLang="zh-CN" sz="2800" dirty="0">
                <a:latin typeface="Arial" charset="0"/>
              </a:rPr>
              <a:t>Loops may occur in a network for a variety of reasons.</a:t>
            </a:r>
          </a:p>
          <a:p>
            <a:pPr marL="1304925" lvl="2" indent="-39528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n"/>
            </a:pPr>
            <a:r>
              <a:rPr lang="en-US" altLang="zh-CN" sz="2800" dirty="0">
                <a:latin typeface="Arial" charset="0"/>
              </a:rPr>
              <a:t>Usually loops in networks are the result of a deliberate attempt to provide redundancy.</a:t>
            </a:r>
          </a:p>
          <a:p>
            <a:pPr marL="1304925" lvl="2" indent="-39528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n"/>
            </a:pPr>
            <a:r>
              <a:rPr lang="en-US" altLang="zh-CN" sz="2800" dirty="0">
                <a:latin typeface="Arial" charset="0"/>
              </a:rPr>
              <a:t>Can also occur by configuration error</a:t>
            </a:r>
          </a:p>
          <a:p>
            <a:pPr marL="1693863" lvl="3" indent="-38735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altLang="zh-CN" sz="2800" dirty="0">
                <a:latin typeface="Arial" charset="0"/>
              </a:rPr>
              <a:t>Two primary reasons loops can be absolutely disastrous in a bridged network:</a:t>
            </a:r>
          </a:p>
          <a:p>
            <a:pPr marL="2093913" lvl="4" indent="-398463">
              <a:spcBef>
                <a:spcPct val="25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altLang="zh-CN" sz="2800" dirty="0">
                <a:latin typeface="Arial" charset="0"/>
              </a:rPr>
              <a:t>broadcast loops</a:t>
            </a:r>
          </a:p>
          <a:p>
            <a:pPr marL="2093913" lvl="4" indent="-398463">
              <a:spcBef>
                <a:spcPct val="25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altLang="zh-CN" sz="2800" dirty="0">
                <a:latin typeface="Arial" charset="0"/>
              </a:rPr>
              <a:t>bridge-table corruption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836613"/>
            <a:ext cx="6661150" cy="533400"/>
          </a:xfrm>
        </p:spPr>
        <p:txBody>
          <a:bodyPr/>
          <a:lstStyle/>
          <a:p>
            <a:pPr eaLnBrk="1" hangingPunct="1"/>
            <a:r>
              <a:rPr lang="en-US" altLang="zh-CN" smtClean="0"/>
              <a:t>Bridging Loops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Redundancy Creates Loops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28233" r="41406" b="25391"/>
          <a:stretch>
            <a:fillRect/>
          </a:stretch>
        </p:blipFill>
        <p:spPr bwMode="auto">
          <a:xfrm>
            <a:off x="755650" y="1720850"/>
            <a:ext cx="69850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6613"/>
            <a:ext cx="8610600" cy="534987"/>
          </a:xfrm>
        </p:spPr>
        <p:txBody>
          <a:bodyPr/>
          <a:lstStyle/>
          <a:p>
            <a:pPr eaLnBrk="1" hangingPunct="1"/>
            <a:r>
              <a:rPr lang="en-US" altLang="zh-CN" smtClean="0"/>
              <a:t>L2 Loops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592263"/>
            <a:ext cx="8597900" cy="43465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95000"/>
              <a:buFont typeface="Wingdings" pitchFamily="2" charset="2"/>
              <a:buChar char="p"/>
            </a:pPr>
            <a:r>
              <a:rPr lang="en-US" altLang="zh-CN" sz="2400" dirty="0" smtClean="0">
                <a:cs typeface="Arial" charset="0"/>
              </a:rPr>
              <a:t>Broadcasts and Layer 2 loops can be a dangerous combination.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itchFamily="2" charset="2"/>
              <a:buChar char="p"/>
            </a:pPr>
            <a:r>
              <a:rPr lang="en-US" altLang="zh-CN" sz="2400" dirty="0" smtClean="0">
                <a:cs typeface="Arial" charset="0"/>
              </a:rPr>
              <a:t>Ethernet frames have no TTL field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itchFamily="2" charset="2"/>
              <a:buChar char="p"/>
            </a:pPr>
            <a:r>
              <a:rPr lang="en-US" altLang="zh-CN" sz="2400" dirty="0" smtClean="0">
                <a:cs typeface="Arial" charset="0"/>
              </a:rPr>
              <a:t>After an Ethernet frame starts to loop, it will probably continue until someone shuts off one of the switches or breaks a link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itchFamily="2" charset="2"/>
              <a:buChar char="p"/>
            </a:pPr>
            <a:r>
              <a:rPr lang="en-US" altLang="zh-CN" sz="2400" dirty="0" smtClean="0">
                <a:cs typeface="Arial" charset="0"/>
              </a:rPr>
              <a:t>The switches will flip flop the bridging table entry for Host A (creating extremely high CPU utilization).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itchFamily="2" charset="2"/>
              <a:buChar char="p"/>
            </a:pPr>
            <a:endParaRPr lang="en-US" altLang="zh-CN" sz="2400" dirty="0" smtClean="0">
              <a:cs typeface="Arial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23958" r="50781" b="27083"/>
          <a:stretch>
            <a:fillRect/>
          </a:stretch>
        </p:blipFill>
        <p:spPr bwMode="auto">
          <a:xfrm>
            <a:off x="2271713" y="1763713"/>
            <a:ext cx="4876800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44488" y="976313"/>
            <a:ext cx="8799512" cy="581025"/>
          </a:xfrm>
        </p:spPr>
        <p:txBody>
          <a:bodyPr/>
          <a:lstStyle/>
          <a:p>
            <a:pPr eaLnBrk="1" hangingPunct="1"/>
            <a:r>
              <a:rPr lang="en-US" altLang="zh-CN" smtClean="0"/>
              <a:t>L2 Loops - Flooded unicast frames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514600"/>
            <a:ext cx="1447800" cy="1143000"/>
            <a:chOff x="288" y="1584"/>
            <a:chExt cx="912" cy="720"/>
          </a:xfrm>
        </p:grpSpPr>
        <p:sp>
          <p:nvSpPr>
            <p:cNvPr id="26661" name="AutoShape 5"/>
            <p:cNvSpPr>
              <a:spLocks noChangeArrowheads="1"/>
            </p:cNvSpPr>
            <p:nvPr/>
          </p:nvSpPr>
          <p:spPr bwMode="auto">
            <a:xfrm>
              <a:off x="288" y="1584"/>
              <a:ext cx="912" cy="720"/>
            </a:xfrm>
            <a:prstGeom prst="wedgeRectCallout">
              <a:avLst>
                <a:gd name="adj1" fmla="val 79606"/>
                <a:gd name="adj2" fmla="val 490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 sz="2000">
                <a:latin typeface="Arial" charset="0"/>
              </a:endParaRPr>
            </a:p>
          </p:txBody>
        </p:sp>
        <p:sp>
          <p:nvSpPr>
            <p:cNvPr id="26662" name="Text Box 6"/>
            <p:cNvSpPr txBox="1">
              <a:spLocks noChangeArrowheads="1"/>
            </p:cNvSpPr>
            <p:nvPr/>
          </p:nvSpPr>
          <p:spPr bwMode="auto">
            <a:xfrm>
              <a:off x="336" y="1632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Where’s Host B? FLOOD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05113" y="2819400"/>
            <a:ext cx="1828800" cy="685800"/>
            <a:chOff x="1767" y="1776"/>
            <a:chExt cx="1152" cy="432"/>
          </a:xfrm>
        </p:grpSpPr>
        <p:sp>
          <p:nvSpPr>
            <p:cNvPr id="26658" name="Line 8"/>
            <p:cNvSpPr>
              <a:spLocks noChangeShapeType="1"/>
            </p:cNvSpPr>
            <p:nvPr/>
          </p:nvSpPr>
          <p:spPr bwMode="auto">
            <a:xfrm>
              <a:off x="2880" y="1776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9" name="Line 9"/>
            <p:cNvSpPr>
              <a:spLocks noChangeShapeType="1"/>
            </p:cNvSpPr>
            <p:nvPr/>
          </p:nvSpPr>
          <p:spPr bwMode="auto">
            <a:xfrm flipH="1">
              <a:off x="1767" y="2016"/>
              <a:ext cx="115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0" name="Line 10"/>
            <p:cNvSpPr>
              <a:spLocks noChangeShapeType="1"/>
            </p:cNvSpPr>
            <p:nvPr/>
          </p:nvSpPr>
          <p:spPr bwMode="auto">
            <a:xfrm>
              <a:off x="1776" y="2016"/>
              <a:ext cx="0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648200" y="2819400"/>
            <a:ext cx="1828800" cy="685800"/>
            <a:chOff x="2928" y="1776"/>
            <a:chExt cx="1152" cy="432"/>
          </a:xfrm>
        </p:grpSpPr>
        <p:sp>
          <p:nvSpPr>
            <p:cNvPr id="26655" name="Line 12"/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6" name="Line 13"/>
            <p:cNvSpPr>
              <a:spLocks noChangeShapeType="1"/>
            </p:cNvSpPr>
            <p:nvPr/>
          </p:nvSpPr>
          <p:spPr bwMode="auto">
            <a:xfrm>
              <a:off x="2928" y="2016"/>
              <a:ext cx="1152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7" name="Line 14"/>
            <p:cNvSpPr>
              <a:spLocks noChangeShapeType="1"/>
            </p:cNvSpPr>
            <p:nvPr/>
          </p:nvSpPr>
          <p:spPr bwMode="auto">
            <a:xfrm>
              <a:off x="4080" y="2016"/>
              <a:ext cx="0" cy="192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239000" y="2438400"/>
            <a:ext cx="1447800" cy="1143000"/>
            <a:chOff x="4560" y="1536"/>
            <a:chExt cx="912" cy="720"/>
          </a:xfrm>
        </p:grpSpPr>
        <p:sp>
          <p:nvSpPr>
            <p:cNvPr id="26653" name="AutoShape 16"/>
            <p:cNvSpPr>
              <a:spLocks noChangeArrowheads="1"/>
            </p:cNvSpPr>
            <p:nvPr/>
          </p:nvSpPr>
          <p:spPr bwMode="auto">
            <a:xfrm>
              <a:off x="4560" y="1536"/>
              <a:ext cx="912" cy="720"/>
            </a:xfrm>
            <a:prstGeom prst="wedgeRectCallout">
              <a:avLst>
                <a:gd name="adj1" fmla="val -66778"/>
                <a:gd name="adj2" fmla="val 515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 sz="2000">
                <a:latin typeface="Arial" charset="0"/>
              </a:endParaRPr>
            </a:p>
          </p:txBody>
        </p:sp>
        <p:sp>
          <p:nvSpPr>
            <p:cNvPr id="26654" name="Text Box 17"/>
            <p:cNvSpPr txBox="1">
              <a:spLocks noChangeArrowheads="1"/>
            </p:cNvSpPr>
            <p:nvPr/>
          </p:nvSpPr>
          <p:spPr bwMode="auto">
            <a:xfrm>
              <a:off x="4608" y="1584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Where’s Host B? FLOOD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19400" y="4038600"/>
            <a:ext cx="3657600" cy="381000"/>
            <a:chOff x="1776" y="2544"/>
            <a:chExt cx="2304" cy="240"/>
          </a:xfrm>
        </p:grpSpPr>
        <p:sp>
          <p:nvSpPr>
            <p:cNvPr id="26650" name="Line 19"/>
            <p:cNvSpPr>
              <a:spLocks noChangeShapeType="1"/>
            </p:cNvSpPr>
            <p:nvPr/>
          </p:nvSpPr>
          <p:spPr bwMode="auto">
            <a:xfrm>
              <a:off x="4080" y="2544"/>
              <a:ext cx="0" cy="24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1" name="Line 20"/>
            <p:cNvSpPr>
              <a:spLocks noChangeShapeType="1"/>
            </p:cNvSpPr>
            <p:nvPr/>
          </p:nvSpPr>
          <p:spPr bwMode="auto">
            <a:xfrm flipH="1">
              <a:off x="1776" y="2784"/>
              <a:ext cx="230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2" name="Line 21"/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24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743200" y="3962400"/>
            <a:ext cx="3657600" cy="381000"/>
            <a:chOff x="1776" y="2544"/>
            <a:chExt cx="2304" cy="240"/>
          </a:xfrm>
        </p:grpSpPr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4080" y="2544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H="1">
              <a:off x="1776" y="2784"/>
              <a:ext cx="230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57200" y="2514600"/>
            <a:ext cx="1447800" cy="1143000"/>
            <a:chOff x="288" y="1584"/>
            <a:chExt cx="912" cy="720"/>
          </a:xfrm>
        </p:grpSpPr>
        <p:sp>
          <p:nvSpPr>
            <p:cNvPr id="26645" name="AutoShape 27"/>
            <p:cNvSpPr>
              <a:spLocks noChangeArrowheads="1"/>
            </p:cNvSpPr>
            <p:nvPr/>
          </p:nvSpPr>
          <p:spPr bwMode="auto">
            <a:xfrm>
              <a:off x="288" y="1584"/>
              <a:ext cx="912" cy="720"/>
            </a:xfrm>
            <a:prstGeom prst="wedgeRectCallout">
              <a:avLst>
                <a:gd name="adj1" fmla="val 79606"/>
                <a:gd name="adj2" fmla="val 490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 sz="2000">
                <a:latin typeface="Arial" charset="0"/>
              </a:endParaRPr>
            </a:p>
          </p:txBody>
        </p:sp>
        <p:sp>
          <p:nvSpPr>
            <p:cNvPr id="26646" name="Text Box 28"/>
            <p:cNvSpPr txBox="1">
              <a:spLocks noChangeArrowheads="1"/>
            </p:cNvSpPr>
            <p:nvPr/>
          </p:nvSpPr>
          <p:spPr bwMode="auto">
            <a:xfrm>
              <a:off x="336" y="1632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Where’s Host B? FLOOD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7239000" y="2438400"/>
            <a:ext cx="1447800" cy="1143000"/>
            <a:chOff x="4560" y="1536"/>
            <a:chExt cx="912" cy="720"/>
          </a:xfrm>
        </p:grpSpPr>
        <p:sp>
          <p:nvSpPr>
            <p:cNvPr id="26643" name="AutoShape 30"/>
            <p:cNvSpPr>
              <a:spLocks noChangeArrowheads="1"/>
            </p:cNvSpPr>
            <p:nvPr/>
          </p:nvSpPr>
          <p:spPr bwMode="auto">
            <a:xfrm>
              <a:off x="4560" y="1536"/>
              <a:ext cx="912" cy="720"/>
            </a:xfrm>
            <a:prstGeom prst="wedgeRectCallout">
              <a:avLst>
                <a:gd name="adj1" fmla="val -66778"/>
                <a:gd name="adj2" fmla="val 515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 sz="2000">
                <a:latin typeface="Arial" charset="0"/>
              </a:endParaRPr>
            </a:p>
          </p:txBody>
        </p:sp>
        <p:sp>
          <p:nvSpPr>
            <p:cNvPr id="26644" name="Text Box 31"/>
            <p:cNvSpPr txBox="1">
              <a:spLocks noChangeArrowheads="1"/>
            </p:cNvSpPr>
            <p:nvPr/>
          </p:nvSpPr>
          <p:spPr bwMode="auto">
            <a:xfrm>
              <a:off x="4608" y="1584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Where’s Host B? FLOOD</a:t>
              </a:r>
            </a:p>
          </p:txBody>
        </p:sp>
      </p:grpSp>
      <p:sp>
        <p:nvSpPr>
          <p:cNvPr id="646176" name="Text Box 32"/>
          <p:cNvSpPr txBox="1">
            <a:spLocks noChangeArrowheads="1"/>
          </p:cNvSpPr>
          <p:nvPr/>
        </p:nvSpPr>
        <p:spPr bwMode="auto">
          <a:xfrm>
            <a:off x="3810000" y="38100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Uh oh.</a:t>
            </a:r>
          </a:p>
        </p:txBody>
      </p:sp>
      <p:sp>
        <p:nvSpPr>
          <p:cNvPr id="26637" name="Text Box 33"/>
          <p:cNvSpPr txBox="1">
            <a:spLocks noChangeArrowheads="1"/>
          </p:cNvSpPr>
          <p:nvPr/>
        </p:nvSpPr>
        <p:spPr bwMode="auto">
          <a:xfrm>
            <a:off x="5181600" y="52578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Removed from the network</a:t>
            </a:r>
          </a:p>
        </p:txBody>
      </p:sp>
      <p:grpSp>
        <p:nvGrpSpPr>
          <p:cNvPr id="10" name="Group 34"/>
          <p:cNvGrpSpPr>
            <a:grpSpLocks/>
          </p:cNvGrpSpPr>
          <p:nvPr/>
        </p:nvGrpSpPr>
        <p:grpSpPr bwMode="auto">
          <a:xfrm flipV="1">
            <a:off x="2895600" y="3200400"/>
            <a:ext cx="3581400" cy="381000"/>
            <a:chOff x="1776" y="2544"/>
            <a:chExt cx="2304" cy="240"/>
          </a:xfrm>
        </p:grpSpPr>
        <p:sp>
          <p:nvSpPr>
            <p:cNvPr id="26640" name="Line 35"/>
            <p:cNvSpPr>
              <a:spLocks noChangeShapeType="1"/>
            </p:cNvSpPr>
            <p:nvPr/>
          </p:nvSpPr>
          <p:spPr bwMode="auto">
            <a:xfrm>
              <a:off x="4080" y="2544"/>
              <a:ext cx="0" cy="24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1" name="Line 36"/>
            <p:cNvSpPr>
              <a:spLocks noChangeShapeType="1"/>
            </p:cNvSpPr>
            <p:nvPr/>
          </p:nvSpPr>
          <p:spPr bwMode="auto">
            <a:xfrm flipH="1">
              <a:off x="1776" y="2784"/>
              <a:ext cx="2304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2" name="Line 37"/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24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6182" name="Text Box 38"/>
          <p:cNvSpPr txBox="1">
            <a:spLocks noChangeArrowheads="1"/>
          </p:cNvSpPr>
          <p:nvPr/>
        </p:nvSpPr>
        <p:spPr bwMode="auto">
          <a:xfrm>
            <a:off x="3278188" y="3306763"/>
            <a:ext cx="283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And the floods continue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2875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6" grpId="0" autoUpdateAnimBg="0"/>
      <p:bldP spid="6461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Overview of STP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30375"/>
            <a:ext cx="8602663" cy="54435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dirty="0" smtClean="0"/>
              <a:t>Elements of the Spanning Tree Protocol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/>
              <a:t>Main function: </a:t>
            </a:r>
            <a:r>
              <a:rPr lang="en-US" altLang="zh-CN" sz="2400" dirty="0" smtClean="0">
                <a:solidFill>
                  <a:srgbClr val="003366"/>
                </a:solidFill>
              </a:rPr>
              <a:t>allow redundant paths in a switched/bridged network</a:t>
            </a:r>
            <a:r>
              <a:rPr lang="en-US" altLang="zh-CN" sz="2400" dirty="0" smtClean="0"/>
              <a:t> without incurring latency from the effects of loops.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/>
              <a:t>STP prevents loops by </a:t>
            </a:r>
            <a:r>
              <a:rPr lang="en-US" altLang="zh-CN" sz="2400" dirty="0" smtClean="0">
                <a:solidFill>
                  <a:srgbClr val="003366"/>
                </a:solidFill>
              </a:rPr>
              <a:t>calculating a stable spanning-tree</a:t>
            </a:r>
            <a:r>
              <a:rPr lang="en-US" altLang="zh-CN" sz="2400" dirty="0" smtClean="0"/>
              <a:t> network topology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003366"/>
                </a:solidFill>
              </a:rPr>
              <a:t>Spanning-tree frames</a:t>
            </a:r>
            <a:r>
              <a:rPr lang="en-US" altLang="zh-CN" sz="2400" dirty="0" smtClean="0"/>
              <a:t> (called bridge protocol data units--BPDUs) are used to determine the spanning-tree topology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773238"/>
            <a:ext cx="91440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8050" lvl="1" indent="-436563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>
                <a:latin typeface="Arial" charset="0"/>
              </a:rPr>
              <a:t>Spanning Tree always uses the same four-step decision sequence: </a:t>
            </a:r>
          </a:p>
          <a:p>
            <a:pPr marL="1304925" lvl="2" indent="-395288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800">
                <a:latin typeface="Arial" charset="0"/>
              </a:rPr>
              <a:t>Lowest root BID (Bridge Identification) </a:t>
            </a:r>
          </a:p>
          <a:p>
            <a:pPr marL="1304925" lvl="2" indent="-395288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800">
                <a:latin typeface="Arial" charset="0"/>
              </a:rPr>
              <a:t>Lowest path cost to root bridge </a:t>
            </a:r>
          </a:p>
          <a:p>
            <a:pPr marL="1304925" lvl="2" indent="-395288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800">
                <a:latin typeface="Arial" charset="0"/>
              </a:rPr>
              <a:t>Lowest sender BID</a:t>
            </a:r>
          </a:p>
          <a:p>
            <a:pPr marL="1304925" lvl="2" indent="-395288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800">
                <a:latin typeface="Arial" charset="0"/>
              </a:rPr>
              <a:t>Lowest port ID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STP Decision Sequence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hlink"/>
                </a:solidFill>
              </a:rPr>
              <a:t>Switching</a:t>
            </a:r>
          </a:p>
          <a:p>
            <a:pPr eaLnBrk="1" hangingPunct="1"/>
            <a:r>
              <a:rPr lang="en-US" altLang="zh-CN" smtClean="0"/>
              <a:t>The Spanning-Tree Protocol</a:t>
            </a:r>
          </a:p>
          <a:p>
            <a:pPr eaLnBrk="1" hangingPunct="1"/>
            <a:r>
              <a:rPr lang="en-US" altLang="zh-CN" smtClean="0"/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Routing Between VLANs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Table of Contents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54050" y="404495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BPDUs</a:t>
            </a:r>
          </a:p>
        </p:txBody>
      </p:sp>
      <p:pic>
        <p:nvPicPr>
          <p:cNvPr id="29699" name="Picture 3" descr="BPDU 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700213"/>
            <a:ext cx="454025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16413" y="5805488"/>
            <a:ext cx="4827587" cy="711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BPDUs are switch-to-switch traffic; they do not carry end-user traffic. 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79388" y="1700213"/>
            <a:ext cx="45862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200"/>
              <a:t>STP establishes a root node, called the root bridge </a:t>
            </a: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200"/>
              <a:t>The resulting tree originates from the root bridge. </a:t>
            </a: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200"/>
              <a:t>Redundant links that are not part of the shortest path tree are blocked.</a:t>
            </a: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200"/>
              <a:t>Data frames received on blocked links are dropped.</a:t>
            </a: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200"/>
              <a:t>The message that a switch sends, allowing the formation of a loop free logical topology, is BPDU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STP BPDU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8326"/>
            <a:ext cx="6264696" cy="474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8067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Bridge Identification/BID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00063" y="1747838"/>
            <a:ext cx="8643937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08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A Bridge ID (BID):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8 bytes</a:t>
            </a:r>
          </a:p>
          <a:p>
            <a:pPr marL="847725" lvl="1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The high-order BID subfield(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2 bytes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): </a:t>
            </a:r>
            <a:r>
              <a:rPr lang="en-US" altLang="zh-CN" sz="2800" dirty="0">
                <a:solidFill>
                  <a:srgbClr val="002060"/>
                </a:solidFill>
                <a:latin typeface="Arial" charset="0"/>
                <a:ea typeface="宋体" pitchFamily="2" charset="-122"/>
              </a:rPr>
              <a:t>bridge priority</a:t>
            </a:r>
          </a:p>
          <a:p>
            <a:pPr marL="1236663" lvl="2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2</a:t>
            </a:r>
            <a:r>
              <a:rPr lang="en-US" altLang="zh-CN" sz="2800" baseline="30000" dirty="0">
                <a:latin typeface="Arial" charset="0"/>
                <a:ea typeface="宋体" pitchFamily="2" charset="-122"/>
              </a:rPr>
              <a:t>16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 possible values: 0-65,535 (default: 32,768)</a:t>
            </a:r>
          </a:p>
          <a:p>
            <a:pPr marL="1236663" lvl="2" indent="-387350">
              <a:spcBef>
                <a:spcPct val="20000"/>
              </a:spcBef>
              <a:buClr>
                <a:schemeClr val="accent2"/>
              </a:buClr>
              <a:buSzPct val="11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Typically  expressed in a decimal format</a:t>
            </a:r>
          </a:p>
          <a:p>
            <a:pPr marL="847725" lvl="1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The low-order subfield(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6 bytes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): a </a:t>
            </a:r>
            <a:r>
              <a:rPr lang="en-US" altLang="zh-CN" sz="2800" dirty="0">
                <a:solidFill>
                  <a:srgbClr val="002060"/>
                </a:solidFill>
                <a:latin typeface="Arial" charset="0"/>
                <a:ea typeface="宋体" pitchFamily="2" charset="-122"/>
              </a:rPr>
              <a:t>MAC address 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assigned to the switch</a:t>
            </a:r>
          </a:p>
          <a:p>
            <a:pPr marL="1236663" lvl="2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Expressed in hexadecimal format</a:t>
            </a:r>
          </a:p>
          <a:p>
            <a:pPr marL="3222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i="1" u="sng" dirty="0">
                <a:latin typeface="Arial" charset="0"/>
                <a:ea typeface="宋体" pitchFamily="2" charset="-122"/>
              </a:rPr>
              <a:t>STP cost values: </a:t>
            </a:r>
            <a:r>
              <a:rPr lang="en-US" altLang="zh-CN" sz="2800" b="1" i="1" u="sng" dirty="0">
                <a:solidFill>
                  <a:srgbClr val="002060"/>
                </a:solidFill>
                <a:latin typeface="Arial" charset="0"/>
                <a:ea typeface="宋体" pitchFamily="2" charset="-122"/>
              </a:rPr>
              <a:t>lower costs are better</a:t>
            </a:r>
            <a:r>
              <a:rPr lang="en-US" altLang="zh-CN" sz="2800" i="1" u="sng" dirty="0">
                <a:latin typeface="Arial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1747838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8050" lvl="1" indent="-436563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3200" dirty="0">
                <a:latin typeface="Arial" charset="0"/>
              </a:rPr>
              <a:t>The switches elect a single root switch by looking for the switch with the lowest BID (often referred to as a root war).</a:t>
            </a:r>
          </a:p>
          <a:p>
            <a:pPr marL="908050" lvl="1" indent="-436563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3200" dirty="0">
                <a:latin typeface="Arial" charset="0"/>
              </a:rPr>
              <a:t>If all the switches are using the default bridge priority of 32,768, the lowest MAC address serves as the tie-breaker.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Electing the Root Switch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Path Cost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6391275"/>
            <a:ext cx="9144000" cy="4667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Bridges use the concept of cost to evaluate how close they are to other bridges.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32774" name="Picture 4" descr="Path C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17675"/>
            <a:ext cx="609758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Five STP States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361363" cy="4267200"/>
          </a:xfrm>
        </p:spPr>
        <p:txBody>
          <a:bodyPr/>
          <a:lstStyle/>
          <a:p>
            <a:pPr marL="400050" lvl="1" indent="-285750" eaLnBrk="1" hangingPunct="1">
              <a:lnSpc>
                <a:spcPct val="90000"/>
              </a:lnSpc>
            </a:pPr>
            <a:r>
              <a:rPr lang="en-US" altLang="zh-CN" dirty="0" smtClean="0"/>
              <a:t>States are established by configuring each port according to policy</a:t>
            </a:r>
          </a:p>
          <a:p>
            <a:pPr marL="400050" lvl="1" indent="-285750" eaLnBrk="1" hangingPunct="1">
              <a:lnSpc>
                <a:spcPct val="90000"/>
              </a:lnSpc>
            </a:pPr>
            <a:r>
              <a:rPr lang="en-US" altLang="zh-CN" dirty="0" smtClean="0"/>
              <a:t>Then the STP modifies the states based on traffic patterns and potential loops</a:t>
            </a:r>
          </a:p>
          <a:p>
            <a:pPr marL="400050" lvl="1" indent="-285750" eaLnBrk="1" hangingPunct="1">
              <a:lnSpc>
                <a:spcPct val="90000"/>
              </a:lnSpc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3366"/>
                </a:solidFill>
              </a:rPr>
              <a:t>default order of STP states are: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3366"/>
                </a:solidFill>
              </a:rPr>
              <a:t>Blocking</a:t>
            </a:r>
            <a:r>
              <a:rPr lang="en-US" altLang="zh-CN" dirty="0" smtClean="0"/>
              <a:t>--no frames forwarded, BPDUs heard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3366"/>
                </a:solidFill>
              </a:rPr>
              <a:t>Listening</a:t>
            </a:r>
            <a:r>
              <a:rPr lang="en-US" altLang="zh-CN" dirty="0" smtClean="0"/>
              <a:t>--no frames forwarded, listening for data frames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3366"/>
                </a:solidFill>
              </a:rPr>
              <a:t>Learning</a:t>
            </a:r>
            <a:r>
              <a:rPr lang="en-US" altLang="zh-CN" dirty="0" smtClean="0"/>
              <a:t>--no frames forwarded, learning addresses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3366"/>
                </a:solidFill>
              </a:rPr>
              <a:t>Forwarding</a:t>
            </a:r>
            <a:r>
              <a:rPr lang="en-US" altLang="zh-CN" dirty="0" smtClean="0"/>
              <a:t>--frames forwarded, learning addresses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3366"/>
                </a:solidFill>
              </a:rPr>
              <a:t>Disabled</a:t>
            </a:r>
            <a:r>
              <a:rPr lang="en-US" altLang="zh-CN" dirty="0" smtClean="0"/>
              <a:t>--no frames forwarded, no BPDUs heard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8080375" y="4829175"/>
            <a:ext cx="0" cy="976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459663" y="4352925"/>
            <a:ext cx="124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blocking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451725" y="5708650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forwarding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8097838" y="4657725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20s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8080375" y="505301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15s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8099425" y="543401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15s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Initial STP Convergence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674813"/>
            <a:ext cx="9144000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600" dirty="0">
                <a:latin typeface="Arial" charset="0"/>
              </a:rPr>
              <a:t>When the network first starts, all the bridges flood the network with a mix of BPDU information.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700" dirty="0">
              <a:latin typeface="Arial" charset="0"/>
            </a:endParaRP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600" dirty="0">
                <a:latin typeface="Arial" charset="0"/>
              </a:rPr>
              <a:t>Immediately, they apply the decision sequence  allowing them to hone in on the set of BPDUs that form a single spanning tree for the entire network.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55650" y="4076700"/>
            <a:ext cx="8081963" cy="2438400"/>
          </a:xfrm>
          <a:prstGeom prst="rect">
            <a:avLst/>
          </a:prstGeom>
          <a:solidFill>
            <a:srgbClr val="FFFF99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(Step 1) </a:t>
            </a:r>
            <a:r>
              <a:rPr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Root switch decision</a:t>
            </a:r>
            <a:r>
              <a:rPr kumimoji="1"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A single root bridge is elected to act as the central point of this network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(Step 2) </a:t>
            </a:r>
            <a:r>
              <a:rPr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Electing the root ports: 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All the remaining bridges calculate a set of root ports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(Step 3)</a:t>
            </a:r>
            <a:r>
              <a:rPr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Electing the designated ports: 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All the remaining bridges calculate a set of designated ports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Step1: Root Switch Decision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0" y="1700213"/>
            <a:ext cx="49323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itchFamily="2" charset="2"/>
              <a:buChar char="n"/>
            </a:pPr>
            <a:r>
              <a:rPr lang="en-US" altLang="zh-CN" sz="2200"/>
              <a:t> Announce itself as the root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itchFamily="2" charset="2"/>
              <a:buChar char="n"/>
            </a:pPr>
            <a:r>
              <a:rPr lang="en-US" altLang="zh-CN" sz="2200"/>
              <a:t> Checking all BPDUs received on the port as well as the BPDU that would be sent on that port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itchFamily="2" charset="2"/>
              <a:buChar char="n"/>
            </a:pPr>
            <a:r>
              <a:rPr lang="en-US" altLang="zh-CN" sz="2200"/>
              <a:t> For each arrived BPDU, if it is lower in value than the existing BPDU saved for the port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itchFamily="2" charset="2"/>
              <a:buChar char="n"/>
            </a:pPr>
            <a:r>
              <a:rPr lang="en-US" altLang="zh-CN" sz="2200"/>
              <a:t>The old value is replaced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itchFamily="2" charset="2"/>
              <a:buChar char="n"/>
            </a:pPr>
            <a:r>
              <a:rPr lang="en-US" altLang="zh-CN" sz="2200"/>
              <a:t>The sender of BPDU is accepted as the new root </a:t>
            </a:r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00213"/>
            <a:ext cx="450056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6516688" y="3011488"/>
            <a:ext cx="709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Root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Step2: Electing the Root Ports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1700213"/>
            <a:ext cx="3708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400">
                <a:latin typeface="Arial" charset="0"/>
              </a:rPr>
              <a:t>Every non-root bridge must select one root port.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The root port of a bridge is the port that is closest to the root bridge.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The root path cost is the cumulative cost of all links to the root bridge.  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700213"/>
            <a:ext cx="5508625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0" y="6143644"/>
            <a:ext cx="9144000" cy="75713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</a:rPr>
              <a:t>STP costs are incremented as BPDUs are received on a port, not as they are sent out a port. </a:t>
            </a:r>
            <a:endParaRPr lang="en-US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Step3: Electing Designated Ports(I)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1773238"/>
            <a:ext cx="9144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indent="-43656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>
                <a:latin typeface="Arial" charset="0"/>
              </a:rPr>
              <a:t>Each segment has one designated port</a:t>
            </a:r>
          </a:p>
          <a:p>
            <a:pPr marL="847725" lvl="1" indent="-39528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800">
                <a:latin typeface="Arial" charset="0"/>
              </a:rPr>
              <a:t>Functions as the single bridge /switch port that both sends and receives traffic to and from that segment and the root bridge.</a:t>
            </a:r>
          </a:p>
          <a:p>
            <a:pPr marL="450850" indent="-43656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>
                <a:latin typeface="Arial" charset="0"/>
              </a:rPr>
              <a:t>The bridge/switch containing the designated port for a given segment is referred to as the </a:t>
            </a:r>
            <a:r>
              <a:rPr lang="en-US" altLang="zh-CN" sz="2800" i="1">
                <a:latin typeface="Arial" charset="0"/>
              </a:rPr>
              <a:t>designated bridge</a:t>
            </a:r>
            <a:r>
              <a:rPr lang="en-US" altLang="zh-CN" sz="2800">
                <a:latin typeface="Arial" charset="0"/>
              </a:rPr>
              <a:t> for that segment.</a:t>
            </a:r>
          </a:p>
          <a:p>
            <a:pPr marL="450850" indent="-43656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>
                <a:latin typeface="Arial" charset="0"/>
              </a:rPr>
              <a:t>All the bridges/switches will block the non-designated ports on them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0" y="6396038"/>
            <a:ext cx="9144000" cy="4619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Every active port on the root bridge becomes a designated port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Switch Operation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642350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Switches perform two basic functions: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Building and maintaining switching tables</a:t>
            </a:r>
            <a:r>
              <a:rPr lang="en-US" altLang="zh-CN" smtClean="0"/>
              <a:t> (similar to a bridge table) based on MAC addresses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Switching frames</a:t>
            </a:r>
            <a:r>
              <a:rPr lang="en-US" altLang="zh-CN" smtClean="0"/>
              <a:t> out the interface to the destination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662113"/>
            <a:ext cx="84709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26828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Step3: Electing Designated Ports(II)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159500" y="5424488"/>
            <a:ext cx="1341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Blocked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88" y="1671638"/>
          <a:ext cx="9142412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位图图像" r:id="rId4" imgW="9142857" imgH="4544059" progId="Paint.Picture">
                  <p:embed/>
                </p:oleObj>
              </mc:Choice>
              <mc:Fallback>
                <p:oleObj name="位图图像" r:id="rId4" imgW="9142857" imgH="454405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671638"/>
                        <a:ext cx="9142412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Example of STP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581650" y="1870075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 i="1" u="sng">
                <a:latin typeface="Times New Roman" pitchFamily="18" charset="0"/>
              </a:rPr>
              <a:t>Root switch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557713" y="2722563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itchFamily="18" charset="0"/>
              </a:rPr>
              <a:t>Designated port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60350" y="5892800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itchFamily="18" charset="0"/>
              </a:rPr>
              <a:t>Designated port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711325" y="3667125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itchFamily="18" charset="0"/>
              </a:rPr>
              <a:t>Root port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494463" y="3695700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itchFamily="18" charset="0"/>
              </a:rPr>
              <a:t>Root port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464300" y="5949950"/>
            <a:ext cx="267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itchFamily="18" charset="0"/>
              </a:rPr>
              <a:t>Non-designated port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358063" y="5430838"/>
            <a:ext cx="1274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Blocked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670300" y="3763963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 i="1" u="sng">
                <a:solidFill>
                  <a:srgbClr val="003366"/>
                </a:solidFill>
                <a:latin typeface="Times New Roman" pitchFamily="18" charset="0"/>
              </a:rPr>
              <a:t>100BaseT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3792538" y="5995988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 i="1" u="sng">
                <a:solidFill>
                  <a:srgbClr val="003366"/>
                </a:solidFill>
                <a:latin typeface="Times New Roman" pitchFamily="18" charset="0"/>
              </a:rPr>
              <a:t>10BaseT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993900" y="4289425"/>
            <a:ext cx="22098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MAC: 0c00c8111111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Priority: 32768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4760913" y="4271963"/>
            <a:ext cx="22098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MAC: 0c00c8211112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Priority: 32768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230313" y="1793875"/>
            <a:ext cx="22098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MAC: 0c00c8111110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Priority: 32768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043113" y="2709863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itchFamily="18" charset="0"/>
              </a:rPr>
              <a:t>Designated port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hlink"/>
                </a:solidFill>
              </a:rPr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Routing Between VLANs </a:t>
            </a:r>
            <a:endParaRPr lang="en-US" altLang="zh-CN" smtClean="0">
              <a:solidFill>
                <a:schemeClr val="folHlink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Table of Contents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Existing Shared LAN Configurations</a:t>
            </a:r>
            <a:endParaRPr lang="en-US" altLang="zh-CN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 a typical shared LAN...</a:t>
            </a:r>
          </a:p>
          <a:p>
            <a:pPr lvl="1" eaLnBrk="1" hangingPunct="1"/>
            <a:r>
              <a:rPr lang="en-US" altLang="zh-CN" dirty="0" smtClean="0"/>
              <a:t>Users are grouped physically based on the hub they are plugged into </a:t>
            </a:r>
          </a:p>
          <a:p>
            <a:pPr lvl="1" eaLnBrk="1" hangingPunct="1"/>
            <a:r>
              <a:rPr lang="en-US" altLang="zh-CN" dirty="0" smtClean="0"/>
              <a:t>Routers segment the LAN and provide broadcast firewalls</a:t>
            </a:r>
          </a:p>
          <a:p>
            <a:pPr eaLnBrk="1" hangingPunct="1"/>
            <a:r>
              <a:rPr lang="en-US" altLang="zh-CN" dirty="0" smtClean="0"/>
              <a:t>In VLANs...</a:t>
            </a:r>
          </a:p>
          <a:p>
            <a:pPr lvl="1" eaLnBrk="1" hangingPunct="1"/>
            <a:r>
              <a:rPr lang="en-US" altLang="zh-CN" dirty="0" smtClean="0"/>
              <a:t>you can group users logically by function, department or application in use</a:t>
            </a:r>
          </a:p>
          <a:p>
            <a:pPr lvl="1" eaLnBrk="1" hangingPunct="1"/>
            <a:r>
              <a:rPr lang="en-US" altLang="zh-CN" dirty="0" smtClean="0"/>
              <a:t>configuration is done through proprietary software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Differences between LANs &amp; VLANs</a:t>
            </a:r>
            <a:endParaRPr lang="en-US" altLang="zh-CN" smtClean="0"/>
          </a:p>
        </p:txBody>
      </p:sp>
      <p:sp>
        <p:nvSpPr>
          <p:cNvPr id="69939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7475" y="1663700"/>
            <a:ext cx="4030663" cy="5005388"/>
          </a:xfrm>
        </p:spPr>
        <p:txBody>
          <a:bodyPr/>
          <a:lstStyle/>
          <a:p>
            <a:pPr eaLnBrk="1" hangingPunct="1"/>
            <a:r>
              <a:rPr lang="en-US" altLang="zh-CN" smtClean="0"/>
              <a:t>VLANs...</a:t>
            </a:r>
          </a:p>
          <a:p>
            <a:pPr lvl="1" eaLnBrk="1" hangingPunct="1"/>
            <a:r>
              <a:rPr lang="en-US" altLang="zh-CN" smtClean="0"/>
              <a:t>work at Layer 2 &amp; 3</a:t>
            </a:r>
          </a:p>
          <a:p>
            <a:pPr lvl="1" eaLnBrk="1" hangingPunct="1"/>
            <a:r>
              <a:rPr lang="en-US" altLang="zh-CN" smtClean="0"/>
              <a:t>control network broadcasts</a:t>
            </a:r>
          </a:p>
          <a:p>
            <a:pPr lvl="1" eaLnBrk="1" hangingPunct="1"/>
            <a:r>
              <a:rPr lang="en-US" altLang="zh-CN" smtClean="0"/>
              <a:t>allow users to be assigned by net admin.</a:t>
            </a:r>
          </a:p>
          <a:p>
            <a:pPr lvl="1" eaLnBrk="1" hangingPunct="1"/>
            <a:r>
              <a:rPr lang="en-US" altLang="zh-CN" smtClean="0"/>
              <a:t>provide tighter network security. How?</a:t>
            </a:r>
          </a:p>
          <a:p>
            <a:pPr lvl="1" eaLnBrk="1" hangingPunct="1"/>
            <a:endParaRPr lang="en-US" altLang="zh-CN" smtClean="0"/>
          </a:p>
        </p:txBody>
      </p:sp>
      <p:pic>
        <p:nvPicPr>
          <p:cNvPr id="69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706563"/>
            <a:ext cx="5186362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4" grpId="0" autoUpdateAnimBg="0"/>
      <p:bldP spid="69939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VLANs (IEEE 802.1q)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4963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A </a:t>
            </a:r>
            <a:r>
              <a:rPr lang="en-US" altLang="zh-CN" sz="2400" smtClean="0">
                <a:solidFill>
                  <a:srgbClr val="FF0000"/>
                </a:solidFill>
              </a:rPr>
              <a:t>logical grouping of network devices</a:t>
            </a:r>
            <a:r>
              <a:rPr lang="en-US" altLang="zh-CN" sz="2400" smtClean="0"/>
              <a:t> or users that are not restricted to a physical switch segment.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The devices or users in a VLAN can be grouped by function, department, application, and so on, </a:t>
            </a:r>
            <a:r>
              <a:rPr lang="en-US" altLang="zh-CN" sz="2400" smtClean="0">
                <a:solidFill>
                  <a:srgbClr val="FF0000"/>
                </a:solidFill>
              </a:rPr>
              <a:t>regardless of their physical segment location</a:t>
            </a:r>
            <a:r>
              <a:rPr lang="en-US" altLang="zh-CN" sz="240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A VLAN </a:t>
            </a:r>
            <a:r>
              <a:rPr lang="en-US" altLang="zh-CN" sz="2400" smtClean="0">
                <a:solidFill>
                  <a:srgbClr val="FF0000"/>
                </a:solidFill>
              </a:rPr>
              <a:t>creates a single broadcast domain</a:t>
            </a:r>
            <a:r>
              <a:rPr lang="en-US" altLang="zh-CN" sz="2400" smtClean="0"/>
              <a:t> that is not restricted to a physical segment and is treated like a subnet.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VLAN setup is done in the switch by the network administrator using the vendor</a:t>
            </a:r>
            <a:r>
              <a:rPr lang="en-US" altLang="zh-CN" sz="2400" smtClean="0">
                <a:latin typeface="Arial Narrow" pitchFamily="34" charset="0"/>
              </a:rPr>
              <a:t>’</a:t>
            </a:r>
            <a:r>
              <a:rPr lang="en-US" altLang="zh-CN" sz="2400" smtClean="0"/>
              <a:t>s software.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Grouping Users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87513"/>
            <a:ext cx="8602663" cy="4910137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VLANs can logically segment users into different subnets (broadcast domains)</a:t>
            </a:r>
          </a:p>
          <a:p>
            <a:pPr lvl="1" eaLnBrk="1" hangingPunct="1"/>
            <a:r>
              <a:rPr lang="en-US" altLang="zh-CN" smtClean="0"/>
              <a:t>Broadcast frames are only switched between ports on the switch or switches with the same VLAN ID.</a:t>
            </a:r>
          </a:p>
          <a:p>
            <a:pPr lvl="1" eaLnBrk="1" hangingPunct="1"/>
            <a:r>
              <a:rPr lang="en-US" altLang="zh-CN" smtClean="0"/>
              <a:t>Users can be logically group via software based on:</a:t>
            </a:r>
          </a:p>
          <a:p>
            <a:pPr lvl="2" eaLnBrk="1" hangingPunct="1"/>
            <a:r>
              <a:rPr lang="en-US" altLang="zh-CN" smtClean="0"/>
              <a:t>port number</a:t>
            </a:r>
          </a:p>
          <a:p>
            <a:pPr lvl="2" eaLnBrk="1" hangingPunct="1"/>
            <a:r>
              <a:rPr lang="en-US" altLang="zh-CN" smtClean="0"/>
              <a:t>MAC address</a:t>
            </a:r>
          </a:p>
          <a:p>
            <a:pPr lvl="2" eaLnBrk="1" hangingPunct="1"/>
            <a:r>
              <a:rPr lang="en-US" altLang="zh-CN" smtClean="0"/>
              <a:t>protocol being used</a:t>
            </a:r>
          </a:p>
          <a:p>
            <a:pPr lvl="2" eaLnBrk="1" hangingPunct="1"/>
            <a:r>
              <a:rPr lang="en-US" altLang="zh-CN" smtClean="0"/>
              <a:t>application being used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Routing Between VLANs </a:t>
            </a:r>
            <a:endParaRPr lang="en-US" altLang="zh-CN" smtClean="0">
              <a:solidFill>
                <a:schemeClr val="folHlink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Table of Contents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VLANs Across the Backbone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4040188" cy="4267200"/>
          </a:xfrm>
        </p:spPr>
        <p:txBody>
          <a:bodyPr/>
          <a:lstStyle/>
          <a:p>
            <a:pPr marL="400050" lvl="1" indent="-285750" eaLnBrk="1" hangingPunct="1"/>
            <a:r>
              <a:rPr lang="en-US" altLang="zh-CN" sz="2400" dirty="0" smtClean="0"/>
              <a:t>VLAN configuration needs to support backbone transport of data between interconnected routers and switches.</a:t>
            </a:r>
          </a:p>
          <a:p>
            <a:pPr marL="400050" lvl="1" indent="-285750" eaLnBrk="1" hangingPunct="1"/>
            <a:r>
              <a:rPr lang="en-US" altLang="zh-CN" sz="2400" dirty="0" smtClean="0"/>
              <a:t>The backbone is the area used for inter-VLAN communication</a:t>
            </a:r>
          </a:p>
          <a:p>
            <a:pPr marL="400050" lvl="1" indent="-285750" eaLnBrk="1" hangingPunct="1"/>
            <a:r>
              <a:rPr lang="en-US" altLang="zh-CN" sz="2400" dirty="0" smtClean="0"/>
              <a:t>The backbone should be high-speed links, typically 100Mbps or greater</a:t>
            </a:r>
          </a:p>
        </p:txBody>
      </p:sp>
      <p:pic>
        <p:nvPicPr>
          <p:cNvPr id="70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73238"/>
            <a:ext cx="493236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Router</a:t>
            </a:r>
            <a:r>
              <a:rPr lang="en-US" altLang="zh-CN" smtClean="0">
                <a:latin typeface="Arial Black" pitchFamily="34" charset="0"/>
              </a:rPr>
              <a:t>’</a:t>
            </a:r>
            <a:r>
              <a:rPr lang="en-US" altLang="zh-CN" smtClean="0"/>
              <a:t>s Role in a VLAN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router provides connection between different VLANs</a:t>
            </a:r>
          </a:p>
          <a:p>
            <a:pPr eaLnBrk="1" hangingPunct="1"/>
            <a:r>
              <a:rPr lang="en-US" altLang="zh-CN" smtClean="0"/>
              <a:t>For example, you have VLAN1 and VLAN2.</a:t>
            </a:r>
          </a:p>
          <a:p>
            <a:pPr lvl="1" eaLnBrk="1" hangingPunct="1"/>
            <a:r>
              <a:rPr lang="en-US" altLang="zh-CN" smtClean="0"/>
              <a:t>Within the switch, users on separate VLANs cannot talk to each other (benefit of a VLAN!)</a:t>
            </a:r>
          </a:p>
          <a:p>
            <a:pPr lvl="1" eaLnBrk="1" hangingPunct="1"/>
            <a:r>
              <a:rPr lang="en-US" altLang="zh-CN" smtClean="0"/>
              <a:t>However, users on VLAN1 can email users on VLAN2 but they need a router to do it.</a:t>
            </a:r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79475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zh-CN" smtClean="0"/>
              <a:t>Symmetric Switching</a:t>
            </a:r>
          </a:p>
        </p:txBody>
      </p:sp>
      <p:sp>
        <p:nvSpPr>
          <p:cNvPr id="62771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0825" y="1752600"/>
            <a:ext cx="3960813" cy="4267200"/>
          </a:xfrm>
        </p:spPr>
        <p:txBody>
          <a:bodyPr/>
          <a:lstStyle/>
          <a:p>
            <a:pPr marL="400050" lvl="1" indent="-285750" eaLnBrk="1" hangingPunct="1">
              <a:lnSpc>
                <a:spcPct val="110000"/>
              </a:lnSpc>
            </a:pPr>
            <a:r>
              <a:rPr lang="en-US" altLang="zh-CN" sz="2400" smtClean="0"/>
              <a:t>symmetric switching provides switched </a:t>
            </a:r>
            <a:r>
              <a:rPr lang="en-US" altLang="zh-CN" sz="2400" smtClean="0">
                <a:solidFill>
                  <a:srgbClr val="FF0000"/>
                </a:solidFill>
              </a:rPr>
              <a:t>connections between ports with the same bandwidth</a:t>
            </a:r>
            <a:r>
              <a:rPr lang="en-US" altLang="zh-CN" sz="2400" smtClean="0"/>
              <a:t> (10/10 Mbps or 100/100 Mbps)</a:t>
            </a:r>
          </a:p>
          <a:p>
            <a:pPr marL="400050" lvl="1" indent="-285750" eaLnBrk="1" hangingPunct="1">
              <a:lnSpc>
                <a:spcPct val="110000"/>
              </a:lnSpc>
            </a:pPr>
            <a:r>
              <a:rPr lang="en-US" altLang="zh-CN" sz="2400" smtClean="0"/>
              <a:t>can cause bottlenecks as users try to access servers on other segments.</a:t>
            </a:r>
          </a:p>
        </p:txBody>
      </p:sp>
      <p:pic>
        <p:nvPicPr>
          <p:cNvPr id="6277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571750"/>
            <a:ext cx="45275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37125" y="1704975"/>
            <a:ext cx="3040063" cy="2628900"/>
            <a:chOff x="3110" y="979"/>
            <a:chExt cx="1915" cy="1656"/>
          </a:xfrm>
        </p:grpSpPr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3110" y="1858"/>
              <a:ext cx="317" cy="7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4666" y="1858"/>
              <a:ext cx="317" cy="7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3268" y="979"/>
              <a:ext cx="1757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Arial Narrow" pitchFamily="34" charset="0"/>
                </a:rPr>
                <a:t>potential bottlenecks</a:t>
              </a: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3312" y="1310"/>
              <a:ext cx="245" cy="5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4651" y="1296"/>
              <a:ext cx="144" cy="5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426450" cy="1216025"/>
          </a:xfrm>
        </p:spPr>
        <p:txBody>
          <a:bodyPr/>
          <a:lstStyle/>
          <a:p>
            <a:pPr eaLnBrk="1" hangingPunct="1"/>
            <a:r>
              <a:rPr lang="en-US" altLang="zh-CN" smtClean="0"/>
              <a:t>How Frames are Used in a VLAN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429895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Switches make filtering and forwarding decisions based on data in the frame.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There are two techniques used.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u="sng" smtClean="0"/>
              <a:t>Frame Filtering</a:t>
            </a:r>
            <a:r>
              <a:rPr lang="en-US" altLang="zh-CN" sz="2000" smtClean="0"/>
              <a:t>--examines particular information about each frame (MAC address or layer 3 protocol type)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u="sng" smtClean="0"/>
              <a:t>Frame Tagging</a:t>
            </a:r>
            <a:r>
              <a:rPr lang="en-US" altLang="zh-CN" sz="2000" smtClean="0"/>
              <a:t>--places a unique identifier in the header of each frame as it is forwarded throughout the network backbone. </a:t>
            </a:r>
          </a:p>
        </p:txBody>
      </p:sp>
      <p:pic>
        <p:nvPicPr>
          <p:cNvPr id="70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803400"/>
            <a:ext cx="464185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8" grpId="0" autoUpdateAnimBg="0"/>
      <p:bldP spid="70553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Frame Filtering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Frame Tagging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794625" cy="4171950"/>
          </a:xfrm>
          <a:noFill/>
        </p:spPr>
        <p:txBody>
          <a:bodyPr/>
          <a:lstStyle/>
          <a:p>
            <a:pPr eaLnBrk="1" hangingPunct="1"/>
            <a:r>
              <a:rPr lang="en-US" altLang="zh-CN" sz="2600" dirty="0" smtClean="0"/>
              <a:t>Frame tagging implementation process:</a:t>
            </a:r>
          </a:p>
          <a:p>
            <a:pPr lvl="1" eaLnBrk="1" hangingPunct="1"/>
            <a:r>
              <a:rPr lang="en-US" altLang="zh-CN" sz="2200" dirty="0" smtClean="0"/>
              <a:t>Places a VLAN identifier in the header of each frame as it is forwarded throughout the network backbone.</a:t>
            </a:r>
          </a:p>
          <a:p>
            <a:pPr lvl="1" eaLnBrk="1" hangingPunct="1"/>
            <a:r>
              <a:rPr lang="en-US" altLang="zh-CN" sz="2200" dirty="0" smtClean="0"/>
              <a:t>The identifier is understood and examined by each switch.</a:t>
            </a:r>
          </a:p>
          <a:p>
            <a:pPr lvl="1" eaLnBrk="1" hangingPunct="1"/>
            <a:r>
              <a:rPr lang="en-US" altLang="zh-CN" sz="2200" dirty="0" smtClean="0"/>
              <a:t>When the frame exits the network backbone, the switch removes the identifier before the frame is transmitted to the target end station.</a:t>
            </a:r>
          </a:p>
          <a:p>
            <a:pPr eaLnBrk="1" hangingPunct="1"/>
            <a:r>
              <a:rPr lang="en-US" altLang="zh-CN" sz="2600" dirty="0" smtClean="0"/>
              <a:t>Frame tagging functions at Layer 2 and requires little processing or administrative overhead.</a:t>
            </a:r>
            <a:r>
              <a:rPr kumimoji="1" lang="en-US" altLang="zh-CN" sz="2600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Frame Tagging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89938" cy="12160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Frame Tagging</a:t>
            </a:r>
            <a:r>
              <a:rPr lang="en-US" altLang="zh-CN" sz="3400" smtClean="0">
                <a:latin typeface="Arial Black" pitchFamily="34" charset="0"/>
              </a:rPr>
              <a:t>–</a:t>
            </a:r>
            <a:r>
              <a:rPr lang="en-US" altLang="zh-CN" sz="3400" smtClean="0"/>
              <a:t> IEEE802.1Q and ISL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836738"/>
            <a:ext cx="7796213" cy="4171950"/>
          </a:xfrm>
          <a:noFill/>
        </p:spPr>
        <p:txBody>
          <a:bodyPr/>
          <a:lstStyle/>
          <a:p>
            <a:pPr eaLnBrk="1" hangingPunct="1"/>
            <a:r>
              <a:rPr lang="en-US" altLang="zh-CN" sz="2400" smtClean="0"/>
              <a:t>IEEE802.1Q</a:t>
            </a:r>
          </a:p>
          <a:p>
            <a:pPr lvl="1" eaLnBrk="1" hangingPunct="1"/>
            <a:r>
              <a:rPr lang="en-US" altLang="zh-CN" sz="2400" smtClean="0"/>
              <a:t>IEEE Standard, insert a label of VLAN to the header to identify the VLAN belonging to. (Frame Tagging)</a:t>
            </a:r>
            <a:r>
              <a:rPr lang="zh-CN" altLang="en-US" sz="2400" smtClean="0"/>
              <a:t>。</a:t>
            </a:r>
          </a:p>
          <a:p>
            <a:pPr eaLnBrk="1" hangingPunct="1"/>
            <a:r>
              <a:rPr lang="en-US" altLang="zh-CN" sz="2400" smtClean="0"/>
              <a:t>ISL(Inter-Switch Link)</a:t>
            </a:r>
          </a:p>
          <a:p>
            <a:pPr lvl="1" eaLnBrk="1" hangingPunct="1"/>
            <a:r>
              <a:rPr lang="en-US" altLang="zh-CN" sz="2400" smtClean="0"/>
              <a:t>Cisco proprietary. ISL add a header of 26 bytes in front of the data frame, and appends a CRC(4 byte) at the end.</a:t>
            </a:r>
          </a:p>
          <a:p>
            <a:pPr eaLnBrk="1" hangingPunct="1"/>
            <a:endParaRPr lang="en-US" altLang="zh-CN" sz="2400" smtClean="0"/>
          </a:p>
        </p:txBody>
      </p:sp>
      <p:graphicFrame>
        <p:nvGraphicFramePr>
          <p:cNvPr id="713756" name="Group 28"/>
          <p:cNvGraphicFramePr>
            <a:graphicFrameLocks noGrp="1"/>
          </p:cNvGraphicFramePr>
          <p:nvPr/>
        </p:nvGraphicFramePr>
        <p:xfrm>
          <a:off x="674688" y="5024438"/>
          <a:ext cx="7915275" cy="1500524"/>
        </p:xfrm>
        <a:graphic>
          <a:graphicData uri="http://schemas.openxmlformats.org/drawingml/2006/table">
            <a:tbl>
              <a:tblPr/>
              <a:tblGrid>
                <a:gridCol w="1438275"/>
                <a:gridCol w="3268662"/>
                <a:gridCol w="1401763"/>
                <a:gridCol w="1806575"/>
              </a:tblGrid>
              <a:tr h="48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Encapsulation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Label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Media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802.1Q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Ethernet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ISL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Ethernet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Routing Between VLANs </a:t>
            </a:r>
            <a:endParaRPr lang="en-US" altLang="zh-CN" smtClean="0">
              <a:solidFill>
                <a:schemeClr val="folHlink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Table of Contents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Ports, VLANs, and Broadcasts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Methods </a:t>
            </a:r>
            <a:r>
              <a:rPr lang="en-US" altLang="zh-CN" dirty="0" smtClean="0"/>
              <a:t>for implementing VLANs</a:t>
            </a:r>
          </a:p>
          <a:p>
            <a:pPr lvl="1" eaLnBrk="1" hangingPunct="1"/>
            <a:r>
              <a:rPr lang="en-US" altLang="zh-CN" dirty="0" smtClean="0"/>
              <a:t>Static</a:t>
            </a:r>
          </a:p>
          <a:p>
            <a:pPr lvl="1" eaLnBrk="1" hangingPunct="1"/>
            <a:r>
              <a:rPr lang="en-US" altLang="zh-CN" dirty="0" smtClean="0"/>
              <a:t>Dynamic</a:t>
            </a:r>
          </a:p>
          <a:p>
            <a:pPr eaLnBrk="1" hangingPunct="1"/>
            <a:r>
              <a:rPr lang="en-US" altLang="zh-CN" dirty="0" smtClean="0"/>
              <a:t>Each switched port can be assigned to a VLAN.  This...</a:t>
            </a:r>
          </a:p>
          <a:p>
            <a:pPr lvl="1" eaLnBrk="1" hangingPunct="1"/>
            <a:r>
              <a:rPr lang="en-US" altLang="zh-CN" dirty="0" smtClean="0"/>
              <a:t>ensures ports that </a:t>
            </a:r>
            <a:r>
              <a:rPr lang="en-US" altLang="zh-CN" u="sng" dirty="0" smtClean="0"/>
              <a:t>do not</a:t>
            </a:r>
            <a:r>
              <a:rPr lang="en-US" altLang="zh-CN" dirty="0" smtClean="0"/>
              <a:t> share the same VLAN </a:t>
            </a:r>
            <a:r>
              <a:rPr lang="en-US" altLang="zh-CN" u="sng" dirty="0" smtClean="0"/>
              <a:t>do not</a:t>
            </a:r>
            <a:r>
              <a:rPr lang="en-US" altLang="zh-CN" dirty="0" smtClean="0"/>
              <a:t> share broadcasts.</a:t>
            </a:r>
          </a:p>
          <a:p>
            <a:pPr lvl="1" eaLnBrk="1" hangingPunct="1"/>
            <a:r>
              <a:rPr lang="en-US" altLang="zh-CN" dirty="0" smtClean="0"/>
              <a:t>ensures ports that </a:t>
            </a:r>
            <a:r>
              <a:rPr lang="en-US" altLang="zh-CN" u="sng" dirty="0" smtClean="0"/>
              <a:t>do</a:t>
            </a:r>
            <a:r>
              <a:rPr lang="en-US" altLang="zh-CN" dirty="0" smtClean="0"/>
              <a:t> share the same VLAN </a:t>
            </a:r>
            <a:r>
              <a:rPr lang="en-US" altLang="zh-CN" u="sng" dirty="0" smtClean="0"/>
              <a:t>will share</a:t>
            </a:r>
            <a:r>
              <a:rPr lang="en-US" altLang="zh-CN" dirty="0" smtClean="0"/>
              <a:t> broadcasts.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VLANs</a:t>
            </a:r>
          </a:p>
        </p:txBody>
      </p:sp>
      <p:pic>
        <p:nvPicPr>
          <p:cNvPr id="719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87525"/>
            <a:ext cx="7834312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VLANs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68450"/>
            <a:ext cx="8915400" cy="47561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mtClean="0"/>
              <a:t>Defined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Static VLANs are when ports on a switch are administratively assigned to a VLAN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mtClean="0"/>
              <a:t>Benefits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secure, easy to configure and monitor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works well in networks where moves are controlled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43063"/>
            <a:ext cx="774541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Dynamic VLANs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79475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zh-CN" smtClean="0"/>
              <a:t>Asymmetric Switching</a:t>
            </a:r>
          </a:p>
        </p:txBody>
      </p:sp>
      <p:sp>
        <p:nvSpPr>
          <p:cNvPr id="62976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79388" y="1752600"/>
            <a:ext cx="3960812" cy="4267200"/>
          </a:xfrm>
          <a:noFill/>
        </p:spPr>
        <p:txBody>
          <a:bodyPr/>
          <a:lstStyle/>
          <a:p>
            <a:pPr marL="400050" lvl="1" indent="-285750" eaLnBrk="1" hangingPunct="1"/>
            <a:r>
              <a:rPr lang="en-US" altLang="zh-CN" sz="2400" smtClean="0"/>
              <a:t>asymmetric switching reduces the likelihood of a potential bottleneck at the server by attaching the segment with the server to a higher bandwidth port (100 Mbps)</a:t>
            </a:r>
          </a:p>
          <a:p>
            <a:pPr marL="400050" lvl="1" indent="-285750" eaLnBrk="1" hangingPunct="1"/>
            <a:r>
              <a:rPr lang="en-US" altLang="zh-CN" sz="2400" smtClean="0"/>
              <a:t>asymmetric switching requires memory buffering in the switch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79875" y="2024063"/>
            <a:ext cx="4672013" cy="3768725"/>
            <a:chOff x="2570" y="1275"/>
            <a:chExt cx="2943" cy="2374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" y="1275"/>
              <a:ext cx="2943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3369" y="1454"/>
              <a:ext cx="634" cy="3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autoUpdateAnimBg="0"/>
      <p:bldP spid="62976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Dynamic VLANs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3238"/>
            <a:ext cx="8631238" cy="4406900"/>
          </a:xfrm>
        </p:spPr>
        <p:txBody>
          <a:bodyPr/>
          <a:lstStyle/>
          <a:p>
            <a:pPr marL="400050" lvl="1" indent="-285750" eaLnBrk="1" hangingPunct="1">
              <a:lnSpc>
                <a:spcPct val="130000"/>
              </a:lnSpc>
              <a:buFont typeface="Wingdings" pitchFamily="2" charset="2"/>
              <a:buChar char="p"/>
            </a:pPr>
            <a:r>
              <a:rPr lang="en-US" altLang="zh-CN" sz="2400" dirty="0" smtClean="0"/>
              <a:t>When a station is initially connected to an unassigned port, the switch checks an entry in the table and dynamically configures the port with the right VLAN</a:t>
            </a:r>
          </a:p>
          <a:p>
            <a:pPr marL="400050" lvl="1" indent="-285750" eaLnBrk="1" hangingPunct="1">
              <a:lnSpc>
                <a:spcPct val="130000"/>
              </a:lnSpc>
              <a:buFont typeface="Wingdings" pitchFamily="2" charset="2"/>
              <a:buChar char="p"/>
            </a:pPr>
            <a:r>
              <a:rPr lang="en-US" altLang="zh-CN" sz="2400" dirty="0" smtClean="0"/>
              <a:t>Benefits</a:t>
            </a:r>
          </a:p>
          <a:p>
            <a:pPr marL="742950" lvl="2" indent="-228600" eaLnBrk="1" hangingPunct="1">
              <a:lnSpc>
                <a:spcPct val="130000"/>
              </a:lnSpc>
              <a:buSzPct val="90000"/>
              <a:buFont typeface="Wingdings" pitchFamily="2" charset="2"/>
              <a:buChar char="n"/>
            </a:pPr>
            <a:r>
              <a:rPr lang="en-US" altLang="zh-CN" sz="2400" dirty="0" smtClean="0"/>
              <a:t>less administration (more upfront) when users are added or move</a:t>
            </a:r>
          </a:p>
          <a:p>
            <a:pPr marL="742950" lvl="2" indent="-228600" eaLnBrk="1" hangingPunct="1">
              <a:lnSpc>
                <a:spcPct val="130000"/>
              </a:lnSpc>
              <a:buSzPct val="90000"/>
              <a:buFont typeface="Wingdings" pitchFamily="2" charset="2"/>
              <a:buChar char="n"/>
            </a:pPr>
            <a:r>
              <a:rPr lang="en-US" altLang="zh-CN" sz="2400" dirty="0" smtClean="0"/>
              <a:t>centralized notification of unauthorized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8" grpId="0" autoUpdateAnimBg="0"/>
      <p:bldP spid="72601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Port-Centric VLANs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0075" y="1773238"/>
            <a:ext cx="7932738" cy="4856162"/>
            <a:chOff x="600075" y="1773238"/>
            <a:chExt cx="7932738" cy="4856162"/>
          </a:xfrm>
        </p:grpSpPr>
        <p:pic>
          <p:nvPicPr>
            <p:cNvPr id="593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" y="2530475"/>
              <a:ext cx="7932738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396" name="Oval 4"/>
            <p:cNvSpPr>
              <a:spLocks noChangeArrowheads="1"/>
            </p:cNvSpPr>
            <p:nvPr/>
          </p:nvSpPr>
          <p:spPr bwMode="auto">
            <a:xfrm>
              <a:off x="4564807" y="3168650"/>
              <a:ext cx="284162" cy="2841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7" name="Oval 5"/>
            <p:cNvSpPr>
              <a:spLocks noChangeArrowheads="1"/>
            </p:cNvSpPr>
            <p:nvPr/>
          </p:nvSpPr>
          <p:spPr bwMode="auto">
            <a:xfrm>
              <a:off x="5087094" y="3265488"/>
              <a:ext cx="285750" cy="2825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8" name="Oval 6"/>
            <p:cNvSpPr>
              <a:spLocks noChangeArrowheads="1"/>
            </p:cNvSpPr>
            <p:nvPr/>
          </p:nvSpPr>
          <p:spPr bwMode="auto">
            <a:xfrm>
              <a:off x="5583982" y="3136900"/>
              <a:ext cx="284162" cy="2825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 flipH="1">
              <a:off x="4837857" y="2119313"/>
              <a:ext cx="355600" cy="10048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>
              <a:off x="5193457" y="2149475"/>
              <a:ext cx="0" cy="10334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5193457" y="2133600"/>
              <a:ext cx="373062" cy="9461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2717800" y="1773238"/>
              <a:ext cx="4014788" cy="49530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Arial Narrow" pitchFamily="34" charset="0"/>
                </a:rPr>
                <a:t>3 Port-Centric VLANs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Benefits of Port-Centric VLANs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44675"/>
            <a:ext cx="8642350" cy="4879975"/>
          </a:xfrm>
        </p:spPr>
        <p:txBody>
          <a:bodyPr/>
          <a:lstStyle/>
          <a:p>
            <a:pPr marL="400050" lvl="1" indent="-285750" eaLnBrk="1" hangingPunct="1">
              <a:lnSpc>
                <a:spcPct val="150000"/>
              </a:lnSpc>
            </a:pPr>
            <a:r>
              <a:rPr lang="en-US" altLang="zh-CN" smtClean="0"/>
              <a:t>All nodes in the same VLAN are attached to the same router interface</a:t>
            </a:r>
          </a:p>
          <a:p>
            <a:pPr marL="400050" lvl="1" indent="-285750" eaLnBrk="1" hangingPunct="1">
              <a:lnSpc>
                <a:spcPct val="150000"/>
              </a:lnSpc>
            </a:pPr>
            <a:r>
              <a:rPr lang="en-US" altLang="zh-CN" smtClean="0"/>
              <a:t>Makes management easier because...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 smtClean="0"/>
              <a:t>Users are assigned by router port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 smtClean="0"/>
              <a:t>VLANs are easy to admin.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 smtClean="0"/>
              <a:t>provides increased security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 smtClean="0"/>
              <a:t>packets do not </a:t>
            </a:r>
            <a:r>
              <a:rPr lang="en-US" altLang="zh-CN" smtClean="0">
                <a:latin typeface="Arial Narrow" pitchFamily="34" charset="0"/>
              </a:rPr>
              <a:t>“</a:t>
            </a:r>
            <a:r>
              <a:rPr lang="en-US" altLang="zh-CN" smtClean="0"/>
              <a:t>leak</a:t>
            </a:r>
            <a:r>
              <a:rPr lang="en-US" altLang="zh-CN" smtClean="0">
                <a:latin typeface="Arial Narrow" pitchFamily="34" charset="0"/>
              </a:rPr>
              <a:t>”</a:t>
            </a:r>
            <a:r>
              <a:rPr lang="en-US" altLang="zh-CN" smtClean="0"/>
              <a:t> into other domains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mtClean="0"/>
              <a:t>Access and Trunk Links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24001" r="39999" b="37334"/>
          <a:stretch>
            <a:fillRect/>
          </a:stretch>
        </p:blipFill>
        <p:spPr bwMode="auto">
          <a:xfrm>
            <a:off x="323850" y="1773238"/>
            <a:ext cx="8334375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Access Links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1600200"/>
            <a:ext cx="8382000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600" dirty="0" smtClean="0">
                <a:cs typeface="Arial" charset="0"/>
              </a:rPr>
              <a:t>An access link is a link on the switch that is a member of only one VLAN.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600" dirty="0" smtClean="0">
                <a:cs typeface="Arial" charset="0"/>
              </a:rPr>
              <a:t>This VLAN is referred to as the </a:t>
            </a:r>
            <a:r>
              <a:rPr lang="en-US" altLang="zh-CN" sz="2600" i="1" dirty="0" smtClean="0">
                <a:solidFill>
                  <a:srgbClr val="FF0000"/>
                </a:solidFill>
                <a:ea typeface="Arial Unicode MS" pitchFamily="34" charset="-122"/>
                <a:cs typeface="Arial" charset="0"/>
              </a:rPr>
              <a:t>native VLAN</a:t>
            </a:r>
            <a:r>
              <a:rPr lang="en-US" altLang="zh-CN" sz="2600" dirty="0" smtClean="0">
                <a:cs typeface="Arial" charset="0"/>
              </a:rPr>
              <a:t> of the port.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Any device that is attached to the port is completely unaware that a VLAN exists</a:t>
            </a:r>
            <a:r>
              <a:rPr lang="en-US" altLang="zh-CN" dirty="0" smtClean="0">
                <a:solidFill>
                  <a:schemeClr val="accent2"/>
                </a:solidFill>
              </a:rPr>
              <a:t>.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Trunk Links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511300"/>
            <a:ext cx="8777287" cy="45720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z="2600" smtClean="0">
                <a:cs typeface="Arial" charset="0"/>
              </a:rPr>
              <a:t>A trunk link is capable of supporting multiple VLANs.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600" smtClean="0">
                <a:cs typeface="Arial" charset="0"/>
              </a:rPr>
              <a:t>Trunk links are typically used to connect switches to other switches or routers.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600" smtClean="0">
                <a:cs typeface="Arial" charset="0"/>
              </a:rPr>
              <a:t>Switches support trunk links on both Fast Ethernet and Gigabit Ethernet ports.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600" smtClean="0">
                <a:cs typeface="Arial" charset="0"/>
              </a:rPr>
              <a:t>Access and trunk links exist, too</a:t>
            </a:r>
            <a:endParaRPr lang="en-US" altLang="zh-CN" smtClean="0">
              <a:cs typeface="Arial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Trunk Links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33333" r="39999" b="44000"/>
          <a:stretch>
            <a:fillRect/>
          </a:stretch>
        </p:blipFill>
        <p:spPr bwMode="auto">
          <a:xfrm>
            <a:off x="900113" y="1958975"/>
            <a:ext cx="79248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567113" y="1603375"/>
            <a:ext cx="278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66"/>
                </a:solidFill>
                <a:latin typeface="Arial" charset="0"/>
              </a:rPr>
              <a:t>Without trunking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884613" y="45370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66"/>
                </a:solidFill>
                <a:latin typeface="Arial" charset="0"/>
              </a:rPr>
              <a:t>With trunking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27038" y="4932363"/>
            <a:ext cx="8382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000">
                <a:latin typeface="Arial Black" pitchFamily="34" charset="0"/>
                <a:cs typeface="Arial" charset="0"/>
              </a:rPr>
              <a:t> A trunk is a point-to-point link that supports several VLANs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000">
                <a:latin typeface="Arial Black" pitchFamily="34" charset="0"/>
                <a:cs typeface="Arial" charset="0"/>
              </a:rPr>
              <a:t> A trunk is to saves ports when creating a link between two devices implementing VLANs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08050"/>
            <a:ext cx="8610600" cy="635000"/>
          </a:xfrm>
        </p:spPr>
        <p:txBody>
          <a:bodyPr/>
          <a:lstStyle/>
          <a:p>
            <a:pPr eaLnBrk="1" hangingPunct="1"/>
            <a:r>
              <a:rPr lang="en-US" altLang="zh-CN" smtClean="0"/>
              <a:t>Trunk Links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674813"/>
            <a:ext cx="8550275" cy="45624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 smtClean="0">
                <a:cs typeface="Arial" charset="0"/>
              </a:rPr>
              <a:t>A trunk link does not belong to a specific VLAN.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3366"/>
                </a:solidFill>
                <a:ea typeface="Arial Unicode MS" pitchFamily="34" charset="-122"/>
                <a:cs typeface="Arial" charset="0"/>
              </a:rPr>
              <a:t>Acts as a conduit for VLANs between switches and routers</a:t>
            </a:r>
            <a:r>
              <a:rPr lang="en-US" altLang="zh-CN" dirty="0" smtClean="0">
                <a:solidFill>
                  <a:srgbClr val="003366"/>
                </a:solidFill>
                <a:cs typeface="Arial" charset="0"/>
              </a:rPr>
              <a:t>.</a:t>
            </a:r>
            <a:r>
              <a:rPr lang="en-US" altLang="zh-CN" sz="2200" dirty="0" smtClean="0">
                <a:solidFill>
                  <a:schemeClr val="accent2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 smtClean="0">
                <a:cs typeface="Arial" charset="0"/>
              </a:rPr>
              <a:t>The trunk link can be configured to transport all VLANs or to transport a limited number of VLANs.</a:t>
            </a:r>
            <a:endParaRPr lang="en-US" altLang="zh-CN" sz="26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 smtClean="0"/>
              <a:t>A trunk link may, however, have a native VLAN.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3366"/>
                </a:solidFill>
                <a:ea typeface="Arial Unicode MS" pitchFamily="34" charset="-122"/>
                <a:cs typeface="Arial Unicode MS" pitchFamily="34" charset="-122"/>
              </a:rPr>
              <a:t>The native VLAN of the trunk is the VLAN that the trunk uses if the trunk link fails for any reason</a:t>
            </a:r>
            <a:r>
              <a:rPr lang="en-US" altLang="zh-CN" dirty="0" smtClean="0">
                <a:solidFill>
                  <a:srgbClr val="003366"/>
                </a:solidFill>
              </a:rPr>
              <a:t>.</a:t>
            </a:r>
            <a:endParaRPr lang="en-US" altLang="zh-CN" sz="2200" dirty="0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Configuration in Switch 29xx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208962" cy="4752975"/>
          </a:xfrm>
        </p:spPr>
        <p:txBody>
          <a:bodyPr/>
          <a:lstStyle/>
          <a:p>
            <a:pPr marL="288925" indent="-288925" defTabSz="814388" eaLnBrk="1" hangingPunct="1">
              <a:lnSpc>
                <a:spcPct val="105000"/>
              </a:lnSpc>
              <a:defRPr/>
            </a:pPr>
            <a:r>
              <a:rPr lang="en-US" altLang="zh-CN" sz="2400" dirty="0" smtClean="0"/>
              <a:t>The following guidelines must be followed when configuring VLANs on Cisco 29xx switches: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 smtClean="0"/>
              <a:t>The maximum number of VLANs is switch dependent.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 smtClean="0"/>
              <a:t>VLAN 1 is one of the factory-default VLANs.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 smtClean="0"/>
              <a:t>VLAN 1 is the default Ethernet VLAN.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 smtClean="0"/>
              <a:t>Cisco Discovery Protocol (CDP) and VLAN </a:t>
            </a:r>
            <a:r>
              <a:rPr lang="en-US" altLang="zh-CN" sz="2400" dirty="0" err="1" smtClean="0"/>
              <a:t>Trunking</a:t>
            </a:r>
            <a:r>
              <a:rPr lang="en-US" altLang="zh-CN" sz="2400" dirty="0" smtClean="0"/>
              <a:t> Protocol (VTP) advertisements are sent on VLAN 1.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 smtClean="0"/>
              <a:t>The Catalyst 29xx IP address is in the VLAN 1 broadcast domain by default. </a:t>
            </a:r>
          </a:p>
          <a:p>
            <a:pPr marL="627063" lvl="1" indent="0" defTabSz="814388" eaLnBrk="1" hangingPunct="1">
              <a:lnSpc>
                <a:spcPct val="105000"/>
              </a:lnSpc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468313" y="5013325"/>
            <a:ext cx="8207375" cy="10795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44451" name="Rectangle 3"/>
          <p:cNvSpPr>
            <a:spLocks noChangeArrowheads="1"/>
          </p:cNvSpPr>
          <p:nvPr/>
        </p:nvSpPr>
        <p:spPr bwMode="auto">
          <a:xfrm>
            <a:off x="466725" y="2924175"/>
            <a:ext cx="8137525" cy="115093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VLAN Configuration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419475" y="66690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8497887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sz="2400" b="1" dirty="0">
                <a:solidFill>
                  <a:srgbClr val="003366"/>
                </a:solidFill>
                <a:latin typeface="Arial" charset="0"/>
              </a:rPr>
              <a:t>Step1:</a:t>
            </a:r>
            <a:r>
              <a:rPr lang="en-US" altLang="zh-CN" sz="2400" b="1" dirty="0">
                <a:latin typeface="Arial" charset="0"/>
              </a:rPr>
              <a:t> The steps necessary to create the VLAN. A VLAN name may also be configured, if necessary. </a:t>
            </a:r>
          </a:p>
          <a:p>
            <a:endParaRPr lang="en-US" altLang="zh-CN" sz="2400" b="1" dirty="0">
              <a:latin typeface="Arial" charset="0"/>
            </a:endParaRPr>
          </a:p>
          <a:p>
            <a:r>
              <a:rPr lang="en-US" altLang="zh-CN" sz="2400" b="1" dirty="0">
                <a:latin typeface="Arial" charset="0"/>
              </a:rPr>
              <a:t>   Switch# </a:t>
            </a:r>
            <a:r>
              <a:rPr lang="en-US" altLang="zh-CN" sz="2400" b="1" dirty="0" err="1">
                <a:latin typeface="Arial" charset="0"/>
              </a:rPr>
              <a:t>vlan</a:t>
            </a:r>
            <a:r>
              <a:rPr lang="en-US" altLang="zh-CN" sz="2400" b="1" dirty="0">
                <a:latin typeface="Arial" charset="0"/>
              </a:rPr>
              <a:t> database</a:t>
            </a:r>
            <a:br>
              <a:rPr lang="en-US" altLang="zh-CN" sz="2400" b="1" dirty="0">
                <a:latin typeface="Arial" charset="0"/>
              </a:rPr>
            </a:br>
            <a:r>
              <a:rPr lang="en-US" altLang="zh-CN" sz="2400" b="1" dirty="0">
                <a:latin typeface="Arial" charset="0"/>
              </a:rPr>
              <a:t>   Switch(</a:t>
            </a:r>
            <a:r>
              <a:rPr lang="en-US" altLang="zh-CN" sz="2400" b="1" dirty="0" err="1">
                <a:latin typeface="Arial" charset="0"/>
              </a:rPr>
              <a:t>vlan</a:t>
            </a:r>
            <a:r>
              <a:rPr lang="en-US" altLang="zh-CN" sz="2400" b="1" dirty="0">
                <a:latin typeface="Arial" charset="0"/>
              </a:rPr>
              <a:t>)# </a:t>
            </a:r>
            <a:r>
              <a:rPr lang="en-US" altLang="zh-CN" sz="2400" b="1" dirty="0" err="1">
                <a:latin typeface="Arial" charset="0"/>
              </a:rPr>
              <a:t>vlan</a:t>
            </a:r>
            <a:r>
              <a:rPr lang="en-US" altLang="zh-CN" sz="2400" b="1" dirty="0">
                <a:latin typeface="Arial" charset="0"/>
              </a:rPr>
              <a:t> </a:t>
            </a:r>
            <a:r>
              <a:rPr lang="en-US" altLang="zh-CN" sz="2400" b="1" i="1" dirty="0" err="1">
                <a:latin typeface="Arial" charset="0"/>
              </a:rPr>
              <a:t>vlan_number</a:t>
            </a:r>
            <a:r>
              <a:rPr lang="en-US" altLang="zh-CN" sz="2400" b="1" dirty="0">
                <a:latin typeface="Arial" charset="0"/>
              </a:rPr>
              <a:t/>
            </a:r>
            <a:br>
              <a:rPr lang="en-US" altLang="zh-CN" sz="2400" b="1" dirty="0">
                <a:latin typeface="Arial" charset="0"/>
              </a:rPr>
            </a:br>
            <a:r>
              <a:rPr lang="en-US" altLang="zh-CN" sz="2400" b="1" dirty="0">
                <a:latin typeface="Arial" charset="0"/>
              </a:rPr>
              <a:t>   Switch(</a:t>
            </a:r>
            <a:r>
              <a:rPr lang="en-US" altLang="zh-CN" sz="2400" b="1" dirty="0" err="1">
                <a:latin typeface="Arial" charset="0"/>
              </a:rPr>
              <a:t>vlan</a:t>
            </a:r>
            <a:r>
              <a:rPr lang="en-US" altLang="zh-CN" sz="2400" b="1" dirty="0">
                <a:latin typeface="Arial" charset="0"/>
              </a:rPr>
              <a:t>)# exit</a:t>
            </a:r>
          </a:p>
          <a:p>
            <a:endParaRPr lang="en-US" altLang="zh-CN" sz="2400" b="1" dirty="0">
              <a:latin typeface="Arial" charset="0"/>
            </a:endParaRPr>
          </a:p>
          <a:p>
            <a:r>
              <a:rPr lang="en-US" altLang="zh-CN" sz="2400" b="1" dirty="0">
                <a:solidFill>
                  <a:srgbClr val="003366"/>
                </a:solidFill>
                <a:latin typeface="Arial" charset="0"/>
              </a:rPr>
              <a:t>Step2:</a:t>
            </a:r>
            <a:r>
              <a:rPr lang="en-US" altLang="zh-CN" sz="2400" b="1" dirty="0">
                <a:latin typeface="Arial" charset="0"/>
              </a:rPr>
              <a:t>  Assign the VLAN to one or more interfaces: </a:t>
            </a:r>
          </a:p>
          <a:p>
            <a:endParaRPr lang="en-US" altLang="zh-CN" sz="2400" b="1" dirty="0">
              <a:latin typeface="Arial" charset="0"/>
            </a:endParaRPr>
          </a:p>
          <a:p>
            <a:r>
              <a:rPr lang="en-US" altLang="zh-CN" sz="2400" b="1" dirty="0">
                <a:latin typeface="Arial" charset="0"/>
              </a:rPr>
              <a:t>   Switch(</a:t>
            </a:r>
            <a:r>
              <a:rPr lang="en-US" altLang="zh-CN" sz="2400" b="1" dirty="0" err="1">
                <a:latin typeface="Arial" charset="0"/>
              </a:rPr>
              <a:t>config</a:t>
            </a:r>
            <a:r>
              <a:rPr lang="en-US" altLang="zh-CN" sz="2400" b="1" dirty="0">
                <a:latin typeface="Arial" charset="0"/>
              </a:rPr>
              <a:t>)# interface </a:t>
            </a:r>
            <a:r>
              <a:rPr lang="en-US" altLang="zh-CN" sz="2400" b="1" dirty="0" err="1">
                <a:latin typeface="Arial" charset="0"/>
              </a:rPr>
              <a:t>fastethernet</a:t>
            </a:r>
            <a:r>
              <a:rPr lang="en-US" altLang="zh-CN" sz="2400" b="1" dirty="0">
                <a:latin typeface="Arial" charset="0"/>
              </a:rPr>
              <a:t> 0/9</a:t>
            </a:r>
            <a:br>
              <a:rPr lang="en-US" altLang="zh-CN" sz="2400" b="1" dirty="0">
                <a:latin typeface="Arial" charset="0"/>
              </a:rPr>
            </a:br>
            <a:r>
              <a:rPr lang="en-US" altLang="zh-CN" sz="2400" b="1" dirty="0">
                <a:latin typeface="Arial" charset="0"/>
              </a:rPr>
              <a:t>   Switch(</a:t>
            </a:r>
            <a:r>
              <a:rPr lang="en-US" altLang="zh-CN" sz="2400" b="1" dirty="0" err="1">
                <a:latin typeface="Arial" charset="0"/>
              </a:rPr>
              <a:t>config</a:t>
            </a:r>
            <a:r>
              <a:rPr lang="en-US" altLang="zh-CN" sz="2400" b="1" dirty="0">
                <a:latin typeface="Arial" charset="0"/>
              </a:rPr>
              <a:t>-if)# </a:t>
            </a:r>
            <a:r>
              <a:rPr lang="en-US" altLang="zh-CN" sz="2400" b="1" dirty="0" err="1">
                <a:latin typeface="Arial" charset="0"/>
              </a:rPr>
              <a:t>switchport</a:t>
            </a:r>
            <a:r>
              <a:rPr lang="en-US" altLang="zh-CN" sz="2400" b="1" dirty="0">
                <a:latin typeface="Arial" charset="0"/>
              </a:rPr>
              <a:t> access </a:t>
            </a:r>
            <a:r>
              <a:rPr lang="en-US" altLang="zh-CN" sz="2400" b="1" dirty="0" err="1">
                <a:latin typeface="Arial" charset="0"/>
              </a:rPr>
              <a:t>vlan</a:t>
            </a:r>
            <a:r>
              <a:rPr lang="en-US" altLang="zh-CN" sz="2400" b="1" dirty="0">
                <a:latin typeface="Arial" charset="0"/>
              </a:rPr>
              <a:t> </a:t>
            </a:r>
            <a:r>
              <a:rPr lang="en-US" altLang="zh-CN" sz="2400" b="1" i="1" dirty="0" err="1">
                <a:latin typeface="Arial" charset="0"/>
              </a:rPr>
              <a:t>vlan_number</a:t>
            </a:r>
            <a:endParaRPr lang="en-US" altLang="zh-CN" sz="2400" b="1" dirty="0">
              <a:latin typeface="Arial" charset="0"/>
            </a:endParaRPr>
          </a:p>
          <a:p>
            <a:endParaRPr lang="en-US" altLang="zh-CN" sz="2400" b="1" dirty="0">
              <a:latin typeface="Arial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mtClean="0"/>
              <a:t>Memory Buffering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820150" cy="4700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Area of memory in a switch where destination and transmission data are stored</a:t>
            </a:r>
            <a:r>
              <a:rPr lang="en-US" altLang="zh-CN" sz="2400" dirty="0" smtClean="0"/>
              <a:t> until it can be switched out the correct port.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 dirty="0" smtClean="0"/>
              <a:t>Port-based memory buffering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packets are stored in a queue on each 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possible for one packet to delay transmission of other packets because of a busy destination 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 dirty="0" smtClean="0"/>
              <a:t>Shared memory buffering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common memory buffering shared by all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allows packets to be RX on one port and TX out another port without changing it to a different queue.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B55A3800-85ED-42DB-841A-0F4C66133593}" type="slidenum">
              <a:rPr lang="en-US" altLang="zh-CN" smtClean="0"/>
              <a:pPr eaLnBrk="1" hangingPunct="1"/>
              <a:t>60</a:t>
            </a:fld>
            <a:endParaRPr lang="en-US" altLang="zh-CN" smtClean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0" y="55038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 sz="1600">
              <a:latin typeface="Times" pitchFamily="18" charset="0"/>
            </a:endParaRP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268288" y="1798638"/>
            <a:ext cx="64008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cat2950#vlan database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254000" y="2246313"/>
            <a:ext cx="91440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cat2950(vlan)#vlan 9 name switchlab90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VLAN 9 added: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    Name: switchlab90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cat2950(vlan)#?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VLAN database editing buffer manipulation commands: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</a:t>
            </a:r>
            <a:r>
              <a:rPr lang="en-US" altLang="zh-CN" b="1">
                <a:solidFill>
                  <a:srgbClr val="003366"/>
                </a:solidFill>
              </a:rPr>
              <a:t>abort</a:t>
            </a:r>
            <a:r>
              <a:rPr lang="en-US" altLang="zh-CN" b="1"/>
              <a:t> Exit mode without applying the changes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</a:t>
            </a:r>
            <a:r>
              <a:rPr lang="en-US" altLang="zh-CN" b="1">
                <a:solidFill>
                  <a:srgbClr val="003366"/>
                </a:solidFill>
              </a:rPr>
              <a:t>apply</a:t>
            </a:r>
            <a:r>
              <a:rPr lang="en-US" altLang="zh-CN" b="1"/>
              <a:t> Apply current changes and bump revision number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3366"/>
                </a:solidFill>
              </a:rPr>
              <a:t>  exit</a:t>
            </a:r>
            <a:r>
              <a:rPr lang="en-US" altLang="zh-CN" b="1"/>
              <a:t> Apply changes, bump revision number, and exit mode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3366"/>
                </a:solidFill>
              </a:rPr>
              <a:t>  reset</a:t>
            </a:r>
            <a:r>
              <a:rPr lang="en-US" altLang="zh-CN" b="1"/>
              <a:t> Abandon current changes and reread current database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altLang="zh-CN" b="1"/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686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Adding a VLAN Example</a:t>
            </a:r>
          </a:p>
        </p:txBody>
      </p:sp>
      <p:sp>
        <p:nvSpPr>
          <p:cNvPr id="68615" name="Rectangle 6"/>
          <p:cNvSpPr>
            <a:spLocks noChangeArrowheads="1"/>
          </p:cNvSpPr>
          <p:nvPr/>
        </p:nvSpPr>
        <p:spPr bwMode="auto">
          <a:xfrm>
            <a:off x="360363" y="5629275"/>
            <a:ext cx="6889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i="1" u="sng">
                <a:latin typeface="Courier New" pitchFamily="49" charset="0"/>
              </a:rPr>
              <a:t>cat2950(config)#interface fa 0/2</a:t>
            </a:r>
          </a:p>
          <a:p>
            <a:pPr eaLnBrk="0" hangingPunct="0"/>
            <a:r>
              <a:rPr lang="en-US" altLang="zh-CN" sz="2000" b="1" i="1" u="sng">
                <a:latin typeface="Courier New" pitchFamily="49" charset="0"/>
              </a:rPr>
              <a:t>cat2950(config-if)# switchport access vlan 9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AAC74BC-5548-4FD8-9888-18648C5E7876}" type="slidenum">
              <a:rPr lang="en-US" altLang="zh-CN" smtClean="0"/>
              <a:pPr eaLnBrk="1" hangingPunct="1"/>
              <a:t>61</a:t>
            </a:fld>
            <a:endParaRPr lang="en-US" altLang="zh-CN" smtClean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28600" y="2914650"/>
            <a:ext cx="874236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altLang="zh-CN" b="1">
                <a:latin typeface="Courier New" pitchFamily="49" charset="0"/>
              </a:rPr>
              <a:t>cat2950#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sh vlan</a:t>
            </a:r>
            <a:endParaRPr lang="en-US" altLang="zh-CN" b="1">
              <a:latin typeface="Courier New" pitchFamily="49" charset="0"/>
            </a:endParaRPr>
          </a:p>
          <a:p>
            <a:pPr marL="457200" indent="-457200" eaLnBrk="0" hangingPunct="0"/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 eaLnBrk="0" hangingPunct="0"/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VLAN Name                         Status    Ports</a:t>
            </a:r>
          </a:p>
          <a:p>
            <a:pPr marL="457200" indent="-457200" eaLnBrk="0" hangingPunct="0"/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---- ------------------------  ------------ ------------</a:t>
            </a:r>
          </a:p>
          <a:p>
            <a:pPr marL="457200" indent="-457200" eaLnBrk="0" hangingPunct="0">
              <a:buFontTx/>
              <a:buAutoNum type="arabicPlain"/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Default				active		Fa0/1, Fa0/3</a:t>
            </a:r>
          </a:p>
          <a:p>
            <a:pPr marL="457200" indent="-457200" eaLnBrk="0" hangingPunct="0"/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9    switchlab90			active		Fa0/2</a:t>
            </a:r>
          </a:p>
          <a:p>
            <a:pPr marL="457200" indent="-457200" eaLnBrk="0" hangingPunct="0"/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1002 fddi-default			active</a:t>
            </a:r>
          </a:p>
          <a:p>
            <a:pPr marL="457200" indent="-457200" eaLnBrk="0" hangingPunct="0"/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1003 token-ring-default		active</a:t>
            </a:r>
          </a:p>
          <a:p>
            <a:pPr marL="457200" indent="-457200" eaLnBrk="0" hangingPunct="0"/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1004 fddinet-default			active</a:t>
            </a:r>
          </a:p>
          <a:p>
            <a:pPr marL="457200" indent="-457200" eaLnBrk="0" hangingPunct="0"/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1005 trnet-default			active</a:t>
            </a:r>
          </a:p>
          <a:p>
            <a:pPr marL="457200" indent="-457200" eaLnBrk="0" hangingPunct="0"/>
            <a:endParaRPr lang="en-US" altLang="zh-CN" b="1">
              <a:latin typeface="Times" pitchFamily="18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Verifying a VLAN</a:t>
            </a:r>
          </a:p>
        </p:txBody>
      </p:sp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539750" y="1773238"/>
            <a:ext cx="8207375" cy="72072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eaLnBrk="0" hangingPunct="0">
              <a:defRPr/>
            </a:pP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>
              <a:defRPr/>
            </a:pP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755650" y="1916113"/>
            <a:ext cx="405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" charset="0"/>
              </a:rPr>
              <a:t>Switch# show vlan [</a:t>
            </a:r>
            <a:r>
              <a:rPr lang="en-US" altLang="zh-CN" sz="2400" b="1" i="1">
                <a:latin typeface="Arial" charset="0"/>
              </a:rPr>
              <a:t>vlanid]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304800"/>
            <a:ext cx="7646987" cy="1216025"/>
          </a:xfrm>
        </p:spPr>
        <p:txBody>
          <a:bodyPr/>
          <a:lstStyle/>
          <a:p>
            <a:pPr defTabSz="814388" eaLnBrk="1" hangingPunct="1"/>
            <a:r>
              <a:rPr lang="en-US" altLang="zh-CN" smtClean="0"/>
              <a:t>Deleting VLANs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869950" y="3527425"/>
            <a:ext cx="69659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 b="1">
                <a:latin typeface="Courier New" pitchFamily="49" charset="0"/>
              </a:rPr>
              <a:t>cat2950(vlan)#no vlan 9</a:t>
            </a:r>
          </a:p>
          <a:p>
            <a:pPr eaLnBrk="0" hangingPunct="0"/>
            <a:r>
              <a:rPr lang="en-US" altLang="zh-CN" sz="2400" b="1">
                <a:latin typeface="Courier New" pitchFamily="49" charset="0"/>
              </a:rPr>
              <a:t>Deleting VLAN 9...</a:t>
            </a:r>
          </a:p>
          <a:p>
            <a:pPr eaLnBrk="0" hangingPunct="0"/>
            <a:r>
              <a:rPr lang="en-US" altLang="zh-CN" sz="2400" b="1">
                <a:latin typeface="Courier New" pitchFamily="49" charset="0"/>
              </a:rPr>
              <a:t>cat2950(vlan)#exit</a:t>
            </a:r>
          </a:p>
          <a:p>
            <a:pPr eaLnBrk="0" hangingPunct="0"/>
            <a:r>
              <a:rPr lang="en-US" altLang="zh-CN" sz="2400" b="1">
                <a:latin typeface="Courier New" pitchFamily="49" charset="0"/>
              </a:rPr>
              <a:t>APPLY completed.</a:t>
            </a:r>
          </a:p>
          <a:p>
            <a:pPr eaLnBrk="0" hangingPunct="0"/>
            <a:r>
              <a:rPr lang="en-US" altLang="zh-CN" sz="2400" b="1">
                <a:latin typeface="Courier New" pitchFamily="49" charset="0"/>
              </a:rPr>
              <a:t>Exiting....</a:t>
            </a:r>
          </a:p>
          <a:p>
            <a:pPr eaLnBrk="0" hangingPunct="0"/>
            <a:r>
              <a:rPr lang="en-US" altLang="zh-CN" sz="2400" b="1">
                <a:latin typeface="Courier New" pitchFamily="49" charset="0"/>
              </a:rPr>
              <a:t>cat2950#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12763" y="1703388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5000"/>
              <a:buFontTx/>
              <a:buChar char="•"/>
            </a:pPr>
            <a:r>
              <a:rPr lang="en-US" altLang="zh-CN" sz="2400">
                <a:latin typeface="Times New Roman" pitchFamily="18" charset="0"/>
              </a:rPr>
              <a:t>When a VLAN is deleted any ports assigned to that VLAN become inactive. The ports will, however, remain associated with the deleted VLAN until assigned to a new VLAN.</a:t>
            </a:r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539750" y="2708275"/>
            <a:ext cx="8137525" cy="64928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814388" y="2781300"/>
            <a:ext cx="7413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800" b="1">
                <a:latin typeface="Arial" charset="0"/>
                <a:ea typeface="Arial Unicode MS" pitchFamily="34" charset="-122"/>
                <a:cs typeface="Arial Unicode MS" pitchFamily="34" charset="-122"/>
              </a:rPr>
              <a:t>switch(vlan)# </a:t>
            </a:r>
            <a:r>
              <a:rPr lang="en-US" altLang="zh-CN" sz="2400" b="1">
                <a:latin typeface="Arial" charset="0"/>
              </a:rPr>
              <a:t>no  vlan </a:t>
            </a:r>
            <a:r>
              <a:rPr lang="en-US" altLang="zh-CN" sz="2400" b="1" i="1">
                <a:latin typeface="Arial" charset="0"/>
              </a:rPr>
              <a:t>vlanid  </a:t>
            </a:r>
            <a:r>
              <a:rPr lang="en-US" altLang="zh-CN" sz="2400" b="1">
                <a:latin typeface="Arial" charset="0"/>
              </a:rPr>
              <a:t>[name </a:t>
            </a:r>
            <a:r>
              <a:rPr lang="en-US" altLang="zh-CN" sz="2400" b="1" i="1">
                <a:latin typeface="Arial" charset="0"/>
              </a:rPr>
              <a:t>vlan-name</a:t>
            </a:r>
            <a:r>
              <a:rPr lang="en-US" altLang="zh-CN" sz="2400" b="1">
                <a:latin typeface="Arial" charset="0"/>
              </a:rPr>
              <a:t>]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Routing Between VLANs</a:t>
            </a:r>
            <a:r>
              <a:rPr lang="en-US" altLang="zh-CN" smtClean="0"/>
              <a:t> </a:t>
            </a:r>
            <a:endParaRPr lang="en-US" altLang="zh-CN" smtClean="0">
              <a:solidFill>
                <a:schemeClr val="folHlink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Table of Contents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569325" cy="614362"/>
          </a:xfrm>
        </p:spPr>
        <p:txBody>
          <a:bodyPr/>
          <a:lstStyle/>
          <a:p>
            <a:pPr eaLnBrk="1" hangingPunct="1"/>
            <a:r>
              <a:rPr lang="en-US" altLang="zh-CN" smtClean="0"/>
              <a:t>Routing Between VLANs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68313" y="1628775"/>
          <a:ext cx="8212137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位图图像" r:id="rId4" imgW="5133333" imgH="4123810" progId="Paint.Picture">
                  <p:embed/>
                </p:oleObj>
              </mc:Choice>
              <mc:Fallback>
                <p:oleObj name="位图图像" r:id="rId4" imgW="5133333" imgH="41238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8212137" cy="493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8569325" cy="569913"/>
          </a:xfrm>
        </p:spPr>
        <p:txBody>
          <a:bodyPr/>
          <a:lstStyle/>
          <a:p>
            <a:pPr eaLnBrk="1" hangingPunct="1"/>
            <a:r>
              <a:rPr lang="en-US" altLang="zh-CN" smtClean="0"/>
              <a:t>Routing Between VLANs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258888" y="1844675"/>
          <a:ext cx="6943725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位图图像" r:id="rId4" imgW="5590476" imgH="4266667" progId="Paint.Picture">
                  <p:embed/>
                </p:oleObj>
              </mc:Choice>
              <mc:Fallback>
                <p:oleObj name="位图图像" r:id="rId4" imgW="5590476" imgH="42666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6943725" cy="46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98513"/>
            <a:ext cx="8229600" cy="614362"/>
          </a:xfrm>
        </p:spPr>
        <p:txBody>
          <a:bodyPr/>
          <a:lstStyle/>
          <a:p>
            <a:pPr eaLnBrk="1" hangingPunct="1"/>
            <a:r>
              <a:rPr lang="en-US" altLang="zh-CN" sz="4200" smtClean="0"/>
              <a:t>Subinterfaces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468313" y="1700213"/>
          <a:ext cx="8093075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BMP 图像" r:id="rId4" imgW="5210902" imgH="4133333" progId="Paint.Picture">
                  <p:embed/>
                </p:oleObj>
              </mc:Choice>
              <mc:Fallback>
                <p:oleObj name="BMP 图像" r:id="rId4" imgW="5210902" imgH="41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8093075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ChangeArrowheads="1"/>
          </p:cNvSpPr>
          <p:nvPr/>
        </p:nvSpPr>
        <p:spPr bwMode="auto">
          <a:xfrm>
            <a:off x="263525" y="5445125"/>
            <a:ext cx="8701088" cy="6477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58787" name="Rectangle 3"/>
          <p:cNvSpPr>
            <a:spLocks noChangeArrowheads="1"/>
          </p:cNvSpPr>
          <p:nvPr/>
        </p:nvSpPr>
        <p:spPr bwMode="auto">
          <a:xfrm>
            <a:off x="263525" y="3932238"/>
            <a:ext cx="8701088" cy="6477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219075" y="2347913"/>
            <a:ext cx="8745538" cy="6477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Configuring Inter-VLAN Routing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66700" y="4875213"/>
            <a:ext cx="7388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charset="0"/>
              </a:rPr>
              <a:t>Step3:</a:t>
            </a:r>
            <a:r>
              <a:rPr lang="en-US" altLang="zh-CN" sz="2400" b="1">
                <a:latin typeface="Arial" charset="0"/>
              </a:rPr>
              <a:t> Assign an IP address to the interface 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68288" y="1768475"/>
            <a:ext cx="4225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charset="0"/>
              </a:rPr>
              <a:t>Step1:</a:t>
            </a:r>
            <a:r>
              <a:rPr lang="en-US" altLang="zh-CN" sz="2400" b="1">
                <a:latin typeface="Arial" charset="0"/>
              </a:rPr>
              <a:t> Identify the interface.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385763" y="2479675"/>
            <a:ext cx="8534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sz="2000" b="1">
                <a:latin typeface="Arial" charset="0"/>
              </a:rPr>
              <a:t>Router(config)#interface fastethernet </a:t>
            </a:r>
            <a:r>
              <a:rPr lang="en-US" altLang="zh-CN" sz="2000" i="1">
                <a:latin typeface="Arial" charset="0"/>
              </a:rPr>
              <a:t>port-number. subinterface-number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269875" y="3171825"/>
            <a:ext cx="5765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charset="0"/>
              </a:rPr>
              <a:t>Step2:</a:t>
            </a:r>
            <a:r>
              <a:rPr lang="en-US" altLang="zh-CN" sz="2400" b="1">
                <a:latin typeface="Arial" charset="0"/>
              </a:rPr>
              <a:t> Define the VLAN encapsulation.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66725" y="4049713"/>
            <a:ext cx="62960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sz="2000" b="1">
                <a:latin typeface="Arial" charset="0"/>
              </a:rPr>
              <a:t>Router(config-if)#encapsulation dot1q </a:t>
            </a:r>
            <a:r>
              <a:rPr lang="en-US" altLang="zh-CN" sz="2000" i="1">
                <a:latin typeface="Arial" charset="0"/>
              </a:rPr>
              <a:t>vlan-number</a:t>
            </a:r>
            <a:r>
              <a:rPr lang="en-US" altLang="zh-CN" sz="2000" b="1">
                <a:latin typeface="Arial" charset="0"/>
              </a:rPr>
              <a:t> 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76250" y="5546725"/>
            <a:ext cx="63928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sz="2000" b="1">
                <a:latin typeface="Arial" charset="0"/>
              </a:rPr>
              <a:t>Router(config-if)#ip address </a:t>
            </a:r>
            <a:r>
              <a:rPr lang="en-US" altLang="zh-CN" sz="2000" i="1">
                <a:latin typeface="Arial" charset="0"/>
              </a:rPr>
              <a:t>ip-address subnet-mask</a:t>
            </a:r>
            <a:r>
              <a:rPr lang="en-US" altLang="zh-CN" sz="2000" b="1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74650" y="2917825"/>
            <a:ext cx="8408988" cy="1258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74650" y="1628775"/>
            <a:ext cx="6970713" cy="1243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376238" y="4240213"/>
            <a:ext cx="8408987" cy="1258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379413" y="5535613"/>
            <a:ext cx="8408987" cy="1258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320675" y="1700213"/>
            <a:ext cx="8823325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Sydney(config)#interface FastEthernet 0/0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Sydney(config-if)#full duplex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Sydney(config-if)#no shut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Sydney(config-if)#interface FastEthernet 0/0.1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Sydney(config-subif)#encapsulation 802.1q 1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Sydney(config-subif)#ip address 192.168.1.1 255.255.255.0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Sydney(config-if)#interface FastEthernet 0/0.2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Sydney(config-subif)#encapsulation 802.1q 20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Sydney(config-subif)#ip address 192.168.2.1 255.255.255.0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Sydney(config-if)#interface FastEthernet 0/0.3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Sydney(config-subif)#encapsulation 802.1q 30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charset="0"/>
                <a:cs typeface="Arial" charset="0"/>
              </a:rPr>
              <a:t>Sydney(config-subif)#ip address 192.168.3.1 255.255.255.0</a:t>
            </a:r>
          </a:p>
        </p:txBody>
      </p:sp>
      <p:sp>
        <p:nvSpPr>
          <p:cNvPr id="73735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885825"/>
            <a:ext cx="8229600" cy="598488"/>
          </a:xfrm>
        </p:spPr>
        <p:txBody>
          <a:bodyPr/>
          <a:lstStyle/>
          <a:p>
            <a:pPr eaLnBrk="1" hangingPunct="1"/>
            <a:r>
              <a:rPr lang="en-US" altLang="zh-CN" smtClean="0"/>
              <a:t>Configuring Inter-VLAN Routing</a:t>
            </a:r>
            <a:endParaRPr lang="en-US" altLang="zh-CN" sz="420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图片 7" descr="04.png"/>
          <p:cNvPicPr>
            <a:picLocks noChangeAspect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1238250"/>
            <a:ext cx="9144000" cy="6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86182" y="2857496"/>
            <a:ext cx="1871025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solidFill>
                  <a:srgbClr val="0066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" pitchFamily="34" charset="0"/>
                <a:ea typeface="+mn-ea"/>
                <a:cs typeface="Arial" pitchFamily="34" charset="0"/>
              </a:rPr>
              <a:t>谢 谢！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Switching Methods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80400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Store-and-Forward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The switch </a:t>
            </a:r>
            <a:r>
              <a:rPr lang="en-US" altLang="zh-CN" sz="2400" smtClean="0">
                <a:solidFill>
                  <a:srgbClr val="FF0000"/>
                </a:solidFill>
              </a:rPr>
              <a:t>receives the entire frame</a:t>
            </a:r>
            <a:r>
              <a:rPr lang="en-US" altLang="zh-CN" sz="2400" smtClean="0"/>
              <a:t>, calculating the CRC at the end, before sending it to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Cut-through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A switch adds latency. It can be reduced by using cut-through switching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 smtClean="0"/>
              <a:t>Fast forward switching</a:t>
            </a:r>
            <a:r>
              <a:rPr lang="en-US" altLang="zh-CN" sz="2400" smtClean="0"/>
              <a:t>--</a:t>
            </a:r>
            <a:r>
              <a:rPr lang="en-US" altLang="zh-CN" sz="2400" smtClean="0">
                <a:solidFill>
                  <a:srgbClr val="FF0000"/>
                </a:solidFill>
              </a:rPr>
              <a:t>only checks the destination MAC  before immediately forwarding the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 smtClean="0"/>
              <a:t>Fragment Free</a:t>
            </a:r>
            <a:r>
              <a:rPr lang="en-US" altLang="zh-CN" sz="2400" smtClean="0"/>
              <a:t>--</a:t>
            </a:r>
            <a:r>
              <a:rPr lang="en-US" altLang="zh-CN" sz="2400" smtClean="0">
                <a:solidFill>
                  <a:srgbClr val="FF0000"/>
                </a:solidFill>
              </a:rPr>
              <a:t>reads the first 64 bytes</a:t>
            </a:r>
            <a:r>
              <a:rPr lang="en-US" altLang="zh-CN" sz="2400" smtClean="0"/>
              <a:t> to reduce errors before forwarding the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utoUpdateAnimBg="0"/>
      <p:bldP spid="63385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Two Switching Methods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635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92263"/>
            <a:ext cx="770572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Layer 2 Switching</a:t>
            </a:r>
          </a:p>
        </p:txBody>
      </p:sp>
      <p:pic>
        <p:nvPicPr>
          <p:cNvPr id="18435" name="Picture 3" descr="Layer 2 Swit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43075"/>
            <a:ext cx="6335712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6383</TotalTime>
  <Words>2776</Words>
  <Application>Microsoft Office PowerPoint</Application>
  <PresentationFormat>全屏显示(4:3)</PresentationFormat>
  <Paragraphs>466</Paragraphs>
  <Slides>69</Slides>
  <Notes>69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85" baseType="lpstr">
      <vt:lpstr>Arial Unicode MS</vt:lpstr>
      <vt:lpstr>Monotype Sorts</vt:lpstr>
      <vt:lpstr>宋体</vt:lpstr>
      <vt:lpstr>Arial</vt:lpstr>
      <vt:lpstr>Arial Black</vt:lpstr>
      <vt:lpstr>Arial Narrow</vt:lpstr>
      <vt:lpstr>Courier New</vt:lpstr>
      <vt:lpstr>Tahoma</vt:lpstr>
      <vt:lpstr>Times</vt:lpstr>
      <vt:lpstr>Times New Roman</vt:lpstr>
      <vt:lpstr>Verdana</vt:lpstr>
      <vt:lpstr>Wingdings</vt:lpstr>
      <vt:lpstr>Profile</vt:lpstr>
      <vt:lpstr>Bitmap Image</vt:lpstr>
      <vt:lpstr>位图图像</vt:lpstr>
      <vt:lpstr>BMP 图像</vt:lpstr>
      <vt:lpstr>LAN Switching and VLAN</vt:lpstr>
      <vt:lpstr>Table of Contents</vt:lpstr>
      <vt:lpstr>Switch Operation</vt:lpstr>
      <vt:lpstr>Symmetric Switching</vt:lpstr>
      <vt:lpstr>Asymmetric Switching</vt:lpstr>
      <vt:lpstr>Memory Buffering</vt:lpstr>
      <vt:lpstr>Switching Methods</vt:lpstr>
      <vt:lpstr>Two Switching Methods</vt:lpstr>
      <vt:lpstr>Layer 2 Switching</vt:lpstr>
      <vt:lpstr>Layer 3 Switching</vt:lpstr>
      <vt:lpstr>Layer 4 Switching</vt:lpstr>
      <vt:lpstr>Multilayer Switching</vt:lpstr>
      <vt:lpstr>Table of Contents</vt:lpstr>
      <vt:lpstr>Bridging Loops</vt:lpstr>
      <vt:lpstr>Redundancy Creates Loops</vt:lpstr>
      <vt:lpstr>L2 Loops</vt:lpstr>
      <vt:lpstr>L2 Loops - Flooded unicast frames</vt:lpstr>
      <vt:lpstr>Overview of STP</vt:lpstr>
      <vt:lpstr>STP Decision Sequence</vt:lpstr>
      <vt:lpstr>BPDUs</vt:lpstr>
      <vt:lpstr>STP BPDU</vt:lpstr>
      <vt:lpstr>Bridge Identification/BID</vt:lpstr>
      <vt:lpstr>Electing the Root Switch</vt:lpstr>
      <vt:lpstr>Path Cost</vt:lpstr>
      <vt:lpstr>Five STP States</vt:lpstr>
      <vt:lpstr>Initial STP Convergence</vt:lpstr>
      <vt:lpstr>Step1: Root Switch Decision</vt:lpstr>
      <vt:lpstr>Step2: Electing the Root Ports</vt:lpstr>
      <vt:lpstr>Step3: Electing Designated Ports(I)</vt:lpstr>
      <vt:lpstr>Step3: Electing Designated Ports(II)</vt:lpstr>
      <vt:lpstr>An Example of STP</vt:lpstr>
      <vt:lpstr>Table of Contents</vt:lpstr>
      <vt:lpstr>Existing Shared LAN Configurations</vt:lpstr>
      <vt:lpstr>Differences between LANs &amp; VLANs</vt:lpstr>
      <vt:lpstr>VLANs (IEEE 802.1q)</vt:lpstr>
      <vt:lpstr>Grouping Users</vt:lpstr>
      <vt:lpstr>Table of Contents</vt:lpstr>
      <vt:lpstr>VLANs Across the Backbone</vt:lpstr>
      <vt:lpstr>Router’s Role in a VLAN</vt:lpstr>
      <vt:lpstr>How Frames are Used in a VLAN</vt:lpstr>
      <vt:lpstr>Frame Filtering</vt:lpstr>
      <vt:lpstr>Frame Tagging</vt:lpstr>
      <vt:lpstr>Frame Tagging</vt:lpstr>
      <vt:lpstr>Frame Tagging– IEEE802.1Q and ISL</vt:lpstr>
      <vt:lpstr>Table of Contents</vt:lpstr>
      <vt:lpstr>Ports, VLANs, and Broadcasts</vt:lpstr>
      <vt:lpstr>Static VLANs</vt:lpstr>
      <vt:lpstr>Static VLANs</vt:lpstr>
      <vt:lpstr>Dynamic VLANs</vt:lpstr>
      <vt:lpstr>Dynamic VLANs</vt:lpstr>
      <vt:lpstr>Port-Centric VLANs</vt:lpstr>
      <vt:lpstr>Benefits of Port-Centric VLANs</vt:lpstr>
      <vt:lpstr>Access and Trunk Links</vt:lpstr>
      <vt:lpstr>Access Links</vt:lpstr>
      <vt:lpstr>Trunk Links</vt:lpstr>
      <vt:lpstr>Trunk Links</vt:lpstr>
      <vt:lpstr>Trunk Links</vt:lpstr>
      <vt:lpstr>Configuration in Switch 29xx</vt:lpstr>
      <vt:lpstr>VLAN Configuration</vt:lpstr>
      <vt:lpstr>Adding a VLAN Example</vt:lpstr>
      <vt:lpstr>Verifying a VLAN</vt:lpstr>
      <vt:lpstr>Deleting VLANs</vt:lpstr>
      <vt:lpstr>Table of Contents</vt:lpstr>
      <vt:lpstr>Routing Between VLANs</vt:lpstr>
      <vt:lpstr>Routing Between VLANs</vt:lpstr>
      <vt:lpstr>Subinterfaces</vt:lpstr>
      <vt:lpstr>Configuring Inter-VLAN Routing</vt:lpstr>
      <vt:lpstr>Configuring Inter-VLAN Routing</vt:lpstr>
      <vt:lpstr>PowerPoint 演示文稿</vt:lpstr>
    </vt:vector>
  </TitlesOfParts>
  <Company>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南京大学软件学院建院方案汇报</dc:title>
  <dc:creator>骆斌</dc:creator>
  <cp:lastModifiedBy>feng liu</cp:lastModifiedBy>
  <cp:revision>205</cp:revision>
  <dcterms:created xsi:type="dcterms:W3CDTF">2002-05-31T00:39:28Z</dcterms:created>
  <dcterms:modified xsi:type="dcterms:W3CDTF">2017-06-12T05:18:23Z</dcterms:modified>
</cp:coreProperties>
</file>