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80808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80808"/>
              </a:solidFill>
              <a:prstDash val="solid"/>
              <a:round/>
            </a:ln>
          </a:top>
          <a:bottom>
            <a:ln w="25400" cap="flat">
              <a:solidFill>
                <a:srgbClr val="08080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80808"/>
              </a:solidFill>
              <a:prstDash val="solid"/>
              <a:round/>
            </a:ln>
          </a:top>
          <a:bottom>
            <a:ln w="25400" cap="flat">
              <a:solidFill>
                <a:srgbClr val="08080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8080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0808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0808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8080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 idx="4294967295"/>
          </p:nvPr>
        </p:nvSpPr>
        <p:spPr>
          <a:xfrm>
            <a:off x="685800" y="11430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/>
            <a:r>
              <a:t>                  </a:t>
            </a:r>
            <a:r>
              <a:rPr sz="2800"/>
              <a:t>Chapter  4.1</a:t>
            </a:r>
          </a:p>
        </p:txBody>
      </p:sp>
      <p:sp>
        <p:nvSpPr>
          <p:cNvPr id="21" name="Shape 2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  <a:p>
            <a:pPr>
              <a:buSzTx/>
              <a:buNone/>
            </a:pPr>
            <a:r>
              <a:t>                  </a:t>
            </a:r>
            <a:r>
              <a:rPr b="1" sz="2400"/>
              <a:t>Binary Search Trees,    </a:t>
            </a:r>
            <a:endParaRPr b="1" sz="2400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             AVL Trees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             B-Trees  , B</a:t>
            </a:r>
            <a:r>
              <a:rPr baseline="30000"/>
              <a:t>+</a:t>
            </a:r>
            <a:r>
              <a:t>Trees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 idx="4294967295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44" name="Shape 144"/>
          <p:cNvSpPr/>
          <p:nvPr>
            <p:ph type="body" idx="4294967295"/>
          </p:nvPr>
        </p:nvSpPr>
        <p:spPr>
          <a:xfrm>
            <a:off x="685800" y="1219200"/>
            <a:ext cx="81534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4. Find operation for binary search trees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private BinaryNode find( Comparable x, BinaryNode t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{  if( t = = null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return null;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if( x. compareTo( t.element ) &lt; 0 )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return find( x, t.left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else if( x.compareTo( t.element ) &gt; 0 )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return find( x, t.right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else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return t;  //Match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 idx="4294967295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47" name="Shape 147"/>
          <p:cNvSpPr/>
          <p:nvPr>
            <p:ph type="body" idx="4294967295"/>
          </p:nvPr>
        </p:nvSpPr>
        <p:spPr>
          <a:xfrm>
            <a:off x="685800" y="990600"/>
            <a:ext cx="8001000" cy="579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5. Recursive implementation of findMin for binary search trees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findMin(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{   if( t = 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   return null;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else if( t.left = 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   return 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return findMin( t.left 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}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6. Nonrecursive implementation of findMax for binary search trees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findMax(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{   if( t !=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 while( t.right !=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     t = t.right;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return 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500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500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4" dur="500"/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500"/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500"/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500"/>
                                        <p:tgtEl>
                                          <p:spTgt spid="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500"/>
                                        <p:tgtEl>
                                          <p:spTgt spid="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50" name="Shape 150"/>
          <p:cNvSpPr/>
          <p:nvPr>
            <p:ph type="body" idx="4294967295"/>
          </p:nvPr>
        </p:nvSpPr>
        <p:spPr>
          <a:xfrm>
            <a:off x="457200" y="1600200"/>
            <a:ext cx="85344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4724400" y="2462652"/>
            <a:ext cx="2707450" cy="2085095"/>
            <a:chOff x="0" y="0"/>
            <a:chExt cx="2707449" cy="2085093"/>
          </a:xfrm>
        </p:grpSpPr>
        <p:grpSp>
          <p:nvGrpSpPr>
            <p:cNvPr id="153" name="Group 153"/>
            <p:cNvGrpSpPr/>
            <p:nvPr/>
          </p:nvGrpSpPr>
          <p:grpSpPr>
            <a:xfrm>
              <a:off x="609600" y="761999"/>
              <a:ext cx="381000" cy="484895"/>
              <a:chOff x="0" y="0"/>
              <a:chExt cx="381000" cy="484893"/>
            </a:xfrm>
          </p:grpSpPr>
          <p:sp>
            <p:nvSpPr>
              <p:cNvPr id="151" name="Shape 151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>
              <a:off x="1712149" y="761999"/>
              <a:ext cx="461901" cy="484895"/>
              <a:chOff x="0" y="0"/>
              <a:chExt cx="461900" cy="484893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159" name="Group 159"/>
            <p:cNvGrpSpPr/>
            <p:nvPr/>
          </p:nvGrpSpPr>
          <p:grpSpPr>
            <a:xfrm>
              <a:off x="0" y="1523999"/>
              <a:ext cx="381000" cy="484895"/>
              <a:chOff x="0" y="0"/>
              <a:chExt cx="381000" cy="484893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62" name="Group 162"/>
            <p:cNvGrpSpPr/>
            <p:nvPr/>
          </p:nvGrpSpPr>
          <p:grpSpPr>
            <a:xfrm>
              <a:off x="1102550" y="-1"/>
              <a:ext cx="461901" cy="484895"/>
              <a:chOff x="0" y="0"/>
              <a:chExt cx="461900" cy="484893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165" name="Group 165"/>
            <p:cNvGrpSpPr/>
            <p:nvPr/>
          </p:nvGrpSpPr>
          <p:grpSpPr>
            <a:xfrm>
              <a:off x="2245549" y="1600199"/>
              <a:ext cx="461901" cy="484895"/>
              <a:chOff x="0" y="0"/>
              <a:chExt cx="461900" cy="484893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80</a:t>
                </a:r>
              </a:p>
            </p:txBody>
          </p:sp>
        </p:grpSp>
        <p:grpSp>
          <p:nvGrpSpPr>
            <p:cNvPr id="168" name="Group 168"/>
            <p:cNvGrpSpPr/>
            <p:nvPr/>
          </p:nvGrpSpPr>
          <p:grpSpPr>
            <a:xfrm>
              <a:off x="1254950" y="1600199"/>
              <a:ext cx="461901" cy="484895"/>
              <a:chOff x="0" y="0"/>
              <a:chExt cx="461900" cy="484893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sp>
          <p:nvSpPr>
            <p:cNvPr id="169" name="Shape 169"/>
            <p:cNvSpPr/>
            <p:nvPr/>
          </p:nvSpPr>
          <p:spPr>
            <a:xfrm flipH="1">
              <a:off x="914400" y="432946"/>
              <a:ext cx="304800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 flipH="1">
              <a:off x="228599" y="1118747"/>
              <a:ext cx="457202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24000" y="356746"/>
              <a:ext cx="3810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057399" y="1194947"/>
              <a:ext cx="2286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 flipH="1">
              <a:off x="1447800" y="1194947"/>
              <a:ext cx="381001" cy="457201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914400" y="2462652"/>
            <a:ext cx="3733800" cy="2008895"/>
            <a:chOff x="0" y="0"/>
            <a:chExt cx="3733800" cy="2008893"/>
          </a:xfrm>
        </p:grpSpPr>
        <p:grpSp>
          <p:nvGrpSpPr>
            <p:cNvPr id="177" name="Group 177"/>
            <p:cNvGrpSpPr/>
            <p:nvPr/>
          </p:nvGrpSpPr>
          <p:grpSpPr>
            <a:xfrm>
              <a:off x="797750" y="-1"/>
              <a:ext cx="461901" cy="484895"/>
              <a:chOff x="0" y="0"/>
              <a:chExt cx="461900" cy="484893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228600" y="685799"/>
              <a:ext cx="381000" cy="484895"/>
              <a:chOff x="0" y="0"/>
              <a:chExt cx="381000" cy="48489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>
              <a:off x="1254950" y="761999"/>
              <a:ext cx="461901" cy="484895"/>
              <a:chOff x="0" y="0"/>
              <a:chExt cx="461900" cy="48489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>
              <a:off x="1483550" y="1523999"/>
              <a:ext cx="461901" cy="484895"/>
              <a:chOff x="0" y="0"/>
              <a:chExt cx="461900" cy="484893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80</a:t>
                </a: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0" y="1523999"/>
              <a:ext cx="381000" cy="484895"/>
              <a:chOff x="0" y="0"/>
              <a:chExt cx="381000" cy="484893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90" name="Shape 190"/>
            <p:cNvSpPr/>
            <p:nvPr/>
          </p:nvSpPr>
          <p:spPr>
            <a:xfrm flipH="1">
              <a:off x="533399" y="356746"/>
              <a:ext cx="3810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flipH="1">
              <a:off x="152400" y="1118747"/>
              <a:ext cx="22860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142999" y="432946"/>
              <a:ext cx="304802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523999" y="1194947"/>
              <a:ext cx="152402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981200" y="1042547"/>
              <a:ext cx="1752600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057400" y="509146"/>
              <a:ext cx="1524000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Insert 35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914399" y="1676400"/>
            <a:ext cx="617220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lvl1pPr>
          </a:lstStyle>
          <a:p>
            <a:pPr/>
            <a:r>
              <a:t>7. Insertion into a binary search tree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3"/>
      <p:bldP build="whole" bldLvl="1" animBg="1" rev="0" advAuto="0" spid="196" grpId="2"/>
      <p:bldP build="p" bldLvl="1" animBg="1" rev="0" advAuto="0" spid="150" grpId="4"/>
      <p:bldP build="p" bldLvl="5" animBg="1" rev="0" advAuto="0" spid="1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 idx="4294967295"/>
          </p:nvPr>
        </p:nvSpPr>
        <p:spPr>
          <a:xfrm>
            <a:off x="685800" y="6096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4.1 Binary Search Trees</a:t>
            </a:r>
          </a:p>
        </p:txBody>
      </p:sp>
      <p:sp>
        <p:nvSpPr>
          <p:cNvPr id="200" name="Shape 200"/>
          <p:cNvSpPr/>
          <p:nvPr>
            <p:ph type="body" idx="4294967295"/>
          </p:nvPr>
        </p:nvSpPr>
        <p:spPr>
          <a:xfrm>
            <a:off x="685800" y="1219200"/>
            <a:ext cx="78486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</a:t>
            </a:r>
            <a:r>
              <a:t> private BinaryNode insert( Comparable x, BinaryNode t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{   if( t = = null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t = new BinaryNode( x, null, null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else if( x.compareTo( t.element ) &lt; 0 )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t.left = insert( x, t.left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else if( x.compareTo( t.element ) &gt; 0 )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t.right = insert( x, t.right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else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;   //duplicate; do nothing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return t;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203" name="Shape 203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Deletion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It is necessary to adjust the binary search tree after deleting an element, so that the tree remained is still a binary search tree.There is three cases  for deleting node p :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P is a leaf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P has exactly one nonempty subtree</a:t>
            </a:r>
          </a:p>
          <a:p>
            <a:pPr>
              <a:lnSpc>
                <a:spcPct val="90000"/>
              </a:lnSpc>
              <a:buChar char="•"/>
              <a:defRPr b="1" sz="2800"/>
            </a:pPr>
            <a:r>
              <a:t>P has exactly two nonempty subtrees</a:t>
            </a:r>
            <a:r>
              <a:rPr sz="3200"/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206" name="Shape 206"/>
          <p:cNvSpPr/>
          <p:nvPr>
            <p:ph type="body" idx="4294967295"/>
          </p:nvPr>
        </p:nvSpPr>
        <p:spPr>
          <a:xfrm>
            <a:off x="685800" y="18287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 </a:t>
            </a:r>
            <a:r>
              <a:rPr b="1"/>
              <a:t>Example:</a:t>
            </a:r>
          </a:p>
        </p:txBody>
      </p:sp>
      <p:grpSp>
        <p:nvGrpSpPr>
          <p:cNvPr id="281" name="Group 281"/>
          <p:cNvGrpSpPr/>
          <p:nvPr/>
        </p:nvGrpSpPr>
        <p:grpSpPr>
          <a:xfrm>
            <a:off x="1142999" y="2615052"/>
            <a:ext cx="5298252" cy="3837695"/>
            <a:chOff x="0" y="0"/>
            <a:chExt cx="5298250" cy="3837694"/>
          </a:xfrm>
        </p:grpSpPr>
        <p:grpSp>
          <p:nvGrpSpPr>
            <p:cNvPr id="274" name="Group 274"/>
            <p:cNvGrpSpPr/>
            <p:nvPr/>
          </p:nvGrpSpPr>
          <p:grpSpPr>
            <a:xfrm>
              <a:off x="0" y="-1"/>
              <a:ext cx="5298251" cy="3837695"/>
              <a:chOff x="0" y="0"/>
              <a:chExt cx="5298250" cy="3837693"/>
            </a:xfrm>
          </p:grpSpPr>
          <p:grpSp>
            <p:nvGrpSpPr>
              <p:cNvPr id="209" name="Group 209"/>
              <p:cNvGrpSpPr/>
              <p:nvPr/>
            </p:nvGrpSpPr>
            <p:grpSpPr>
              <a:xfrm>
                <a:off x="1940749" y="-1"/>
                <a:ext cx="461901" cy="484895"/>
                <a:chOff x="0" y="0"/>
                <a:chExt cx="461900" cy="484893"/>
              </a:xfrm>
            </p:grpSpPr>
            <p:sp>
              <p:nvSpPr>
                <p:cNvPr id="207" name="Shape 207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15</a:t>
                  </a:r>
                </a:p>
              </p:txBody>
            </p:sp>
          </p:grpSp>
          <p:grpSp>
            <p:nvGrpSpPr>
              <p:cNvPr id="212" name="Group 212"/>
              <p:cNvGrpSpPr/>
              <p:nvPr/>
            </p:nvGrpSpPr>
            <p:grpSpPr>
              <a:xfrm>
                <a:off x="1254950" y="533399"/>
                <a:ext cx="461901" cy="484895"/>
                <a:chOff x="0" y="0"/>
                <a:chExt cx="461900" cy="484893"/>
              </a:xfrm>
            </p:grpSpPr>
            <p:sp>
              <p:nvSpPr>
                <p:cNvPr id="210" name="Shape 210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12</a:t>
                  </a:r>
                </a:p>
              </p:txBody>
            </p:sp>
          </p:grpSp>
          <p:grpSp>
            <p:nvGrpSpPr>
              <p:cNvPr id="215" name="Group 215"/>
              <p:cNvGrpSpPr/>
              <p:nvPr/>
            </p:nvGrpSpPr>
            <p:grpSpPr>
              <a:xfrm>
                <a:off x="2550349" y="533399"/>
                <a:ext cx="461901" cy="484895"/>
                <a:chOff x="0" y="0"/>
                <a:chExt cx="461900" cy="484893"/>
              </a:xfrm>
            </p:grpSpPr>
            <p:sp>
              <p:nvSpPr>
                <p:cNvPr id="213" name="Shape 213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24</a:t>
                  </a:r>
                </a:p>
              </p:txBody>
            </p:sp>
          </p:grpSp>
          <p:grpSp>
            <p:nvGrpSpPr>
              <p:cNvPr id="218" name="Group 218"/>
              <p:cNvGrpSpPr/>
              <p:nvPr/>
            </p:nvGrpSpPr>
            <p:grpSpPr>
              <a:xfrm>
                <a:off x="569150" y="1142999"/>
                <a:ext cx="461901" cy="484895"/>
                <a:chOff x="0" y="0"/>
                <a:chExt cx="461900" cy="484893"/>
              </a:xfrm>
            </p:grpSpPr>
            <p:sp>
              <p:nvSpPr>
                <p:cNvPr id="216" name="Shape 216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grpSp>
            <p:nvGrpSpPr>
              <p:cNvPr id="221" name="Group 221"/>
              <p:cNvGrpSpPr/>
              <p:nvPr/>
            </p:nvGrpSpPr>
            <p:grpSpPr>
              <a:xfrm>
                <a:off x="0" y="1828799"/>
                <a:ext cx="381000" cy="484895"/>
                <a:chOff x="0" y="0"/>
                <a:chExt cx="381000" cy="484893"/>
              </a:xfrm>
            </p:grpSpPr>
            <p:sp>
              <p:nvSpPr>
                <p:cNvPr id="219" name="Shape 219"/>
                <p:cNvSpPr/>
                <p:nvPr/>
              </p:nvSpPr>
              <p:spPr>
                <a:xfrm>
                  <a:off x="0" y="51946"/>
                  <a:ext cx="381000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48449" y="-1"/>
                  <a:ext cx="2841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</a:t>
                  </a:r>
                </a:p>
              </p:txBody>
            </p:sp>
          </p:grpSp>
          <p:grpSp>
            <p:nvGrpSpPr>
              <p:cNvPr id="224" name="Group 224"/>
              <p:cNvGrpSpPr/>
              <p:nvPr/>
            </p:nvGrpSpPr>
            <p:grpSpPr>
              <a:xfrm>
                <a:off x="807560" y="1828799"/>
                <a:ext cx="442280" cy="484895"/>
                <a:chOff x="0" y="0"/>
                <a:chExt cx="442279" cy="484893"/>
              </a:xfrm>
            </p:grpSpPr>
            <p:sp>
              <p:nvSpPr>
                <p:cNvPr id="222" name="Shape 222"/>
                <p:cNvSpPr/>
                <p:nvPr/>
              </p:nvSpPr>
              <p:spPr>
                <a:xfrm>
                  <a:off x="3063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3" name="Shape 223"/>
                <p:cNvSpPr/>
                <p:nvPr/>
              </p:nvSpPr>
              <p:spPr>
                <a:xfrm>
                  <a:off x="-1" y="-1"/>
                  <a:ext cx="44228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11</a:t>
                  </a:r>
                </a:p>
              </p:txBody>
            </p:sp>
          </p:grpSp>
          <p:grpSp>
            <p:nvGrpSpPr>
              <p:cNvPr id="227" name="Group 227"/>
              <p:cNvGrpSpPr/>
              <p:nvPr/>
            </p:nvGrpSpPr>
            <p:grpSpPr>
              <a:xfrm>
                <a:off x="2093149" y="1066799"/>
                <a:ext cx="461901" cy="484895"/>
                <a:chOff x="0" y="0"/>
                <a:chExt cx="461900" cy="484893"/>
              </a:xfrm>
            </p:grpSpPr>
            <p:sp>
              <p:nvSpPr>
                <p:cNvPr id="225" name="Shape 225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18</a:t>
                  </a:r>
                </a:p>
              </p:txBody>
            </p:sp>
          </p:grpSp>
          <p:grpSp>
            <p:nvGrpSpPr>
              <p:cNvPr id="230" name="Group 230"/>
              <p:cNvGrpSpPr/>
              <p:nvPr/>
            </p:nvGrpSpPr>
            <p:grpSpPr>
              <a:xfrm>
                <a:off x="1635949" y="1828799"/>
                <a:ext cx="461901" cy="484895"/>
                <a:chOff x="0" y="0"/>
                <a:chExt cx="461900" cy="484893"/>
              </a:xfrm>
            </p:grpSpPr>
            <p:sp>
              <p:nvSpPr>
                <p:cNvPr id="228" name="Shape 228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16</a:t>
                  </a:r>
                </a:p>
              </p:txBody>
            </p:sp>
          </p:grpSp>
          <p:grpSp>
            <p:nvGrpSpPr>
              <p:cNvPr id="233" name="Group 233"/>
              <p:cNvGrpSpPr/>
              <p:nvPr/>
            </p:nvGrpSpPr>
            <p:grpSpPr>
              <a:xfrm>
                <a:off x="2093149" y="2590799"/>
                <a:ext cx="461901" cy="484895"/>
                <a:chOff x="0" y="0"/>
                <a:chExt cx="461900" cy="484893"/>
              </a:xfrm>
            </p:grpSpPr>
            <p:sp>
              <p:nvSpPr>
                <p:cNvPr id="231" name="Shape 231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17</a:t>
                  </a:r>
                </a:p>
              </p:txBody>
            </p:sp>
          </p:grpSp>
          <p:grpSp>
            <p:nvGrpSpPr>
              <p:cNvPr id="236" name="Group 236"/>
              <p:cNvGrpSpPr/>
              <p:nvPr/>
            </p:nvGrpSpPr>
            <p:grpSpPr>
              <a:xfrm>
                <a:off x="2550349" y="1828799"/>
                <a:ext cx="461901" cy="484895"/>
                <a:chOff x="0" y="0"/>
                <a:chExt cx="461900" cy="484893"/>
              </a:xfrm>
            </p:grpSpPr>
            <p:sp>
              <p:nvSpPr>
                <p:cNvPr id="234" name="Shape 234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20</a:t>
                  </a:r>
                </a:p>
              </p:txBody>
            </p:sp>
          </p:grpSp>
          <p:grpSp>
            <p:nvGrpSpPr>
              <p:cNvPr id="239" name="Group 239"/>
              <p:cNvGrpSpPr/>
              <p:nvPr/>
            </p:nvGrpSpPr>
            <p:grpSpPr>
              <a:xfrm>
                <a:off x="3388550" y="1219199"/>
                <a:ext cx="461901" cy="484895"/>
                <a:chOff x="0" y="0"/>
                <a:chExt cx="461900" cy="484893"/>
              </a:xfrm>
            </p:grpSpPr>
            <p:sp>
              <p:nvSpPr>
                <p:cNvPr id="237" name="Shape 237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29</a:t>
                  </a:r>
                </a:p>
              </p:txBody>
            </p:sp>
          </p:grpSp>
          <p:grpSp>
            <p:nvGrpSpPr>
              <p:cNvPr id="242" name="Group 242"/>
              <p:cNvGrpSpPr/>
              <p:nvPr/>
            </p:nvGrpSpPr>
            <p:grpSpPr>
              <a:xfrm>
                <a:off x="3083749" y="2590799"/>
                <a:ext cx="461901" cy="484895"/>
                <a:chOff x="0" y="0"/>
                <a:chExt cx="461900" cy="484893"/>
              </a:xfrm>
            </p:grpSpPr>
            <p:sp>
              <p:nvSpPr>
                <p:cNvPr id="240" name="Shape 240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23</a:t>
                  </a:r>
                </a:p>
              </p:txBody>
            </p:sp>
          </p:grpSp>
          <p:grpSp>
            <p:nvGrpSpPr>
              <p:cNvPr id="245" name="Group 245"/>
              <p:cNvGrpSpPr/>
              <p:nvPr/>
            </p:nvGrpSpPr>
            <p:grpSpPr>
              <a:xfrm>
                <a:off x="2626549" y="3352799"/>
                <a:ext cx="461901" cy="484895"/>
                <a:chOff x="0" y="0"/>
                <a:chExt cx="461900" cy="484893"/>
              </a:xfrm>
            </p:grpSpPr>
            <p:sp>
              <p:nvSpPr>
                <p:cNvPr id="243" name="Shape 243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21</a:t>
                  </a:r>
                </a:p>
              </p:txBody>
            </p:sp>
          </p:grpSp>
          <p:grpSp>
            <p:nvGrpSpPr>
              <p:cNvPr id="248" name="Group 248"/>
              <p:cNvGrpSpPr/>
              <p:nvPr/>
            </p:nvGrpSpPr>
            <p:grpSpPr>
              <a:xfrm>
                <a:off x="4302950" y="1828799"/>
                <a:ext cx="461901" cy="484895"/>
                <a:chOff x="0" y="0"/>
                <a:chExt cx="461900" cy="484893"/>
              </a:xfrm>
            </p:grpSpPr>
            <p:sp>
              <p:nvSpPr>
                <p:cNvPr id="246" name="Shape 246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32</a:t>
                  </a:r>
                </a:p>
              </p:txBody>
            </p:sp>
          </p:grpSp>
          <p:grpSp>
            <p:nvGrpSpPr>
              <p:cNvPr id="251" name="Group 251"/>
              <p:cNvGrpSpPr/>
              <p:nvPr/>
            </p:nvGrpSpPr>
            <p:grpSpPr>
              <a:xfrm>
                <a:off x="3921950" y="2514599"/>
                <a:ext cx="461901" cy="484895"/>
                <a:chOff x="0" y="0"/>
                <a:chExt cx="461900" cy="484893"/>
              </a:xfrm>
            </p:grpSpPr>
            <p:sp>
              <p:nvSpPr>
                <p:cNvPr id="249" name="Shape 249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30</a:t>
                  </a:r>
                </a:p>
              </p:txBody>
            </p:sp>
          </p:grpSp>
          <p:grpSp>
            <p:nvGrpSpPr>
              <p:cNvPr id="254" name="Group 254"/>
              <p:cNvGrpSpPr/>
              <p:nvPr/>
            </p:nvGrpSpPr>
            <p:grpSpPr>
              <a:xfrm>
                <a:off x="4836350" y="2514599"/>
                <a:ext cx="461901" cy="484895"/>
                <a:chOff x="0" y="0"/>
                <a:chExt cx="461900" cy="484893"/>
              </a:xfrm>
            </p:grpSpPr>
            <p:sp>
              <p:nvSpPr>
                <p:cNvPr id="252" name="Shape 252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3" name="Shape 253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35</a:t>
                  </a:r>
                </a:p>
              </p:txBody>
            </p:sp>
          </p:grpSp>
          <p:grpSp>
            <p:nvGrpSpPr>
              <p:cNvPr id="257" name="Group 257"/>
              <p:cNvGrpSpPr/>
              <p:nvPr/>
            </p:nvGrpSpPr>
            <p:grpSpPr>
              <a:xfrm>
                <a:off x="4455350" y="3276599"/>
                <a:ext cx="461901" cy="484895"/>
                <a:chOff x="0" y="0"/>
                <a:chExt cx="461900" cy="484893"/>
              </a:xfrm>
            </p:grpSpPr>
            <p:sp>
              <p:nvSpPr>
                <p:cNvPr id="255" name="Shape 255"/>
                <p:cNvSpPr/>
                <p:nvPr/>
              </p:nvSpPr>
              <p:spPr>
                <a:xfrm>
                  <a:off x="40449" y="51946"/>
                  <a:ext cx="381001" cy="3810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0" y="-1"/>
                  <a:ext cx="4619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33</a:t>
                  </a:r>
                </a:p>
              </p:txBody>
            </p:sp>
          </p:grpSp>
          <p:sp>
            <p:nvSpPr>
              <p:cNvPr id="258" name="Shape 258"/>
              <p:cNvSpPr/>
              <p:nvPr/>
            </p:nvSpPr>
            <p:spPr>
              <a:xfrm flipH="1">
                <a:off x="1600199" y="356746"/>
                <a:ext cx="381002" cy="304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9" name="Shape 259"/>
              <p:cNvSpPr/>
              <p:nvPr/>
            </p:nvSpPr>
            <p:spPr>
              <a:xfrm flipH="1">
                <a:off x="914400" y="890147"/>
                <a:ext cx="457201" cy="3810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0" name="Shape 260"/>
              <p:cNvSpPr/>
              <p:nvPr/>
            </p:nvSpPr>
            <p:spPr>
              <a:xfrm flipH="1">
                <a:off x="304800" y="1575947"/>
                <a:ext cx="381000" cy="3810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838199" y="1575947"/>
                <a:ext cx="152402" cy="304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2286000" y="356746"/>
                <a:ext cx="381001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2438400" y="966347"/>
                <a:ext cx="228601" cy="152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" name="Shape 264"/>
              <p:cNvSpPr/>
              <p:nvPr/>
            </p:nvSpPr>
            <p:spPr>
              <a:xfrm flipH="1">
                <a:off x="1905000" y="1423547"/>
                <a:ext cx="30480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1905000" y="2261747"/>
                <a:ext cx="304801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971800" y="813947"/>
                <a:ext cx="533401" cy="4572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3733799" y="1575947"/>
                <a:ext cx="609602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4724400" y="2185546"/>
                <a:ext cx="228600" cy="381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2438400" y="1499746"/>
                <a:ext cx="228600" cy="381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2971800" y="2185547"/>
                <a:ext cx="30480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" name="Shape 271"/>
              <p:cNvSpPr/>
              <p:nvPr/>
            </p:nvSpPr>
            <p:spPr>
              <a:xfrm flipH="1">
                <a:off x="3047999" y="3023746"/>
                <a:ext cx="304801" cy="4572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2" name="Shape 272"/>
              <p:cNvSpPr/>
              <p:nvPr/>
            </p:nvSpPr>
            <p:spPr>
              <a:xfrm flipH="1">
                <a:off x="4190999" y="2185547"/>
                <a:ext cx="228601" cy="3810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Shape 273"/>
              <p:cNvSpPr/>
              <p:nvPr/>
            </p:nvSpPr>
            <p:spPr>
              <a:xfrm flipH="1">
                <a:off x="4724399" y="2947547"/>
                <a:ext cx="228601" cy="3810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75" name="Shape 275"/>
            <p:cNvSpPr/>
            <p:nvPr/>
          </p:nvSpPr>
          <p:spPr>
            <a:xfrm flipH="1">
              <a:off x="838199" y="1880747"/>
              <a:ext cx="3810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762000" y="1880747"/>
              <a:ext cx="4572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 flipH="1">
              <a:off x="1143000" y="737747"/>
              <a:ext cx="609601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371599" y="432947"/>
              <a:ext cx="228602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 flipH="1">
              <a:off x="2057400" y="1042547"/>
              <a:ext cx="533401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33600" y="1042547"/>
              <a:ext cx="4572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2"/>
      <p:bldP build="p" bldLvl="1" animBg="1" rev="0" advAuto="0" spid="20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284" name="Shape 284"/>
          <p:cNvSpPr/>
          <p:nvPr>
            <p:ph type="body" idx="4294967295"/>
          </p:nvPr>
        </p:nvSpPr>
        <p:spPr>
          <a:xfrm>
            <a:off x="685800" y="1676400"/>
            <a:ext cx="77724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b="1" sz="2800"/>
            </a:pPr>
            <a:r>
              <a:t>case 1: delete a leaf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case 2: daleted node has exactly one nonempty 		      subtree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case 3: daleted node has exactly two nonempty 		      subtree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</a:t>
            </a:r>
            <a:r>
              <a:rPr sz="2400"/>
              <a:t>We can replace the element to be deleted with either the largest element in the left subtree or the smallest element in the right subtree. </a:t>
            </a:r>
            <a:endParaRPr sz="2400"/>
          </a:p>
          <a:p>
            <a:pPr>
              <a:buSzTx/>
              <a:buNone/>
              <a:defRPr b="1" sz="2400"/>
            </a:pPr>
            <a:r>
              <a:t>        Next step is to delete the largest element in the left subtree or smallest element in the right subtree.</a:t>
            </a:r>
            <a:r>
              <a:rPr sz="32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 idx="4294967295"/>
          </p:nvPr>
        </p:nvSpPr>
        <p:spPr>
          <a:xfrm>
            <a:off x="685800" y="3810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49808">
              <a:defRPr sz="3607"/>
            </a:pPr>
            <a:r>
              <a:t>4.1 </a:t>
            </a:r>
            <a:r>
              <a:rPr sz="2952"/>
              <a:t>Binary</a:t>
            </a:r>
            <a:r>
              <a:t> Search Trees</a:t>
            </a:r>
          </a:p>
        </p:txBody>
      </p:sp>
      <p:sp>
        <p:nvSpPr>
          <p:cNvPr id="287" name="Shape 287"/>
          <p:cNvSpPr/>
          <p:nvPr>
            <p:ph type="body" idx="4294967295"/>
          </p:nvPr>
        </p:nvSpPr>
        <p:spPr>
          <a:xfrm>
            <a:off x="685800" y="1143000"/>
            <a:ext cx="77724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288" name="Shape 288"/>
          <p:cNvSpPr/>
          <p:nvPr/>
        </p:nvSpPr>
        <p:spPr>
          <a:xfrm>
            <a:off x="914400" y="1066800"/>
            <a:ext cx="7848600" cy="5246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8. Deletion routine for binary search trees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private BinaryNode remove( Comparable x,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{    if( t = 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return t;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if( x.compareTo( t.element ) &lt; 0 )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t.left = remove( x, t.left );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else if( x.compareTo( t.element ) &gt; 0 )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t.right = remove( x, t.right );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else if( t.left != null &amp;&amp; t.right != null )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   {   t.element = findMin( t.right ).element;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       t.right = remove(</a:t>
            </a:r>
            <a:r>
              <a:rPr>
                <a:solidFill>
                  <a:srgbClr val="FF3300"/>
                </a:solidFill>
              </a:rPr>
              <a:t> </a:t>
            </a:r>
            <a:r>
              <a:t>t.element</a:t>
            </a:r>
            <a:r>
              <a:rPr>
                <a:solidFill>
                  <a:srgbClr val="FF3300"/>
                </a:solidFill>
              </a:rPr>
              <a:t> </a:t>
            </a:r>
            <a:r>
              <a:t>, t.right );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   }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else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           t = ( t.left != null ) ? t.left : t.right;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}</a:t>
            </a:r>
          </a:p>
          <a:p>
            <a:pPr>
              <a:lnSpc>
                <a:spcPct val="90000"/>
              </a:lnSpc>
              <a:spcBef>
                <a:spcPts val="400"/>
              </a:spcBef>
              <a:defRPr b="1" sz="2000">
                <a:solidFill>
                  <a:srgbClr val="FFFFFF"/>
                </a:solidFill>
              </a:defRPr>
            </a:pPr>
            <a:r>
              <a:t> </a:t>
            </a: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5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500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500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500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2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500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500"/>
                                        <p:tgtEl>
                                          <p:spTgt spid="2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500"/>
                                        <p:tgtEl>
                                          <p:spTgt spid="2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500"/>
                                        <p:tgtEl>
                                          <p:spTgt spid="2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7" grpId="1"/>
      <p:bldP build="p" bldLvl="5" animBg="1" rev="0" advAuto="0" spid="28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 idx="4294967295"/>
          </p:nvPr>
        </p:nvSpPr>
        <p:spPr>
          <a:xfrm>
            <a:off x="457200" y="228599"/>
            <a:ext cx="80010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291" name="Shape 291"/>
          <p:cNvSpPr/>
          <p:nvPr>
            <p:ph type="body" idx="4294967295"/>
          </p:nvPr>
        </p:nvSpPr>
        <p:spPr>
          <a:xfrm>
            <a:off x="685800" y="1371600"/>
            <a:ext cx="77724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Height of a binary search tree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The height of a binary search tree has influence directly on the time complexity of operations like searching, insertion and deletion.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Worst case:  add an ordered elements{1,2,3…n} into an empty binary search tree.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2057400" y="4139053"/>
            <a:ext cx="4191000" cy="2466095"/>
            <a:chOff x="0" y="0"/>
            <a:chExt cx="4191000" cy="2466093"/>
          </a:xfrm>
        </p:grpSpPr>
        <p:grpSp>
          <p:nvGrpSpPr>
            <p:cNvPr id="294" name="Group 294"/>
            <p:cNvGrpSpPr/>
            <p:nvPr/>
          </p:nvGrpSpPr>
          <p:grpSpPr>
            <a:xfrm>
              <a:off x="0" y="-1"/>
              <a:ext cx="381000" cy="484895"/>
              <a:chOff x="0" y="0"/>
              <a:chExt cx="381000" cy="484893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97" name="Group 297"/>
            <p:cNvGrpSpPr/>
            <p:nvPr/>
          </p:nvGrpSpPr>
          <p:grpSpPr>
            <a:xfrm>
              <a:off x="304800" y="457199"/>
              <a:ext cx="381000" cy="484895"/>
              <a:chOff x="0" y="0"/>
              <a:chExt cx="381000" cy="484893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300" name="Group 300"/>
            <p:cNvGrpSpPr/>
            <p:nvPr/>
          </p:nvGrpSpPr>
          <p:grpSpPr>
            <a:xfrm>
              <a:off x="685800" y="914399"/>
              <a:ext cx="381000" cy="484895"/>
              <a:chOff x="0" y="0"/>
              <a:chExt cx="381000" cy="484893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48449" y="-1"/>
                <a:ext cx="2841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303" name="Group 303"/>
            <p:cNvGrpSpPr/>
            <p:nvPr/>
          </p:nvGrpSpPr>
          <p:grpSpPr>
            <a:xfrm>
              <a:off x="1447800" y="1981199"/>
              <a:ext cx="381000" cy="484895"/>
              <a:chOff x="0" y="0"/>
              <a:chExt cx="381000" cy="484893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0" y="51946"/>
                <a:ext cx="3810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38466" y="-1"/>
                <a:ext cx="304068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304" name="Shape 304"/>
            <p:cNvSpPr/>
            <p:nvPr/>
          </p:nvSpPr>
          <p:spPr>
            <a:xfrm>
              <a:off x="304799" y="356746"/>
              <a:ext cx="76202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09600" y="813947"/>
              <a:ext cx="152400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990600" y="1347347"/>
              <a:ext cx="1524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142999" y="1575947"/>
              <a:ext cx="3048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590800" y="509146"/>
              <a:ext cx="1600200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O(n)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1447799" y="1880747"/>
              <a:ext cx="152401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2"/>
      <p:bldP build="p" bldLvl="1" animBg="1" rev="0" advAuto="0" spid="29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313" name="Shape 313"/>
          <p:cNvSpPr/>
          <p:nvPr>
            <p:ph type="body" idx="4294967295"/>
          </p:nvPr>
        </p:nvSpPr>
        <p:spPr>
          <a:xfrm>
            <a:off x="685800" y="20573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b="1" sz="2800"/>
            </a:pPr>
            <a:r>
              <a:t>Best case and average height: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O(log</a:t>
            </a:r>
            <a:r>
              <a:rPr baseline="-25000"/>
              <a:t>2</a:t>
            </a:r>
            <a:r>
              <a:t>n)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Example:{53,25,76,20,48,14,60,84}</a:t>
            </a:r>
          </a:p>
        </p:txBody>
      </p:sp>
      <p:grpSp>
        <p:nvGrpSpPr>
          <p:cNvPr id="345" name="Group 345"/>
          <p:cNvGrpSpPr/>
          <p:nvPr/>
        </p:nvGrpSpPr>
        <p:grpSpPr>
          <a:xfrm>
            <a:off x="1331150" y="3834253"/>
            <a:ext cx="3281301" cy="2313695"/>
            <a:chOff x="0" y="0"/>
            <a:chExt cx="3281300" cy="2313693"/>
          </a:xfrm>
        </p:grpSpPr>
        <p:grpSp>
          <p:nvGrpSpPr>
            <p:cNvPr id="316" name="Group 316"/>
            <p:cNvGrpSpPr/>
            <p:nvPr/>
          </p:nvGrpSpPr>
          <p:grpSpPr>
            <a:xfrm>
              <a:off x="1752600" y="-1"/>
              <a:ext cx="461901" cy="484895"/>
              <a:chOff x="0" y="0"/>
              <a:chExt cx="461900" cy="484893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53</a:t>
                </a:r>
              </a:p>
            </p:txBody>
          </p:sp>
        </p:grpSp>
        <p:grpSp>
          <p:nvGrpSpPr>
            <p:cNvPr id="319" name="Group 319"/>
            <p:cNvGrpSpPr/>
            <p:nvPr/>
          </p:nvGrpSpPr>
          <p:grpSpPr>
            <a:xfrm>
              <a:off x="1066800" y="533399"/>
              <a:ext cx="461901" cy="484895"/>
              <a:chOff x="0" y="0"/>
              <a:chExt cx="461900" cy="484893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322" name="Group 322"/>
            <p:cNvGrpSpPr/>
            <p:nvPr/>
          </p:nvGrpSpPr>
          <p:grpSpPr>
            <a:xfrm>
              <a:off x="533400" y="1142999"/>
              <a:ext cx="461901" cy="484895"/>
              <a:chOff x="0" y="0"/>
              <a:chExt cx="461900" cy="484893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325" name="Group 325"/>
            <p:cNvGrpSpPr/>
            <p:nvPr/>
          </p:nvGrpSpPr>
          <p:grpSpPr>
            <a:xfrm>
              <a:off x="2362200" y="533399"/>
              <a:ext cx="461901" cy="484895"/>
              <a:chOff x="0" y="0"/>
              <a:chExt cx="461900" cy="484893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76</a:t>
                </a:r>
              </a:p>
            </p:txBody>
          </p:sp>
        </p:grpSp>
        <p:grpSp>
          <p:nvGrpSpPr>
            <p:cNvPr id="328" name="Group 328"/>
            <p:cNvGrpSpPr/>
            <p:nvPr/>
          </p:nvGrpSpPr>
          <p:grpSpPr>
            <a:xfrm>
              <a:off x="1981200" y="1142999"/>
              <a:ext cx="461901" cy="484895"/>
              <a:chOff x="0" y="0"/>
              <a:chExt cx="461900" cy="484893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</p:grpSp>
        <p:grpSp>
          <p:nvGrpSpPr>
            <p:cNvPr id="331" name="Group 331"/>
            <p:cNvGrpSpPr/>
            <p:nvPr/>
          </p:nvGrpSpPr>
          <p:grpSpPr>
            <a:xfrm>
              <a:off x="1371600" y="1142999"/>
              <a:ext cx="461901" cy="484895"/>
              <a:chOff x="0" y="0"/>
              <a:chExt cx="461900" cy="484893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Shape 330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48</a:t>
                </a:r>
              </a:p>
            </p:txBody>
          </p:sp>
        </p:grpSp>
        <p:grpSp>
          <p:nvGrpSpPr>
            <p:cNvPr id="334" name="Group 334"/>
            <p:cNvGrpSpPr/>
            <p:nvPr/>
          </p:nvGrpSpPr>
          <p:grpSpPr>
            <a:xfrm>
              <a:off x="2819400" y="1142999"/>
              <a:ext cx="461901" cy="484895"/>
              <a:chOff x="0" y="0"/>
              <a:chExt cx="461900" cy="484893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84</a:t>
                </a:r>
              </a:p>
            </p:txBody>
          </p:sp>
        </p:grpSp>
        <p:grpSp>
          <p:nvGrpSpPr>
            <p:cNvPr id="337" name="Group 337"/>
            <p:cNvGrpSpPr/>
            <p:nvPr/>
          </p:nvGrpSpPr>
          <p:grpSpPr>
            <a:xfrm>
              <a:off x="0" y="1828799"/>
              <a:ext cx="461901" cy="484895"/>
              <a:chOff x="0" y="0"/>
              <a:chExt cx="461900" cy="484893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40449" y="51946"/>
                <a:ext cx="3810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14</a:t>
                </a:r>
              </a:p>
            </p:txBody>
          </p:sp>
        </p:grpSp>
        <p:sp>
          <p:nvSpPr>
            <p:cNvPr id="338" name="Shape 338"/>
            <p:cNvSpPr/>
            <p:nvPr/>
          </p:nvSpPr>
          <p:spPr>
            <a:xfrm flipH="1">
              <a:off x="1412049" y="280546"/>
              <a:ext cx="3810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 flipH="1">
              <a:off x="878650" y="890147"/>
              <a:ext cx="304800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 flipH="1">
              <a:off x="345249" y="1575947"/>
              <a:ext cx="3048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174050" y="356746"/>
              <a:ext cx="2286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707450" y="890147"/>
              <a:ext cx="2286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 flipH="1">
              <a:off x="2250250" y="890147"/>
              <a:ext cx="2286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335850" y="890146"/>
              <a:ext cx="228600" cy="381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3" grpId="1"/>
      <p:bldP build="whole" bldLvl="1" animBg="1" rev="0" advAuto="0" spid="34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 idx="4294967295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4.1 Binary Search Trees</a:t>
            </a:r>
          </a:p>
        </p:txBody>
      </p:sp>
      <p:sp>
        <p:nvSpPr>
          <p:cNvPr id="24" name="Shape 24"/>
          <p:cNvSpPr/>
          <p:nvPr>
            <p:ph type="body" idx="4294967295"/>
          </p:nvPr>
        </p:nvSpPr>
        <p:spPr>
          <a:xfrm>
            <a:off x="685800" y="1066800"/>
            <a:ext cx="8229600" cy="5334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1.  Definition: A binary search tree is a binary tree that may be empty.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         A nonempty binary search tree satisfies the following properties: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   1)  Every element has a key and no two elements have the same key; therefore,all keys are distinct.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   2)  The keys(if any)in the left subtree of the root are smaller than the key in the root.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   3)  The keys(if any)in the right subtree of the root are larger than the key in the root.</a:t>
            </a:r>
          </a:p>
          <a:p>
            <a:pPr marL="609600" indent="-609600">
              <a:spcBef>
                <a:spcPts val="400"/>
              </a:spcBef>
              <a:buSzTx/>
              <a:buNone/>
              <a:defRPr b="1" sz="2000"/>
            </a:pPr>
            <a:r>
              <a:t>      4)  The left and right subtrees of the root are also binary search trees.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348" name="Shape 348"/>
          <p:cNvSpPr/>
          <p:nvPr>
            <p:ph type="body" idx="4294967295"/>
          </p:nvPr>
        </p:nvSpPr>
        <p:spPr>
          <a:xfrm>
            <a:off x="685800" y="1484312"/>
            <a:ext cx="7772400" cy="4611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>
              <a:buSzTx/>
              <a:buNone/>
            </a:pPr>
            <a:r>
              <a:t>  </a:t>
            </a:r>
            <a:r>
              <a:rPr sz="2400"/>
              <a:t>                           ( 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平衡的二叉搜索树</a:t>
            </a:r>
            <a:r>
              <a:rPr sz="2800"/>
              <a:t>)</a:t>
            </a:r>
            <a:endParaRPr sz="2800"/>
          </a:p>
          <a:p>
            <a:pPr marL="609600" indent="-609600">
              <a:spcBef>
                <a:spcPts val="600"/>
              </a:spcBef>
              <a:buSzTx/>
              <a:buNone/>
              <a:defRPr b="1" sz="2800"/>
            </a:pPr>
            <a:r>
              <a:t>The concept of AVL tree was introduced by Russian scientists G.M.Adel’son-Vel’sky and E.M.Landis in 1962.</a:t>
            </a:r>
          </a:p>
          <a:p>
            <a:pPr marL="609600" indent="-609600">
              <a:spcBef>
                <a:spcPts val="600"/>
              </a:spcBef>
              <a:buAutoNum type="arabicPeriod" startAt="1"/>
              <a:defRPr b="1" sz="2800"/>
            </a:pPr>
            <a:r>
              <a:t>purpose: </a:t>
            </a:r>
          </a:p>
          <a:p>
            <a:pPr marL="609600" indent="-609600">
              <a:spcBef>
                <a:spcPts val="600"/>
              </a:spcBef>
              <a:buSzTx/>
              <a:buNone/>
              <a:defRPr b="1" sz="2800"/>
            </a:pPr>
            <a:r>
              <a:t>      the AVL tree was introduced to increase the efficiency of searching a binary search tree, and to decrease the average search length.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3121849" y="1967352"/>
            <a:ext cx="461901" cy="484895"/>
            <a:chOff x="0" y="0"/>
            <a:chExt cx="461900" cy="484893"/>
          </a:xfrm>
        </p:grpSpPr>
        <p:sp>
          <p:nvSpPr>
            <p:cNvPr id="351" name="Shape 351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28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3731450" y="2653152"/>
            <a:ext cx="461901" cy="484895"/>
            <a:chOff x="0" y="0"/>
            <a:chExt cx="461900" cy="484893"/>
          </a:xfrm>
        </p:grpSpPr>
        <p:sp>
          <p:nvSpPr>
            <p:cNvPr id="354" name="Shape 354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38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4341050" y="3338953"/>
            <a:ext cx="461901" cy="484895"/>
            <a:chOff x="0" y="0"/>
            <a:chExt cx="461900" cy="484893"/>
          </a:xfrm>
        </p:grpSpPr>
        <p:sp>
          <p:nvSpPr>
            <p:cNvPr id="357" name="Shape 357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48</a:t>
              </a:r>
            </a:p>
          </p:txBody>
        </p:sp>
      </p:grpSp>
      <p:grpSp>
        <p:nvGrpSpPr>
          <p:cNvPr id="362" name="Group 362"/>
          <p:cNvGrpSpPr/>
          <p:nvPr/>
        </p:nvGrpSpPr>
        <p:grpSpPr>
          <a:xfrm>
            <a:off x="3731450" y="4024753"/>
            <a:ext cx="461901" cy="484895"/>
            <a:chOff x="0" y="0"/>
            <a:chExt cx="461900" cy="484893"/>
          </a:xfrm>
        </p:grpSpPr>
        <p:sp>
          <p:nvSpPr>
            <p:cNvPr id="360" name="Shape 360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42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4950650" y="3948553"/>
            <a:ext cx="461901" cy="484895"/>
            <a:chOff x="0" y="0"/>
            <a:chExt cx="461900" cy="484893"/>
          </a:xfrm>
        </p:grpSpPr>
        <p:sp>
          <p:nvSpPr>
            <p:cNvPr id="363" name="Shape 363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58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5560250" y="4634353"/>
            <a:ext cx="461901" cy="484895"/>
            <a:chOff x="0" y="0"/>
            <a:chExt cx="461900" cy="484893"/>
          </a:xfrm>
        </p:grpSpPr>
        <p:sp>
          <p:nvSpPr>
            <p:cNvPr id="366" name="Shape 366"/>
            <p:cNvSpPr/>
            <p:nvPr/>
          </p:nvSpPr>
          <p:spPr>
            <a:xfrm>
              <a:off x="2350" y="13846"/>
              <a:ext cx="457201" cy="4572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0"/>
              <a:ext cx="4619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spcBef>
                  <a:spcPts val="600"/>
                </a:spcBef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68</a:t>
              </a:r>
            </a:p>
          </p:txBody>
        </p:sp>
      </p:grpSp>
      <p:sp>
        <p:nvSpPr>
          <p:cNvPr id="369" name="Shape 369"/>
          <p:cNvSpPr/>
          <p:nvPr/>
        </p:nvSpPr>
        <p:spPr>
          <a:xfrm>
            <a:off x="3505200" y="2362200"/>
            <a:ext cx="381001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4114799" y="3048000"/>
            <a:ext cx="304801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724400" y="3733799"/>
            <a:ext cx="304801" cy="3048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5333999" y="4343400"/>
            <a:ext cx="304801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 flipH="1">
            <a:off x="4114800" y="3733799"/>
            <a:ext cx="304801" cy="3048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376" name="Shape 376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2 Definition of  an AVL tree:</a:t>
            </a:r>
            <a:endParaRPr b="1" sz="2800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(1) is a binary search tree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(2) Every node satisfies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|h</a:t>
            </a:r>
            <a:r>
              <a:rPr baseline="-25000"/>
              <a:t>L</a:t>
            </a:r>
            <a:r>
              <a:t>-h</a:t>
            </a:r>
            <a:r>
              <a:rPr baseline="-25000"/>
              <a:t>R</a:t>
            </a:r>
            <a:r>
              <a:t>|&lt;=1 where h</a:t>
            </a:r>
            <a:r>
              <a:rPr baseline="-25000"/>
              <a:t>L</a:t>
            </a:r>
            <a:r>
              <a:t> and h</a:t>
            </a:r>
            <a:r>
              <a:rPr baseline="-25000"/>
              <a:t>R</a:t>
            </a:r>
            <a:r>
              <a:t> are the heights of    T</a:t>
            </a:r>
            <a:r>
              <a:rPr baseline="-25000"/>
              <a:t>L</a:t>
            </a:r>
            <a:r>
              <a:t>(left subtree) and T</a:t>
            </a:r>
            <a:r>
              <a:rPr baseline="-25000"/>
              <a:t>R</a:t>
            </a:r>
            <a:r>
              <a:t>(right subtree),respectively.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7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 idx="4294967295"/>
          </p:nvPr>
        </p:nvSpPr>
        <p:spPr>
          <a:xfrm>
            <a:off x="685800" y="609600"/>
            <a:ext cx="7772400" cy="533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2800"/>
            </a:pPr>
          </a:p>
        </p:txBody>
      </p:sp>
      <p:sp>
        <p:nvSpPr>
          <p:cNvPr id="379" name="Shape 379"/>
          <p:cNvSpPr/>
          <p:nvPr>
            <p:ph type="body" idx="4294967295"/>
          </p:nvPr>
        </p:nvSpPr>
        <p:spPr>
          <a:xfrm>
            <a:off x="609600" y="1371600"/>
            <a:ext cx="7772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grpSp>
        <p:nvGrpSpPr>
          <p:cNvPr id="426" name="Group 426"/>
          <p:cNvGrpSpPr/>
          <p:nvPr/>
        </p:nvGrpSpPr>
        <p:grpSpPr>
          <a:xfrm>
            <a:off x="2025650" y="1981199"/>
            <a:ext cx="3962400" cy="2895601"/>
            <a:chOff x="0" y="0"/>
            <a:chExt cx="3962400" cy="2895600"/>
          </a:xfrm>
        </p:grpSpPr>
        <p:sp>
          <p:nvSpPr>
            <p:cNvPr id="380" name="Shape 380"/>
            <p:cNvSpPr/>
            <p:nvPr/>
          </p:nvSpPr>
          <p:spPr>
            <a:xfrm>
              <a:off x="1600200" y="22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066800" y="685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>
              <a:off x="5334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286000" y="685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8956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>
              <a:off x="35052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3716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9812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Shape 389"/>
            <p:cNvSpPr/>
            <p:nvPr/>
          </p:nvSpPr>
          <p:spPr>
            <a:xfrm>
              <a:off x="76200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Shape 390"/>
            <p:cNvSpPr/>
            <p:nvPr/>
          </p:nvSpPr>
          <p:spPr>
            <a:xfrm>
              <a:off x="129540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0500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3622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0668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981199" y="609600"/>
              <a:ext cx="381002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667000" y="10667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276600" y="16001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 flipH="1">
              <a:off x="1447800" y="6095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 flipH="1">
              <a:off x="838200" y="10667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304799" y="1600199"/>
              <a:ext cx="304802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447799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 flipH="1">
              <a:off x="2209800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838200" y="16001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 flipH="1">
              <a:off x="1524000" y="1676399"/>
              <a:ext cx="762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752599" y="16001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285999" y="22098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 flipH="1">
              <a:off x="1371600" y="2285999"/>
              <a:ext cx="762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76200" y="1828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0" y="12192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838200" y="1828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1143000" y="685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143000" y="24384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371600" y="1828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1371600" y="12192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1905000" y="1828800"/>
              <a:ext cx="32012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2362200" y="24384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00200" y="228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1981200" y="12192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18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2286000" y="6858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895600" y="12192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05200" y="1752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1447800" y="609600"/>
              <a:ext cx="348702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+1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371600" y="2209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600200" y="160020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-1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1676400" y="9906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1879600" y="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-1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429" name="Shape 429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b="1" sz="2800"/>
            </a:pPr>
            <a:r>
              <a:t>Height of an  tree: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the longest path from the root to each leaf node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Balance factor </a:t>
            </a:r>
            <a:r>
              <a:rPr i="1"/>
              <a:t>bf(x)</a:t>
            </a:r>
            <a:r>
              <a:t> of a node x :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height of right subtree of x – height of left subtree of x</a:t>
            </a:r>
          </a:p>
        </p:txBody>
      </p:sp>
      <p:grpSp>
        <p:nvGrpSpPr>
          <p:cNvPr id="437" name="Group 437"/>
          <p:cNvGrpSpPr/>
          <p:nvPr/>
        </p:nvGrpSpPr>
        <p:grpSpPr>
          <a:xfrm>
            <a:off x="1295400" y="4876799"/>
            <a:ext cx="7112236" cy="533401"/>
            <a:chOff x="0" y="0"/>
            <a:chExt cx="7112235" cy="533400"/>
          </a:xfrm>
        </p:grpSpPr>
        <p:grpSp>
          <p:nvGrpSpPr>
            <p:cNvPr id="432" name="Group 432"/>
            <p:cNvGrpSpPr/>
            <p:nvPr/>
          </p:nvGrpSpPr>
          <p:grpSpPr>
            <a:xfrm>
              <a:off x="2057399" y="0"/>
              <a:ext cx="5054837" cy="533400"/>
              <a:chOff x="0" y="0"/>
              <a:chExt cx="5054835" cy="533400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0"/>
                <a:ext cx="4953001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0" y="24253"/>
                <a:ext cx="5054836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t>Left data Right balance(height)</a:t>
                </a:r>
                <a:r>
                  <a:rPr b="0"/>
                  <a:t> </a:t>
                </a:r>
              </a:p>
            </p:txBody>
          </p:sp>
        </p:grpSp>
        <p:sp>
          <p:nvSpPr>
            <p:cNvPr id="433" name="Shape 433"/>
            <p:cNvSpPr/>
            <p:nvPr/>
          </p:nvSpPr>
          <p:spPr>
            <a:xfrm>
              <a:off x="2895600" y="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>
              <a:off x="3657600" y="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572000" y="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0"/>
              <a:ext cx="1828800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Each node: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7" grpId="2"/>
      <p:bldP build="p" bldLvl="1" animBg="1" rev="0" advAuto="0" spid="4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440" name="Shape 440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   </a:t>
            </a:r>
            <a:r>
              <a:rPr b="1"/>
              <a:t>The height of an AVL tree with n elements is O(log</a:t>
            </a:r>
            <a:r>
              <a:rPr b="1" baseline="-25000"/>
              <a:t>2</a:t>
            </a:r>
            <a:r>
              <a:rPr b="1"/>
              <a:t> n), so an n-element AVL search tree can be searched in O(log</a:t>
            </a:r>
            <a:r>
              <a:rPr b="1" baseline="-25000"/>
              <a:t>2</a:t>
            </a:r>
            <a:r>
              <a:rPr b="1"/>
              <a:t> n)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443" name="Shape 443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  <a:defRPr b="1"/>
            </a:lvl1pPr>
          </a:lstStyle>
          <a:p>
            <a:pPr/>
            <a:r>
              <a:t>3.inserting into an AVL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 idx="4294967295"/>
          </p:nvPr>
        </p:nvSpPr>
        <p:spPr>
          <a:xfrm>
            <a:off x="685800" y="6096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600"/>
            </a:pPr>
            <a:r>
              <a:t>AVL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</a:t>
            </a:r>
          </a:p>
        </p:txBody>
      </p:sp>
      <p:sp>
        <p:nvSpPr>
          <p:cNvPr id="446" name="Shape 446"/>
          <p:cNvSpPr/>
          <p:nvPr>
            <p:ph type="body" idx="4294967295"/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插入</a:t>
            </a:r>
          </a:p>
          <a:p>
            <a:pPr>
              <a:buSzTx/>
              <a:buNone/>
            </a:pPr>
            <a:r>
              <a:t>   </a:t>
            </a:r>
          </a:p>
        </p:txBody>
      </p:sp>
      <p:grpSp>
        <p:nvGrpSpPr>
          <p:cNvPr id="468" name="Group 468"/>
          <p:cNvGrpSpPr/>
          <p:nvPr/>
        </p:nvGrpSpPr>
        <p:grpSpPr>
          <a:xfrm>
            <a:off x="2438400" y="2057399"/>
            <a:ext cx="2301178" cy="2514601"/>
            <a:chOff x="0" y="0"/>
            <a:chExt cx="2301177" cy="2514600"/>
          </a:xfrm>
        </p:grpSpPr>
        <p:grpSp>
          <p:nvGrpSpPr>
            <p:cNvPr id="466" name="Group 466"/>
            <p:cNvGrpSpPr/>
            <p:nvPr/>
          </p:nvGrpSpPr>
          <p:grpSpPr>
            <a:xfrm>
              <a:off x="0" y="-1"/>
              <a:ext cx="2301178" cy="2514601"/>
              <a:chOff x="0" y="0"/>
              <a:chExt cx="2301177" cy="2514600"/>
            </a:xfrm>
          </p:grpSpPr>
          <p:sp>
            <p:nvSpPr>
              <p:cNvPr id="447" name="Shape 447"/>
              <p:cNvSpPr/>
              <p:nvPr/>
            </p:nvSpPr>
            <p:spPr>
              <a:xfrm>
                <a:off x="903287" y="0"/>
                <a:ext cx="23306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+</a:t>
                </a:r>
              </a:p>
            </p:txBody>
          </p:sp>
          <p:grpSp>
            <p:nvGrpSpPr>
              <p:cNvPr id="465" name="Group 465"/>
              <p:cNvGrpSpPr/>
              <p:nvPr/>
            </p:nvGrpSpPr>
            <p:grpSpPr>
              <a:xfrm>
                <a:off x="-1" y="380999"/>
                <a:ext cx="2301179" cy="2133601"/>
                <a:chOff x="0" y="0"/>
                <a:chExt cx="2301177" cy="2133600"/>
              </a:xfrm>
            </p:grpSpPr>
            <p:sp>
              <p:nvSpPr>
                <p:cNvPr id="448" name="Shape 448"/>
                <p:cNvSpPr/>
                <p:nvPr/>
              </p:nvSpPr>
              <p:spPr>
                <a:xfrm>
                  <a:off x="0" y="457200"/>
                  <a:ext cx="256615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1447800" y="533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685800" y="762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1066800" y="1219200"/>
                  <a:ext cx="457200" cy="914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1752600" y="1219200"/>
                  <a:ext cx="457200" cy="914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28600" y="838200"/>
                  <a:ext cx="457200" cy="914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 flipH="1">
                  <a:off x="457200" y="457200"/>
                  <a:ext cx="381000" cy="3810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1066799" y="457200"/>
                  <a:ext cx="381002" cy="228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828799" y="914400"/>
                  <a:ext cx="228602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 flipH="1">
                  <a:off x="1295399" y="914400"/>
                  <a:ext cx="228602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1524000" y="152400"/>
                  <a:ext cx="256615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914400" y="8382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057400" y="838200"/>
                  <a:ext cx="24377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1752600" y="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0</a:t>
                  </a: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304800" y="10668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1828800" y="14478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1143000" y="14478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</p:grpSp>
        <p:sp>
          <p:nvSpPr>
            <p:cNvPr id="467" name="Shape 467"/>
            <p:cNvSpPr/>
            <p:nvPr/>
          </p:nvSpPr>
          <p:spPr>
            <a:xfrm>
              <a:off x="571500" y="76200"/>
              <a:ext cx="271388" cy="350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46" grpId="1"/>
      <p:bldP build="whole" bldLvl="1" animBg="1" rev="0" advAuto="0" spid="468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body" idx="4294967295"/>
          </p:nvPr>
        </p:nvSpPr>
        <p:spPr>
          <a:xfrm>
            <a:off x="533400" y="381000"/>
            <a:ext cx="7924800" cy="647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情况</a:t>
            </a:r>
            <a:r>
              <a:rPr b="1"/>
              <a:t>1: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插入</a:t>
            </a:r>
            <a:r>
              <a:rPr b="1"/>
              <a:t>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的右子树</a:t>
            </a:r>
            <a:r>
              <a:rPr b="1"/>
              <a:t>__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外侧加高</a:t>
            </a:r>
            <a:r>
              <a:rPr b="1"/>
              <a:t>(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对</a:t>
            </a:r>
            <a:r>
              <a:rPr b="1"/>
              <a:t>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而言</a:t>
            </a:r>
            <a:r>
              <a:rPr b="1"/>
              <a:t>)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单旋转</a:t>
            </a:r>
            <a:r>
              <a:rPr b="1"/>
              <a:t>(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左</a:t>
            </a:r>
            <a:r>
              <a:rPr b="1"/>
              <a:t>)</a:t>
            </a:r>
          </a:p>
        </p:txBody>
      </p:sp>
      <p:sp>
        <p:nvSpPr>
          <p:cNvPr id="471" name="Shape 471"/>
          <p:cNvSpPr/>
          <p:nvPr/>
        </p:nvSpPr>
        <p:spPr>
          <a:xfrm>
            <a:off x="685800" y="6172200"/>
            <a:ext cx="7806368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调整后</a:t>
            </a:r>
            <a:r>
              <a:t>: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树高不变</a:t>
            </a:r>
            <a:r>
              <a:t>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原</a:t>
            </a:r>
            <a:r>
              <a:t>h+2,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插入后</a:t>
            </a:r>
            <a:r>
              <a:t>h+3,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调整后</a:t>
            </a:r>
            <a:r>
              <a:t>h+2,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∴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不平衡不会向外传递</a:t>
            </a:r>
            <a:r>
              <a:t>.</a:t>
            </a:r>
          </a:p>
        </p:txBody>
      </p:sp>
      <p:grpSp>
        <p:nvGrpSpPr>
          <p:cNvPr id="513" name="Group 513"/>
          <p:cNvGrpSpPr/>
          <p:nvPr/>
        </p:nvGrpSpPr>
        <p:grpSpPr>
          <a:xfrm>
            <a:off x="1168399" y="3617912"/>
            <a:ext cx="7333840" cy="2362201"/>
            <a:chOff x="0" y="0"/>
            <a:chExt cx="7333838" cy="2362200"/>
          </a:xfrm>
        </p:grpSpPr>
        <p:sp>
          <p:nvSpPr>
            <p:cNvPr id="472" name="Shape 472"/>
            <p:cNvSpPr/>
            <p:nvPr/>
          </p:nvSpPr>
          <p:spPr>
            <a:xfrm>
              <a:off x="1041400" y="0"/>
              <a:ext cx="234402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+</a:t>
              </a:r>
            </a:p>
          </p:txBody>
        </p:sp>
        <p:grpSp>
          <p:nvGrpSpPr>
            <p:cNvPr id="512" name="Group 512"/>
            <p:cNvGrpSpPr/>
            <p:nvPr/>
          </p:nvGrpSpPr>
          <p:grpSpPr>
            <a:xfrm>
              <a:off x="-1" y="228599"/>
              <a:ext cx="7333840" cy="2133601"/>
              <a:chOff x="0" y="0"/>
              <a:chExt cx="7333838" cy="2133600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68580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1219200" y="457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541020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28600" y="6096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838200" y="10668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1600200" y="10668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9" name="Shape 479"/>
              <p:cNvSpPr/>
              <p:nvPr/>
            </p:nvSpPr>
            <p:spPr>
              <a:xfrm>
                <a:off x="46482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53340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6019800" y="609600"/>
                <a:ext cx="457200" cy="13716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4953000" y="533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1066800" y="381000"/>
                <a:ext cx="2286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1676400" y="8381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5" name="Shape 485"/>
              <p:cNvSpPr/>
              <p:nvPr/>
            </p:nvSpPr>
            <p:spPr>
              <a:xfrm flipH="1">
                <a:off x="533399" y="3809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 flipH="1">
                <a:off x="1066799" y="914400"/>
                <a:ext cx="2286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 flipH="1">
                <a:off x="5257799" y="3809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5791200" y="380999"/>
                <a:ext cx="4572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89" name="Shape 489"/>
              <p:cNvSpPr/>
              <p:nvPr/>
            </p:nvSpPr>
            <p:spPr>
              <a:xfrm flipH="1">
                <a:off x="4876800" y="9905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5333999" y="9144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685800" y="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4953000" y="5334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0" y="2286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4343400" y="8382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1219200" y="457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6" name="Shape 496"/>
              <p:cNvSpPr/>
              <p:nvPr/>
            </p:nvSpPr>
            <p:spPr>
              <a:xfrm>
                <a:off x="5486400" y="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685800" y="6858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5638800" y="838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499" name="Shape 499"/>
              <p:cNvSpPr/>
              <p:nvPr/>
            </p:nvSpPr>
            <p:spPr>
              <a:xfrm>
                <a:off x="1905000" y="6858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6248400" y="1524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304800" y="8382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02" name="Shape 502"/>
              <p:cNvSpPr/>
              <p:nvPr/>
            </p:nvSpPr>
            <p:spPr>
              <a:xfrm>
                <a:off x="914400" y="12954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1676400" y="12954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4724400" y="1447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05" name="Shape 505"/>
              <p:cNvSpPr/>
              <p:nvPr/>
            </p:nvSpPr>
            <p:spPr>
              <a:xfrm>
                <a:off x="5410200" y="1447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06" name="Shape 506"/>
              <p:cNvSpPr/>
              <p:nvPr/>
            </p:nvSpPr>
            <p:spPr>
              <a:xfrm>
                <a:off x="1905000" y="739775"/>
                <a:ext cx="544523" cy="1326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8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}</a:t>
                </a:r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6324600" y="381000"/>
                <a:ext cx="769938" cy="1449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9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}</a:t>
                </a: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2286000" y="1295400"/>
                <a:ext cx="475839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h+1</a:t>
                </a: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6858000" y="1066800"/>
                <a:ext cx="475839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h+1</a:t>
                </a: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2971800" y="1371600"/>
                <a:ext cx="12954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1600200" y="19812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587" name="Group 587"/>
          <p:cNvGrpSpPr/>
          <p:nvPr/>
        </p:nvGrpSpPr>
        <p:grpSpPr>
          <a:xfrm>
            <a:off x="609600" y="914399"/>
            <a:ext cx="8001000" cy="2971801"/>
            <a:chOff x="0" y="0"/>
            <a:chExt cx="8001000" cy="2971800"/>
          </a:xfrm>
        </p:grpSpPr>
        <p:sp>
          <p:nvSpPr>
            <p:cNvPr id="514" name="Shape 514"/>
            <p:cNvSpPr/>
            <p:nvPr/>
          </p:nvSpPr>
          <p:spPr>
            <a:xfrm>
              <a:off x="1066800" y="22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33400" y="838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Shape 516"/>
            <p:cNvSpPr/>
            <p:nvPr/>
          </p:nvSpPr>
          <p:spPr>
            <a:xfrm>
              <a:off x="0" y="144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38200" y="144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981200" y="838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600200" y="144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362200" y="144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1336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7432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676400" y="2057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276600" y="2514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Shape 525"/>
            <p:cNvSpPr/>
            <p:nvPr/>
          </p:nvSpPr>
          <p:spPr>
            <a:xfrm>
              <a:off x="5715000" y="381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51816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482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191000" y="2209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953000" y="2209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64770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>
              <a:off x="6172200" y="1600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6934200" y="1600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7543800" y="2209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 flipH="1">
              <a:off x="914400" y="6857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523999" y="609600"/>
              <a:ext cx="4572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 flipH="1">
              <a:off x="380999" y="12192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>
              <a:off x="990600" y="1219199"/>
              <a:ext cx="762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362200" y="12191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 flipH="1">
              <a:off x="1905000" y="12953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752600" y="19049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 flipH="1">
              <a:off x="2362199" y="1904999"/>
              <a:ext cx="762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743200" y="19049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>
              <a:off x="3124200" y="24383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>
              <a:off x="7315199" y="19811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6857999" y="13716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Shape 547"/>
            <p:cNvSpPr/>
            <p:nvPr/>
          </p:nvSpPr>
          <p:spPr>
            <a:xfrm>
              <a:off x="6096000" y="762000"/>
              <a:ext cx="4572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 flipH="1">
              <a:off x="5486400" y="7619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 flipH="1">
              <a:off x="5029199" y="13715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 flipH="1">
              <a:off x="4495799" y="19050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4952999" y="19811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562600" y="13715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 flipH="1">
              <a:off x="6400799" y="1447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943600" y="2286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867399" y="2057400"/>
              <a:ext cx="1524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8580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304800" y="5334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2133600" y="457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524000" y="10668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0800" y="10668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76200" y="1447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4267200" y="2209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685800" y="838200"/>
              <a:ext cx="18415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4800600" y="1524000"/>
              <a:ext cx="18415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914400" y="1447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5029200" y="2209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1143000" y="2286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5257800" y="9906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38800" y="16002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1676400" y="14478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1752600" y="20574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72" name="Shape 572"/>
            <p:cNvSpPr/>
            <p:nvPr/>
          </p:nvSpPr>
          <p:spPr>
            <a:xfrm>
              <a:off x="6019800" y="22860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73" name="Shape 573"/>
            <p:cNvSpPr/>
            <p:nvPr/>
          </p:nvSpPr>
          <p:spPr>
            <a:xfrm>
              <a:off x="5791200" y="3810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2057400" y="8382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75" name="Shape 575"/>
            <p:cNvSpPr/>
            <p:nvPr/>
          </p:nvSpPr>
          <p:spPr>
            <a:xfrm>
              <a:off x="6248400" y="16002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2209800" y="20574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6477000" y="990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2362200" y="14478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2743200" y="2057400"/>
              <a:ext cx="32012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6934200" y="1600200"/>
              <a:ext cx="32012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3276600" y="2514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7543800" y="2133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3032125" y="477837"/>
              <a:ext cx="1018540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左单旋转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3124200" y="990600"/>
              <a:ext cx="16002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Shape 585"/>
            <p:cNvSpPr/>
            <p:nvPr/>
          </p:nvSpPr>
          <p:spPr>
            <a:xfrm>
              <a:off x="3352800" y="1004887"/>
              <a:ext cx="868300" cy="44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插入</a:t>
              </a:r>
              <a:r>
                <a:t>12</a:t>
              </a:r>
            </a:p>
          </p:txBody>
        </p:sp>
        <p:sp>
          <p:nvSpPr>
            <p:cNvPr id="586" name="Shape 586"/>
            <p:cNvSpPr/>
            <p:nvPr/>
          </p:nvSpPr>
          <p:spPr>
            <a:xfrm>
              <a:off x="533400" y="838200"/>
              <a:ext cx="457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4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4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70" grpId="1"/>
      <p:bldP build="whole" bldLvl="1" animBg="1" rev="0" advAuto="0" spid="587" grpId="2"/>
      <p:bldP build="whole" bldLvl="1" animBg="1" rev="0" advAuto="0" spid="513" grpId="3"/>
      <p:bldP build="p" bldLvl="5" animBg="1" rev="0" advAuto="0" spid="471" grpId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body" idx="4294967295"/>
          </p:nvPr>
        </p:nvSpPr>
        <p:spPr>
          <a:xfrm>
            <a:off x="228600" y="304800"/>
            <a:ext cx="8915400" cy="6400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情况</a:t>
            </a:r>
            <a:r>
              <a:rPr b="1"/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：插入</a:t>
            </a:r>
            <a:r>
              <a:rPr b="1"/>
              <a:t>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的左子树</a:t>
            </a:r>
            <a:r>
              <a:rPr b="1"/>
              <a:t>—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内侧加高（对</a:t>
            </a:r>
            <a:r>
              <a:rPr b="1"/>
              <a:t>A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而言）双旋转（先右后左）</a:t>
            </a:r>
          </a:p>
        </p:txBody>
      </p:sp>
      <p:grpSp>
        <p:nvGrpSpPr>
          <p:cNvPr id="682" name="Group 682"/>
          <p:cNvGrpSpPr/>
          <p:nvPr/>
        </p:nvGrpSpPr>
        <p:grpSpPr>
          <a:xfrm>
            <a:off x="380999" y="3809999"/>
            <a:ext cx="8105216" cy="2871476"/>
            <a:chOff x="0" y="0"/>
            <a:chExt cx="8105214" cy="2871474"/>
          </a:xfrm>
        </p:grpSpPr>
        <p:sp>
          <p:nvSpPr>
            <p:cNvPr id="590" name="Shape 590"/>
            <p:cNvSpPr/>
            <p:nvPr/>
          </p:nvSpPr>
          <p:spPr>
            <a:xfrm>
              <a:off x="1905000" y="0"/>
              <a:ext cx="955028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  <a:r>
                <a:t>C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右下旋</a:t>
              </a:r>
            </a:p>
          </p:txBody>
        </p:sp>
        <p:grpSp>
          <p:nvGrpSpPr>
            <p:cNvPr id="681" name="Group 681"/>
            <p:cNvGrpSpPr/>
            <p:nvPr/>
          </p:nvGrpSpPr>
          <p:grpSpPr>
            <a:xfrm>
              <a:off x="-1" y="76199"/>
              <a:ext cx="8105216" cy="2795276"/>
              <a:chOff x="0" y="0"/>
              <a:chExt cx="8105214" cy="2795274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4708525" y="0"/>
                <a:ext cx="955028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  <a:r>
                  <a:t>A</a:t>
                </a:r>
                <a:r>
                  <a:rPr b="0">
                    <a:latin typeface="宋体"/>
                    <a:ea typeface="宋体"/>
                    <a:cs typeface="宋体"/>
                    <a:sym typeface="宋体"/>
                  </a:rPr>
                  <a:t>左下旋</a:t>
                </a: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762000" y="76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447800" y="304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990600" y="838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3581400" y="76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4114800" y="533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4724400" y="914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6629400" y="76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6096000" y="609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7239000" y="609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1219200" y="304800"/>
                <a:ext cx="2286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152400" y="6096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762000" y="15240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effectLst>
                      <a:outerShdw sx="100000" sy="100000" kx="0" ky="0" algn="b" rotWithShape="0" blurRad="12700" dist="25400" dir="2700000">
                        <a:srgbClr val="000000"/>
                      </a:outerShdw>
                    </a:effectLst>
                  </a:defRPr>
                </a:pPr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371600" y="15240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981200" y="838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6" name="Shape 606"/>
              <p:cNvSpPr/>
              <p:nvPr/>
            </p:nvSpPr>
            <p:spPr>
              <a:xfrm>
                <a:off x="3048000" y="6096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7" name="Shape 607"/>
              <p:cNvSpPr/>
              <p:nvPr/>
            </p:nvSpPr>
            <p:spPr>
              <a:xfrm>
                <a:off x="3733800" y="11430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8" name="Shape 608"/>
              <p:cNvSpPr/>
              <p:nvPr/>
            </p:nvSpPr>
            <p:spPr>
              <a:xfrm>
                <a:off x="4419600" y="15240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9" name="Shape 609"/>
              <p:cNvSpPr/>
              <p:nvPr/>
            </p:nvSpPr>
            <p:spPr>
              <a:xfrm>
                <a:off x="5105400" y="15240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0" name="Shape 610"/>
              <p:cNvSpPr/>
              <p:nvPr/>
            </p:nvSpPr>
            <p:spPr>
              <a:xfrm>
                <a:off x="57912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64008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70104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3" name="Shape 613"/>
              <p:cNvSpPr/>
              <p:nvPr/>
            </p:nvSpPr>
            <p:spPr>
              <a:xfrm>
                <a:off x="7620000" y="12192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4" name="Shape 614"/>
              <p:cNvSpPr/>
              <p:nvPr/>
            </p:nvSpPr>
            <p:spPr>
              <a:xfrm flipH="1">
                <a:off x="380999" y="380999"/>
                <a:ext cx="381002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5" name="Shape 615"/>
              <p:cNvSpPr/>
              <p:nvPr/>
            </p:nvSpPr>
            <p:spPr>
              <a:xfrm flipH="1">
                <a:off x="1295400" y="6857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6" name="Shape 616"/>
              <p:cNvSpPr/>
              <p:nvPr/>
            </p:nvSpPr>
            <p:spPr>
              <a:xfrm flipH="1">
                <a:off x="990599" y="12953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1371599" y="12192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8" name="Shape 618"/>
              <p:cNvSpPr/>
              <p:nvPr/>
            </p:nvSpPr>
            <p:spPr>
              <a:xfrm>
                <a:off x="1905000" y="6095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9" name="Shape 619"/>
              <p:cNvSpPr/>
              <p:nvPr/>
            </p:nvSpPr>
            <p:spPr>
              <a:xfrm flipH="1">
                <a:off x="3276599" y="304799"/>
                <a:ext cx="304801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4038599" y="3809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1" name="Shape 621"/>
              <p:cNvSpPr/>
              <p:nvPr/>
            </p:nvSpPr>
            <p:spPr>
              <a:xfrm>
                <a:off x="4495799" y="914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2" name="Shape 622"/>
              <p:cNvSpPr/>
              <p:nvPr/>
            </p:nvSpPr>
            <p:spPr>
              <a:xfrm flipH="1">
                <a:off x="3962399" y="914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3" name="Shape 623"/>
              <p:cNvSpPr/>
              <p:nvPr/>
            </p:nvSpPr>
            <p:spPr>
              <a:xfrm flipH="1">
                <a:off x="4571999" y="1295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4" name="Shape 624"/>
              <p:cNvSpPr/>
              <p:nvPr/>
            </p:nvSpPr>
            <p:spPr>
              <a:xfrm>
                <a:off x="5105399" y="1295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5" name="Shape 625"/>
              <p:cNvSpPr/>
              <p:nvPr/>
            </p:nvSpPr>
            <p:spPr>
              <a:xfrm flipH="1">
                <a:off x="6400800" y="4571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7086600" y="4571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7" name="Shape 627"/>
              <p:cNvSpPr/>
              <p:nvPr/>
            </p:nvSpPr>
            <p:spPr>
              <a:xfrm flipH="1">
                <a:off x="6019800" y="9905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8" name="Shape 628"/>
              <p:cNvSpPr/>
              <p:nvPr/>
            </p:nvSpPr>
            <p:spPr>
              <a:xfrm>
                <a:off x="6477000" y="9905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9" name="Shape 629"/>
              <p:cNvSpPr/>
              <p:nvPr/>
            </p:nvSpPr>
            <p:spPr>
              <a:xfrm flipH="1">
                <a:off x="7162800" y="9905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7619999" y="990599"/>
                <a:ext cx="304801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762000" y="22860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1371600" y="22860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3" name="Shape 633"/>
              <p:cNvSpPr/>
              <p:nvPr/>
            </p:nvSpPr>
            <p:spPr>
              <a:xfrm>
                <a:off x="3733800" y="19050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4" name="Shape 634"/>
              <p:cNvSpPr/>
              <p:nvPr/>
            </p:nvSpPr>
            <p:spPr>
              <a:xfrm>
                <a:off x="4419600" y="22860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6400800" y="19812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7010400" y="1981200"/>
                <a:ext cx="457200" cy="152400"/>
              </a:xfrm>
              <a:prstGeom prst="rect">
                <a:avLst/>
              </a:prstGeom>
              <a:solidFill>
                <a:srgbClr val="B2B2B2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7" name="Shape 637"/>
              <p:cNvSpPr/>
              <p:nvPr/>
            </p:nvSpPr>
            <p:spPr>
              <a:xfrm>
                <a:off x="762000" y="76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3581400" y="76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6096000" y="6096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0" y="2286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2895600" y="228600"/>
                <a:ext cx="38735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5715000" y="8382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4800600" y="9144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7315200" y="6096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1447800" y="3048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990600" y="838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4114800" y="5334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6629400" y="762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49" name="Shape 649"/>
              <p:cNvSpPr/>
              <p:nvPr/>
            </p:nvSpPr>
            <p:spPr>
              <a:xfrm>
                <a:off x="2133600" y="4572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5334000" y="11430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7848600" y="8382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4191000" y="1143000"/>
                <a:ext cx="28195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1600200" y="1143000"/>
                <a:ext cx="28195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6934200" y="838200"/>
                <a:ext cx="28195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3581400" y="762000"/>
                <a:ext cx="24377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609600" y="1143000"/>
                <a:ext cx="24377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6553200" y="838200"/>
                <a:ext cx="24377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2057400" y="1066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228600" y="8382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3124200" y="8382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5181600" y="17526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5867400" y="1447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7696200" y="1447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685800" y="16764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1295400" y="16764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66" name="Shape 666"/>
              <p:cNvSpPr/>
              <p:nvPr/>
            </p:nvSpPr>
            <p:spPr>
              <a:xfrm>
                <a:off x="3657600" y="12954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67" name="Shape 667"/>
              <p:cNvSpPr/>
              <p:nvPr/>
            </p:nvSpPr>
            <p:spPr>
              <a:xfrm>
                <a:off x="4343400" y="16764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6324600" y="13716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69" name="Shape 669"/>
              <p:cNvSpPr/>
              <p:nvPr/>
            </p:nvSpPr>
            <p:spPr>
              <a:xfrm>
                <a:off x="6934200" y="13716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670" name="Shape 670"/>
              <p:cNvSpPr/>
              <p:nvPr/>
            </p:nvSpPr>
            <p:spPr>
              <a:xfrm>
                <a:off x="1981200" y="381000"/>
                <a:ext cx="9144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4724400" y="457200"/>
                <a:ext cx="13716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1066800" y="2422525"/>
                <a:ext cx="343878" cy="372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673" name="Shape 673"/>
              <p:cNvSpPr/>
              <p:nvPr/>
            </p:nvSpPr>
            <p:spPr>
              <a:xfrm>
                <a:off x="3962400" y="2335212"/>
                <a:ext cx="343878" cy="3727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6764337" y="2224087"/>
                <a:ext cx="346038" cy="3749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spcBef>
                    <a:spcPts val="400"/>
                  </a:spcBef>
                  <a:defRPr b="1"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or</a:t>
                </a:r>
              </a:p>
            </p:txBody>
          </p:sp>
          <p:sp>
            <p:nvSpPr>
              <p:cNvPr id="675" name="Shape 675"/>
              <p:cNvSpPr/>
              <p:nvPr/>
            </p:nvSpPr>
            <p:spPr>
              <a:xfrm>
                <a:off x="1066799" y="2438400"/>
                <a:ext cx="762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6" name="Shape 676"/>
              <p:cNvSpPr/>
              <p:nvPr/>
            </p:nvSpPr>
            <p:spPr>
              <a:xfrm flipH="1">
                <a:off x="1371599" y="2438400"/>
                <a:ext cx="2286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3962400" y="2057400"/>
                <a:ext cx="152401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8" name="Shape 678"/>
              <p:cNvSpPr/>
              <p:nvPr/>
            </p:nvSpPr>
            <p:spPr>
              <a:xfrm flipH="1">
                <a:off x="4267199" y="2438400"/>
                <a:ext cx="304801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9" name="Shape 679"/>
              <p:cNvSpPr/>
              <p:nvPr/>
            </p:nvSpPr>
            <p:spPr>
              <a:xfrm>
                <a:off x="6629400" y="21335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0" name="Shape 680"/>
              <p:cNvSpPr/>
              <p:nvPr/>
            </p:nvSpPr>
            <p:spPr>
              <a:xfrm flipH="1">
                <a:off x="7010399" y="21336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795" name="Group 795"/>
          <p:cNvGrpSpPr/>
          <p:nvPr/>
        </p:nvGrpSpPr>
        <p:grpSpPr>
          <a:xfrm>
            <a:off x="228600" y="761999"/>
            <a:ext cx="8915400" cy="3124201"/>
            <a:chOff x="0" y="0"/>
            <a:chExt cx="8915400" cy="3124200"/>
          </a:xfrm>
        </p:grpSpPr>
        <p:sp>
          <p:nvSpPr>
            <p:cNvPr id="683" name="Shape 683"/>
            <p:cNvSpPr/>
            <p:nvPr/>
          </p:nvSpPr>
          <p:spPr>
            <a:xfrm>
              <a:off x="4267200" y="76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7620000" y="1524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grpSp>
          <p:nvGrpSpPr>
            <p:cNvPr id="794" name="Group 794"/>
            <p:cNvGrpSpPr/>
            <p:nvPr/>
          </p:nvGrpSpPr>
          <p:grpSpPr>
            <a:xfrm>
              <a:off x="0" y="-1"/>
              <a:ext cx="8915400" cy="3124201"/>
              <a:chOff x="0" y="0"/>
              <a:chExt cx="8915400" cy="3124200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1447800" y="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pSp>
            <p:nvGrpSpPr>
              <p:cNvPr id="793" name="Group 793"/>
              <p:cNvGrpSpPr/>
              <p:nvPr/>
            </p:nvGrpSpPr>
            <p:grpSpPr>
              <a:xfrm>
                <a:off x="0" y="304799"/>
                <a:ext cx="8915400" cy="2819401"/>
                <a:chOff x="0" y="0"/>
                <a:chExt cx="8915400" cy="2819400"/>
              </a:xfrm>
            </p:grpSpPr>
            <p:sp>
              <p:nvSpPr>
                <p:cNvPr id="686" name="Shape 686"/>
                <p:cNvSpPr/>
                <p:nvPr/>
              </p:nvSpPr>
              <p:spPr>
                <a:xfrm>
                  <a:off x="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76200" y="10668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8001000" y="685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9" name="Shape 689"/>
                <p:cNvSpPr/>
                <p:nvPr/>
              </p:nvSpPr>
              <p:spPr>
                <a:xfrm>
                  <a:off x="1219200" y="762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0" name="Shape 690"/>
                <p:cNvSpPr/>
                <p:nvPr/>
              </p:nvSpPr>
              <p:spPr>
                <a:xfrm>
                  <a:off x="533400" y="533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1" name="Shape 691"/>
                <p:cNvSpPr/>
                <p:nvPr/>
              </p:nvSpPr>
              <p:spPr>
                <a:xfrm>
                  <a:off x="1828800" y="533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2" name="Shape 692"/>
                <p:cNvSpPr/>
                <p:nvPr/>
              </p:nvSpPr>
              <p:spPr>
                <a:xfrm>
                  <a:off x="22860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3" name="Shape 693"/>
                <p:cNvSpPr/>
                <p:nvPr/>
              </p:nvSpPr>
              <p:spPr>
                <a:xfrm>
                  <a:off x="26670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8382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15240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6" name="Shape 696"/>
                <p:cNvSpPr/>
                <p:nvPr/>
              </p:nvSpPr>
              <p:spPr>
                <a:xfrm>
                  <a:off x="11430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19812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8" name="Shape 698"/>
                <p:cNvSpPr/>
                <p:nvPr/>
              </p:nvSpPr>
              <p:spPr>
                <a:xfrm>
                  <a:off x="4267200" y="152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9" name="Shape 699"/>
                <p:cNvSpPr/>
                <p:nvPr/>
              </p:nvSpPr>
              <p:spPr>
                <a:xfrm>
                  <a:off x="3733800" y="609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0" name="Shape 700"/>
                <p:cNvSpPr/>
                <p:nvPr/>
              </p:nvSpPr>
              <p:spPr>
                <a:xfrm>
                  <a:off x="33528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38862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2" name="Shape 702"/>
                <p:cNvSpPr/>
                <p:nvPr/>
              </p:nvSpPr>
              <p:spPr>
                <a:xfrm>
                  <a:off x="44196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3" name="Shape 703"/>
                <p:cNvSpPr/>
                <p:nvPr/>
              </p:nvSpPr>
              <p:spPr>
                <a:xfrm>
                  <a:off x="4876800" y="533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4" name="Shape 704"/>
                <p:cNvSpPr/>
                <p:nvPr/>
              </p:nvSpPr>
              <p:spPr>
                <a:xfrm>
                  <a:off x="5410200" y="1143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5" name="Shape 705"/>
                <p:cNvSpPr/>
                <p:nvPr/>
              </p:nvSpPr>
              <p:spPr>
                <a:xfrm>
                  <a:off x="57150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6" name="Shape 706"/>
                <p:cNvSpPr/>
                <p:nvPr/>
              </p:nvSpPr>
              <p:spPr>
                <a:xfrm>
                  <a:off x="51054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6096000" y="23622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7543800" y="228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9" name="Shape 709"/>
                <p:cNvSpPr/>
                <p:nvPr/>
              </p:nvSpPr>
              <p:spPr>
                <a:xfrm>
                  <a:off x="7086600" y="685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Shape 710"/>
                <p:cNvSpPr/>
                <p:nvPr/>
              </p:nvSpPr>
              <p:spPr>
                <a:xfrm>
                  <a:off x="6629400" y="12192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8229600" y="1295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8458200" y="1828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64008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45720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 flipH="1">
                  <a:off x="381000" y="914399"/>
                  <a:ext cx="304800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 flipH="1">
                  <a:off x="990600" y="457199"/>
                  <a:ext cx="304800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7" name="Shape 717"/>
                <p:cNvSpPr/>
                <p:nvPr/>
              </p:nvSpPr>
              <p:spPr>
                <a:xfrm>
                  <a:off x="1600200" y="457199"/>
                  <a:ext cx="304800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8" name="Shape 718"/>
                <p:cNvSpPr/>
                <p:nvPr/>
              </p:nvSpPr>
              <p:spPr>
                <a:xfrm>
                  <a:off x="2209800" y="914399"/>
                  <a:ext cx="2286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Shape 719"/>
                <p:cNvSpPr/>
                <p:nvPr/>
              </p:nvSpPr>
              <p:spPr>
                <a:xfrm>
                  <a:off x="2667000" y="15239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838199" y="9905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1" name="Shape 721"/>
                <p:cNvSpPr/>
                <p:nvPr/>
              </p:nvSpPr>
              <p:spPr>
                <a:xfrm flipH="1">
                  <a:off x="1828800" y="9143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 flipH="1">
                  <a:off x="1523999" y="16001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>
                  <a:off x="1904999" y="1524000"/>
                  <a:ext cx="152401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 flipH="1">
                  <a:off x="4114799" y="5333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 flipH="1">
                  <a:off x="3657600" y="9905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6" name="Shape 726"/>
                <p:cNvSpPr/>
                <p:nvPr/>
              </p:nvSpPr>
              <p:spPr>
                <a:xfrm>
                  <a:off x="4114800" y="9905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7" name="Shape 727"/>
                <p:cNvSpPr/>
                <p:nvPr/>
              </p:nvSpPr>
              <p:spPr>
                <a:xfrm>
                  <a:off x="4648200" y="457199"/>
                  <a:ext cx="304800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8" name="Shape 728"/>
                <p:cNvSpPr/>
                <p:nvPr/>
              </p:nvSpPr>
              <p:spPr>
                <a:xfrm>
                  <a:off x="5257799" y="990599"/>
                  <a:ext cx="2286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5791200" y="15239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 flipH="1">
                  <a:off x="5333999" y="16001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 flipH="1">
                  <a:off x="4724399" y="914399"/>
                  <a:ext cx="2286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4648199" y="16001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6019800" y="22097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 flipH="1">
                  <a:off x="7467599" y="6095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7924799" y="6095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8382000" y="1143000"/>
                  <a:ext cx="76201" cy="152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8610600" y="1676400"/>
                  <a:ext cx="76201" cy="152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7162800" y="12192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7696200" y="12954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 flipH="1">
                  <a:off x="8001000" y="1142999"/>
                  <a:ext cx="1524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7315199" y="11429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 flipH="1">
                  <a:off x="7010400" y="1066799"/>
                  <a:ext cx="2286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 flipH="1">
                  <a:off x="6553200" y="1676400"/>
                  <a:ext cx="228601" cy="152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69342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7467600" y="17526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>
                  <a:off x="6934199" y="1676399"/>
                  <a:ext cx="152401" cy="152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>
                  <a:off x="7467600" y="1676400"/>
                  <a:ext cx="76201" cy="152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>
                  <a:off x="6934200" y="3048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8305800" y="3810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>
                  <a:off x="1905000" y="1524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>
                  <a:off x="5638800" y="7620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1371600" y="7620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>
                  <a:off x="5029200" y="152400"/>
                  <a:ext cx="269228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>
                  <a:off x="3429000" y="1143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>
                  <a:off x="64770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>
                  <a:off x="609600" y="5334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>
                  <a:off x="3810000" y="609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758" name="Shape 758"/>
                <p:cNvSpPr/>
                <p:nvPr/>
              </p:nvSpPr>
              <p:spPr>
                <a:xfrm>
                  <a:off x="6705600" y="12192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759" name="Shape 759"/>
                <p:cNvSpPr/>
                <p:nvPr/>
              </p:nvSpPr>
              <p:spPr>
                <a:xfrm>
                  <a:off x="914400" y="1143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3962400" y="1143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761" name="Shape 761"/>
                <p:cNvSpPr/>
                <p:nvPr/>
              </p:nvSpPr>
              <p:spPr>
                <a:xfrm>
                  <a:off x="70104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4343400" y="1524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7162800" y="6858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12192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4495800" y="1143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7239000" y="12192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6</a:t>
                  </a:r>
                </a:p>
              </p:txBody>
            </p:sp>
            <p:sp>
              <p:nvSpPr>
                <p:cNvPr id="767" name="Shape 767"/>
                <p:cNvSpPr/>
                <p:nvPr/>
              </p:nvSpPr>
              <p:spPr>
                <a:xfrm>
                  <a:off x="46482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7</a:t>
                  </a:r>
                </a:p>
              </p:txBody>
            </p:sp>
            <p:sp>
              <p:nvSpPr>
                <p:cNvPr id="768" name="Shape 768"/>
                <p:cNvSpPr/>
                <p:nvPr/>
              </p:nvSpPr>
              <p:spPr>
                <a:xfrm>
                  <a:off x="75438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7</a:t>
                  </a:r>
                </a:p>
              </p:txBody>
            </p:sp>
            <p:sp>
              <p:nvSpPr>
                <p:cNvPr id="769" name="Shape 769"/>
                <p:cNvSpPr/>
                <p:nvPr/>
              </p:nvSpPr>
              <p:spPr>
                <a:xfrm>
                  <a:off x="1600200" y="1143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</a:t>
                  </a:r>
                </a:p>
              </p:txBody>
            </p:sp>
            <p:sp>
              <p:nvSpPr>
                <p:cNvPr id="770" name="Shape 770"/>
                <p:cNvSpPr/>
                <p:nvPr/>
              </p:nvSpPr>
              <p:spPr>
                <a:xfrm>
                  <a:off x="4953000" y="5334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</a:t>
                  </a:r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7620000" y="228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</a:t>
                  </a:r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20574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</a:t>
                  </a:r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>
                  <a:off x="5181600" y="17526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</a:t>
                  </a:r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7772400" y="12954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</a:t>
                  </a:r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5410200" y="11430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1828800" y="5334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>
                  <a:off x="8001000" y="6858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2286000" y="1143000"/>
                  <a:ext cx="320127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11</a:t>
                  </a:r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5715000" y="1752600"/>
                  <a:ext cx="320127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11</a:t>
                  </a:r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>
                  <a:off x="8229600" y="1295400"/>
                  <a:ext cx="320127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11</a:t>
                  </a:r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>
                  <a:off x="2667000" y="17526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12</a:t>
                  </a:r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>
                  <a:off x="6096000" y="23622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12</a:t>
                  </a:r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>
                  <a:off x="8426450" y="1828800"/>
                  <a:ext cx="3327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12</a:t>
                  </a:r>
                </a:p>
              </p:txBody>
            </p:sp>
            <p:sp>
              <p:nvSpPr>
                <p:cNvPr id="784" name="Shape 784"/>
                <p:cNvSpPr/>
                <p:nvPr/>
              </p:nvSpPr>
              <p:spPr>
                <a:xfrm>
                  <a:off x="1295400" y="76200"/>
                  <a:ext cx="60960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spcBef>
                      <a:spcPts val="1000"/>
                    </a:spcBef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5</a:t>
                  </a:r>
                </a:p>
              </p:txBody>
            </p:sp>
            <p:sp>
              <p:nvSpPr>
                <p:cNvPr id="785" name="Shape 785"/>
                <p:cNvSpPr/>
                <p:nvPr/>
              </p:nvSpPr>
              <p:spPr>
                <a:xfrm>
                  <a:off x="2514600" y="0"/>
                  <a:ext cx="955028" cy="408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  <a:r>
                    <a:t>C</a:t>
                  </a: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右旋转</a:t>
                  </a:r>
                </a:p>
              </p:txBody>
            </p:sp>
            <p:sp>
              <p:nvSpPr>
                <p:cNvPr id="786" name="Shape 786"/>
                <p:cNvSpPr/>
                <p:nvPr/>
              </p:nvSpPr>
              <p:spPr>
                <a:xfrm>
                  <a:off x="5486400" y="76200"/>
                  <a:ext cx="955028" cy="4089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  <a:r>
                    <a:t>A</a:t>
                  </a: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左旋转</a:t>
                  </a:r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2438400" y="457200"/>
                  <a:ext cx="13716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5486400" y="533400"/>
                  <a:ext cx="14478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524000" y="2286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524000" y="2133599"/>
                  <a:ext cx="228601" cy="228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600200" y="2286000"/>
                  <a:ext cx="218440" cy="3484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7</a:t>
                  </a: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2759075" y="441325"/>
                  <a:ext cx="741300" cy="4492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/>
                <a:p>
                  <a:pPr>
                    <a:spcBef>
                      <a:spcPts val="400"/>
                    </a:spcBef>
                    <a:defRPr b="1" sz="2000">
                      <a:solidFill>
                        <a:srgbClr val="FFFFFF"/>
                      </a:solidFill>
                    </a:defRPr>
                  </a:pP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插入</a:t>
                  </a:r>
                  <a:r>
                    <a:t>7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89" grpId="1"/>
      <p:bldP build="whole" bldLvl="1" animBg="1" rev="0" advAuto="0" spid="682" grpId="3"/>
      <p:bldP build="whole" bldLvl="1" animBg="1" rev="0" advAuto="0" spid="79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27" name="Shape 27"/>
          <p:cNvSpPr/>
          <p:nvPr>
            <p:ph type="body" idx="4294967295"/>
          </p:nvPr>
        </p:nvSpPr>
        <p:spPr>
          <a:xfrm>
            <a:off x="685800" y="2057400"/>
            <a:ext cx="7772400" cy="449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 </a:t>
            </a:r>
            <a:r>
              <a:rPr b="1"/>
              <a:t>Example: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838200" y="2729352"/>
            <a:ext cx="3431350" cy="3609095"/>
            <a:chOff x="0" y="0"/>
            <a:chExt cx="3431349" cy="3609093"/>
          </a:xfrm>
        </p:grpSpPr>
        <p:grpSp>
          <p:nvGrpSpPr>
            <p:cNvPr id="30" name="Group 30"/>
            <p:cNvGrpSpPr/>
            <p:nvPr/>
          </p:nvGrpSpPr>
          <p:grpSpPr>
            <a:xfrm>
              <a:off x="1369250" y="0"/>
              <a:ext cx="461901" cy="484894"/>
              <a:chOff x="0" y="0"/>
              <a:chExt cx="461900" cy="484893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45</a:t>
                </a:r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607249" y="609600"/>
              <a:ext cx="461901" cy="484894"/>
              <a:chOff x="0" y="0"/>
              <a:chExt cx="461900" cy="484893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978849" y="609600"/>
              <a:ext cx="461901" cy="484894"/>
              <a:chOff x="0" y="0"/>
              <a:chExt cx="461900" cy="484893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53</a:t>
                </a:r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2969449" y="2438400"/>
              <a:ext cx="461901" cy="484894"/>
              <a:chOff x="0" y="0"/>
              <a:chExt cx="461900" cy="484893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</a:t>
                </a:r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2436049" y="3124200"/>
              <a:ext cx="461901" cy="484894"/>
              <a:chOff x="0" y="0"/>
              <a:chExt cx="461900" cy="484893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78</a:t>
                </a: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2575749" y="1295400"/>
              <a:ext cx="639701" cy="484894"/>
              <a:chOff x="0" y="0"/>
              <a:chExt cx="639700" cy="484893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912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-1" y="0"/>
                <a:ext cx="6397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100</a:t>
                </a: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2131249" y="2057400"/>
              <a:ext cx="461901" cy="484894"/>
              <a:chOff x="0" y="0"/>
              <a:chExt cx="461900" cy="484893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61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302449" y="2133600"/>
              <a:ext cx="461901" cy="484894"/>
              <a:chOff x="0" y="0"/>
              <a:chExt cx="461900" cy="484893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835850" y="1371600"/>
              <a:ext cx="461901" cy="484894"/>
              <a:chOff x="0" y="0"/>
              <a:chExt cx="461900" cy="484893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37</a:t>
                </a:r>
              </a:p>
            </p:txBody>
          </p:sp>
        </p:grpSp>
        <p:grpSp>
          <p:nvGrpSpPr>
            <p:cNvPr id="57" name="Group 57"/>
            <p:cNvGrpSpPr/>
            <p:nvPr/>
          </p:nvGrpSpPr>
          <p:grpSpPr>
            <a:xfrm>
              <a:off x="0" y="1295400"/>
              <a:ext cx="457200" cy="484894"/>
              <a:chOff x="0" y="0"/>
              <a:chExt cx="457200" cy="484893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0" y="13846"/>
                <a:ext cx="4572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86550" y="0"/>
                <a:ext cx="2841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58" name="Shape 58"/>
            <p:cNvSpPr/>
            <p:nvPr/>
          </p:nvSpPr>
          <p:spPr>
            <a:xfrm flipH="1">
              <a:off x="990599" y="394846"/>
              <a:ext cx="3810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380999" y="1004446"/>
              <a:ext cx="3048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914400" y="1080646"/>
              <a:ext cx="152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609600" y="1842647"/>
              <a:ext cx="3048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1752600" y="394846"/>
              <a:ext cx="304800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2362200" y="1004446"/>
              <a:ext cx="3810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2438400" y="1690247"/>
              <a:ext cx="3048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2590800" y="2452246"/>
              <a:ext cx="3810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 flipH="1">
              <a:off x="2743199" y="2833247"/>
              <a:ext cx="3048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4571999" y="3581400"/>
            <a:ext cx="3733801" cy="609600"/>
            <a:chOff x="0" y="0"/>
            <a:chExt cx="3733800" cy="609600"/>
          </a:xfrm>
        </p:grpSpPr>
        <p:grpSp>
          <p:nvGrpSpPr>
            <p:cNvPr id="70" name="Group 70"/>
            <p:cNvGrpSpPr/>
            <p:nvPr/>
          </p:nvGrpSpPr>
          <p:grpSpPr>
            <a:xfrm>
              <a:off x="-1" y="0"/>
              <a:ext cx="3733801" cy="609600"/>
              <a:chOff x="0" y="0"/>
              <a:chExt cx="3733800" cy="6096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0" y="0"/>
                <a:ext cx="3733800" cy="609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0" y="62353"/>
                <a:ext cx="3601876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 left    element     right</a:t>
                </a:r>
              </a:p>
            </p:txBody>
          </p:sp>
        </p:grpSp>
        <p:sp>
          <p:nvSpPr>
            <p:cNvPr id="71" name="Shape 71"/>
            <p:cNvSpPr/>
            <p:nvPr/>
          </p:nvSpPr>
          <p:spPr>
            <a:xfrm flipH="1">
              <a:off x="1066799" y="0"/>
              <a:ext cx="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2438400" y="0"/>
              <a:ext cx="0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3"/>
      <p:bldP build="whole" bldLvl="1" animBg="1" rev="0" advAuto="0" spid="67" grpId="2"/>
      <p:bldP build="p" bldLvl="1" animBg="1" rev="0" advAuto="0" spid="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type="body" idx="4294967295"/>
          </p:nvPr>
        </p:nvSpPr>
        <p:spPr>
          <a:xfrm>
            <a:off x="685800" y="381000"/>
            <a:ext cx="7772400" cy="6324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 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调整后：树高不变。原</a:t>
            </a:r>
            <a:r>
              <a:rPr b="1" sz="2000"/>
              <a:t>h+2,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插入后</a:t>
            </a:r>
            <a:r>
              <a:rPr b="1" sz="2000"/>
              <a:t>h+3,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调整后</a:t>
            </a:r>
            <a:r>
              <a:rPr b="1" sz="2000"/>
              <a:t>h+2.</a:t>
            </a:r>
            <a:endParaRPr b="1" sz="2000"/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小结一下：以</a:t>
            </a:r>
            <a:r>
              <a:t>A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为根的子树，调整前后，其高度不变，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∴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调整不会影响到以</a:t>
            </a:r>
            <a:r>
              <a:t>A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为根的子树以外的结点。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例如：</a:t>
            </a:r>
          </a:p>
        </p:txBody>
      </p:sp>
      <p:sp>
        <p:nvSpPr>
          <p:cNvPr id="798" name="Shape 798"/>
          <p:cNvSpPr/>
          <p:nvPr/>
        </p:nvSpPr>
        <p:spPr>
          <a:xfrm>
            <a:off x="971550" y="5562600"/>
            <a:ext cx="6993890" cy="1179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t>     </a:t>
            </a:r>
            <a:r>
              <a:rPr sz="2000"/>
              <a:t>*</a:t>
            </a:r>
            <a:r>
              <a:rPr b="0" sz="2000">
                <a:latin typeface="宋体"/>
                <a:ea typeface="宋体"/>
                <a:cs typeface="宋体"/>
                <a:sym typeface="宋体"/>
              </a:rPr>
              <a:t>调整只要在包含插入结点的最小不平衡子树中进行</a:t>
            </a:r>
            <a:r>
              <a:rPr sz="2000"/>
              <a:t>,</a:t>
            </a:r>
            <a:r>
              <a:rPr b="0" sz="2000">
                <a:latin typeface="宋体"/>
                <a:ea typeface="宋体"/>
                <a:cs typeface="宋体"/>
                <a:sym typeface="宋体"/>
              </a:rPr>
              <a:t>即从根</a:t>
            </a:r>
            <a:endParaRPr sz="2000"/>
          </a:p>
          <a:p>
            <a:pPr>
              <a:defRPr b="1" sz="20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到达插入结点的路径上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离插入结点最近的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并且平衡系数</a:t>
            </a:r>
            <a:r>
              <a:t>≠</a:t>
            </a:r>
            <a:r>
              <a:t>0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的</a:t>
            </a:r>
          </a:p>
          <a:p>
            <a:pPr>
              <a:defRPr b="1" sz="2000">
                <a:solidFill>
                  <a:srgbClr val="FFFFFF"/>
                </a:solidFill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结点为根的子树。</a:t>
            </a:r>
          </a:p>
        </p:txBody>
      </p:sp>
      <p:grpSp>
        <p:nvGrpSpPr>
          <p:cNvPr id="801" name="Group 801"/>
          <p:cNvGrpSpPr/>
          <p:nvPr/>
        </p:nvGrpSpPr>
        <p:grpSpPr>
          <a:xfrm>
            <a:off x="3581400" y="2528887"/>
            <a:ext cx="1676400" cy="449201"/>
            <a:chOff x="0" y="0"/>
            <a:chExt cx="1676400" cy="449200"/>
          </a:xfrm>
        </p:grpSpPr>
        <p:sp>
          <p:nvSpPr>
            <p:cNvPr id="799" name="Shape 799"/>
            <p:cNvSpPr/>
            <p:nvPr/>
          </p:nvSpPr>
          <p:spPr>
            <a:xfrm>
              <a:off x="0" y="442912"/>
              <a:ext cx="1676400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287337" y="0"/>
              <a:ext cx="741301" cy="44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/>
            <a:p>
              <a: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插入</a:t>
              </a:r>
              <a:r>
                <a:t>7</a:t>
              </a:r>
            </a:p>
          </p:txBody>
        </p:sp>
      </p:grpSp>
      <p:grpSp>
        <p:nvGrpSpPr>
          <p:cNvPr id="853" name="Group 853"/>
          <p:cNvGrpSpPr/>
          <p:nvPr/>
        </p:nvGrpSpPr>
        <p:grpSpPr>
          <a:xfrm>
            <a:off x="381000" y="1904999"/>
            <a:ext cx="3962400" cy="3167830"/>
            <a:chOff x="0" y="0"/>
            <a:chExt cx="3962400" cy="3167828"/>
          </a:xfrm>
        </p:grpSpPr>
        <p:sp>
          <p:nvSpPr>
            <p:cNvPr id="802" name="Shape 802"/>
            <p:cNvSpPr/>
            <p:nvPr/>
          </p:nvSpPr>
          <p:spPr>
            <a:xfrm>
              <a:off x="1905000" y="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-1</a:t>
              </a:r>
            </a:p>
          </p:txBody>
        </p:sp>
        <p:grpSp>
          <p:nvGrpSpPr>
            <p:cNvPr id="852" name="Group 852"/>
            <p:cNvGrpSpPr/>
            <p:nvPr/>
          </p:nvGrpSpPr>
          <p:grpSpPr>
            <a:xfrm>
              <a:off x="0" y="304799"/>
              <a:ext cx="3962400" cy="2863030"/>
              <a:chOff x="0" y="0"/>
              <a:chExt cx="3962400" cy="2863028"/>
            </a:xfrm>
          </p:grpSpPr>
          <p:sp>
            <p:nvSpPr>
              <p:cNvPr id="803" name="Shape 803"/>
              <p:cNvSpPr/>
              <p:nvPr/>
            </p:nvSpPr>
            <p:spPr>
              <a:xfrm>
                <a:off x="160020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1066800" y="457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533400" y="990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2286000" y="457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2895600" y="990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3505200" y="15240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1371600" y="990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1" name="Shape 811"/>
              <p:cNvSpPr/>
              <p:nvPr/>
            </p:nvSpPr>
            <p:spPr>
              <a:xfrm>
                <a:off x="1981200" y="990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2" name="Shape 812"/>
              <p:cNvSpPr/>
              <p:nvPr/>
            </p:nvSpPr>
            <p:spPr>
              <a:xfrm>
                <a:off x="7620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3" name="Shape 813"/>
              <p:cNvSpPr/>
              <p:nvPr/>
            </p:nvSpPr>
            <p:spPr>
              <a:xfrm>
                <a:off x="12954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4" name="Shape 814"/>
              <p:cNvSpPr/>
              <p:nvPr/>
            </p:nvSpPr>
            <p:spPr>
              <a:xfrm>
                <a:off x="19050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5" name="Shape 815"/>
              <p:cNvSpPr/>
              <p:nvPr/>
            </p:nvSpPr>
            <p:spPr>
              <a:xfrm>
                <a:off x="2362200" y="2209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6" name="Shape 816"/>
              <p:cNvSpPr/>
              <p:nvPr/>
            </p:nvSpPr>
            <p:spPr>
              <a:xfrm>
                <a:off x="1066800" y="2209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7" name="Shape 817"/>
              <p:cNvSpPr/>
              <p:nvPr/>
            </p:nvSpPr>
            <p:spPr>
              <a:xfrm>
                <a:off x="1981199" y="381000"/>
                <a:ext cx="381002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2667000" y="8381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3276600" y="13715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0" name="Shape 820"/>
              <p:cNvSpPr/>
              <p:nvPr/>
            </p:nvSpPr>
            <p:spPr>
              <a:xfrm flipH="1">
                <a:off x="1447800" y="3809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1" name="Shape 821"/>
              <p:cNvSpPr/>
              <p:nvPr/>
            </p:nvSpPr>
            <p:spPr>
              <a:xfrm flipH="1">
                <a:off x="838200" y="838199"/>
                <a:ext cx="304800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2" name="Shape 822"/>
              <p:cNvSpPr/>
              <p:nvPr/>
            </p:nvSpPr>
            <p:spPr>
              <a:xfrm flipH="1">
                <a:off x="304799" y="1371599"/>
                <a:ext cx="304802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3" name="Shape 823"/>
              <p:cNvSpPr/>
              <p:nvPr/>
            </p:nvSpPr>
            <p:spPr>
              <a:xfrm>
                <a:off x="1447799" y="8381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4" name="Shape 824"/>
              <p:cNvSpPr/>
              <p:nvPr/>
            </p:nvSpPr>
            <p:spPr>
              <a:xfrm flipH="1">
                <a:off x="2209800" y="8381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5" name="Shape 825"/>
              <p:cNvSpPr/>
              <p:nvPr/>
            </p:nvSpPr>
            <p:spPr>
              <a:xfrm>
                <a:off x="838200" y="13715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6" name="Shape 826"/>
              <p:cNvSpPr/>
              <p:nvPr/>
            </p:nvSpPr>
            <p:spPr>
              <a:xfrm flipH="1">
                <a:off x="1524000" y="1447799"/>
                <a:ext cx="762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1752599" y="1371599"/>
                <a:ext cx="304801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8" name="Shape 828"/>
              <p:cNvSpPr/>
              <p:nvPr/>
            </p:nvSpPr>
            <p:spPr>
              <a:xfrm>
                <a:off x="2285999" y="19812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9" name="Shape 829"/>
              <p:cNvSpPr/>
              <p:nvPr/>
            </p:nvSpPr>
            <p:spPr>
              <a:xfrm flipH="1">
                <a:off x="1371600" y="2057399"/>
                <a:ext cx="762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76200" y="1600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831" name="Shape 831"/>
              <p:cNvSpPr/>
              <p:nvPr/>
            </p:nvSpPr>
            <p:spPr>
              <a:xfrm>
                <a:off x="609600" y="9906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  <p:sp>
            <p:nvSpPr>
              <p:cNvPr id="832" name="Shape 832"/>
              <p:cNvSpPr/>
              <p:nvPr/>
            </p:nvSpPr>
            <p:spPr>
              <a:xfrm>
                <a:off x="838200" y="1600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1143000" y="457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1143000" y="22098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  <p:sp>
            <p:nvSpPr>
              <p:cNvPr id="835" name="Shape 835"/>
              <p:cNvSpPr/>
              <p:nvPr/>
            </p:nvSpPr>
            <p:spPr>
              <a:xfrm>
                <a:off x="1371600" y="1600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1371600" y="9906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  <p:sp>
            <p:nvSpPr>
              <p:cNvPr id="837" name="Shape 837"/>
              <p:cNvSpPr/>
              <p:nvPr/>
            </p:nvSpPr>
            <p:spPr>
              <a:xfrm>
                <a:off x="1905000" y="1600200"/>
                <a:ext cx="32012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11</a:t>
                </a:r>
              </a:p>
            </p:txBody>
          </p:sp>
          <p:sp>
            <p:nvSpPr>
              <p:cNvPr id="838" name="Shape 838"/>
              <p:cNvSpPr/>
              <p:nvPr/>
            </p:nvSpPr>
            <p:spPr>
              <a:xfrm>
                <a:off x="2362200" y="22098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12</a:t>
                </a:r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1600200" y="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15</a:t>
                </a:r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1981200" y="9906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18</a:t>
                </a:r>
              </a:p>
            </p:txBody>
          </p:sp>
          <p:sp>
            <p:nvSpPr>
              <p:cNvPr id="841" name="Shape 841"/>
              <p:cNvSpPr/>
              <p:nvPr/>
            </p:nvSpPr>
            <p:spPr>
              <a:xfrm>
                <a:off x="2286000" y="4572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2895600" y="9906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22</a:t>
                </a:r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3505200" y="15240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24</a:t>
                </a:r>
              </a:p>
            </p:txBody>
          </p:sp>
          <p:sp>
            <p:nvSpPr>
              <p:cNvPr id="844" name="Shape 844"/>
              <p:cNvSpPr/>
              <p:nvPr/>
            </p:nvSpPr>
            <p:spPr>
              <a:xfrm>
                <a:off x="1447800" y="381000"/>
                <a:ext cx="348702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+1</a:t>
                </a:r>
              </a:p>
            </p:txBody>
          </p:sp>
          <p:sp>
            <p:nvSpPr>
              <p:cNvPr id="845" name="Shape 845"/>
              <p:cNvSpPr/>
              <p:nvPr/>
            </p:nvSpPr>
            <p:spPr>
              <a:xfrm>
                <a:off x="1752600" y="25146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846" name="Shape 846"/>
              <p:cNvSpPr/>
              <p:nvPr/>
            </p:nvSpPr>
            <p:spPr>
              <a:xfrm>
                <a:off x="1371600" y="1981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847" name="Shape 847"/>
              <p:cNvSpPr/>
              <p:nvPr/>
            </p:nvSpPr>
            <p:spPr>
              <a:xfrm>
                <a:off x="1600200" y="13716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848" name="Shape 848"/>
              <p:cNvSpPr/>
              <p:nvPr/>
            </p:nvSpPr>
            <p:spPr>
              <a:xfrm>
                <a:off x="1676400" y="7620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1752600" y="2209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1828800" y="2209800"/>
                <a:ext cx="220600" cy="3505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  <p:sp>
            <p:nvSpPr>
              <p:cNvPr id="851" name="Shape 851"/>
              <p:cNvSpPr/>
              <p:nvPr/>
            </p:nvSpPr>
            <p:spPr>
              <a:xfrm>
                <a:off x="1676399" y="19812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907" name="Group 907"/>
          <p:cNvGrpSpPr/>
          <p:nvPr/>
        </p:nvGrpSpPr>
        <p:grpSpPr>
          <a:xfrm>
            <a:off x="4191000" y="1719048"/>
            <a:ext cx="4770267" cy="3185693"/>
            <a:chOff x="0" y="0"/>
            <a:chExt cx="4770266" cy="3185691"/>
          </a:xfrm>
        </p:grpSpPr>
        <p:sp>
          <p:nvSpPr>
            <p:cNvPr id="854" name="Shape 854"/>
            <p:cNvSpPr/>
            <p:nvPr/>
          </p:nvSpPr>
          <p:spPr>
            <a:xfrm>
              <a:off x="2119590" y="-1"/>
              <a:ext cx="2650677" cy="278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6" h="20469" fill="norm" stroke="1" extrusionOk="0">
                  <a:moveTo>
                    <a:pt x="10" y="1930"/>
                  </a:moveTo>
                  <a:cubicBezTo>
                    <a:pt x="107" y="-127"/>
                    <a:pt x="203" y="-875"/>
                    <a:pt x="3482" y="1369"/>
                  </a:cubicBezTo>
                  <a:cubicBezTo>
                    <a:pt x="6760" y="3613"/>
                    <a:pt x="17850" y="12216"/>
                    <a:pt x="19682" y="15395"/>
                  </a:cubicBezTo>
                  <a:cubicBezTo>
                    <a:pt x="21514" y="18574"/>
                    <a:pt x="17271" y="20725"/>
                    <a:pt x="14475" y="20444"/>
                  </a:cubicBezTo>
                  <a:cubicBezTo>
                    <a:pt x="11678" y="20164"/>
                    <a:pt x="5314" y="16704"/>
                    <a:pt x="2903" y="13712"/>
                  </a:cubicBezTo>
                  <a:cubicBezTo>
                    <a:pt x="493" y="10720"/>
                    <a:pt x="-86" y="3987"/>
                    <a:pt x="10" y="1930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06" name="Group 906"/>
            <p:cNvGrpSpPr/>
            <p:nvPr/>
          </p:nvGrpSpPr>
          <p:grpSpPr>
            <a:xfrm>
              <a:off x="0" y="414551"/>
              <a:ext cx="4572000" cy="2771141"/>
              <a:chOff x="0" y="0"/>
              <a:chExt cx="4572000" cy="2771139"/>
            </a:xfrm>
          </p:grpSpPr>
          <p:sp>
            <p:nvSpPr>
              <p:cNvPr id="855" name="Shape 855"/>
              <p:cNvSpPr/>
              <p:nvPr/>
            </p:nvSpPr>
            <p:spPr>
              <a:xfrm>
                <a:off x="4572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6" name="Shape 856"/>
              <p:cNvSpPr/>
              <p:nvPr/>
            </p:nvSpPr>
            <p:spPr>
              <a:xfrm>
                <a:off x="76200" y="22860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grpSp>
            <p:nvGrpSpPr>
              <p:cNvPr id="905" name="Group 905"/>
              <p:cNvGrpSpPr/>
              <p:nvPr/>
            </p:nvGrpSpPr>
            <p:grpSpPr>
              <a:xfrm>
                <a:off x="0" y="0"/>
                <a:ext cx="4572000" cy="2771140"/>
                <a:chOff x="0" y="0"/>
                <a:chExt cx="4572000" cy="2771139"/>
              </a:xfrm>
            </p:grpSpPr>
            <p:grpSp>
              <p:nvGrpSpPr>
                <p:cNvPr id="903" name="Group 903"/>
                <p:cNvGrpSpPr/>
                <p:nvPr/>
              </p:nvGrpSpPr>
              <p:grpSpPr>
                <a:xfrm>
                  <a:off x="0" y="-1"/>
                  <a:ext cx="4572000" cy="2771142"/>
                  <a:chOff x="0" y="0"/>
                  <a:chExt cx="4572000" cy="2771140"/>
                </a:xfrm>
              </p:grpSpPr>
              <p:sp>
                <p:nvSpPr>
                  <p:cNvPr id="857" name="Shape 857"/>
                  <p:cNvSpPr/>
                  <p:nvPr/>
                </p:nvSpPr>
                <p:spPr>
                  <a:xfrm>
                    <a:off x="2133600" y="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58" name="Shape 858"/>
                  <p:cNvSpPr/>
                  <p:nvPr/>
                </p:nvSpPr>
                <p:spPr>
                  <a:xfrm>
                    <a:off x="1524000" y="533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59" name="Shape 859"/>
                  <p:cNvSpPr/>
                  <p:nvPr/>
                </p:nvSpPr>
                <p:spPr>
                  <a:xfrm>
                    <a:off x="990600" y="10668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0" name="Shape 860"/>
                  <p:cNvSpPr/>
                  <p:nvPr/>
                </p:nvSpPr>
                <p:spPr>
                  <a:xfrm>
                    <a:off x="2819400" y="533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1" name="Shape 861"/>
                  <p:cNvSpPr/>
                  <p:nvPr/>
                </p:nvSpPr>
                <p:spPr>
                  <a:xfrm>
                    <a:off x="3429000" y="10668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2" name="Shape 862"/>
                  <p:cNvSpPr/>
                  <p:nvPr/>
                </p:nvSpPr>
                <p:spPr>
                  <a:xfrm>
                    <a:off x="4114800" y="1676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3" name="Shape 863"/>
                  <p:cNvSpPr/>
                  <p:nvPr/>
                </p:nvSpPr>
                <p:spPr>
                  <a:xfrm>
                    <a:off x="2514600" y="1143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4" name="Shape 864"/>
                  <p:cNvSpPr/>
                  <p:nvPr/>
                </p:nvSpPr>
                <p:spPr>
                  <a:xfrm>
                    <a:off x="1981200" y="1143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5" name="Shape 865"/>
                  <p:cNvSpPr/>
                  <p:nvPr/>
                </p:nvSpPr>
                <p:spPr>
                  <a:xfrm>
                    <a:off x="1295400" y="1676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6" name="Shape 866"/>
                  <p:cNvSpPr/>
                  <p:nvPr/>
                </p:nvSpPr>
                <p:spPr>
                  <a:xfrm>
                    <a:off x="2362200" y="1676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7" name="Shape 867"/>
                  <p:cNvSpPr/>
                  <p:nvPr/>
                </p:nvSpPr>
                <p:spPr>
                  <a:xfrm>
                    <a:off x="2895600" y="2286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8" name="Shape 868"/>
                  <p:cNvSpPr/>
                  <p:nvPr/>
                </p:nvSpPr>
                <p:spPr>
                  <a:xfrm>
                    <a:off x="990600" y="2286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69" name="Shape 869"/>
                  <p:cNvSpPr/>
                  <p:nvPr/>
                </p:nvSpPr>
                <p:spPr>
                  <a:xfrm>
                    <a:off x="1752600" y="2286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0" name="Shape 870"/>
                  <p:cNvSpPr/>
                  <p:nvPr/>
                </p:nvSpPr>
                <p:spPr>
                  <a:xfrm>
                    <a:off x="1828800" y="16764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spcBef>
                        <a:spcPts val="400"/>
                      </a:spcBef>
                      <a:defRPr b="1" sz="2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1" name="Shape 871"/>
                  <p:cNvSpPr/>
                  <p:nvPr/>
                </p:nvSpPr>
                <p:spPr>
                  <a:xfrm>
                    <a:off x="2514600" y="380999"/>
                    <a:ext cx="381001" cy="3048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2" name="Shape 872"/>
                  <p:cNvSpPr/>
                  <p:nvPr/>
                </p:nvSpPr>
                <p:spPr>
                  <a:xfrm>
                    <a:off x="3200400" y="914399"/>
                    <a:ext cx="304800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3" name="Shape 873"/>
                  <p:cNvSpPr/>
                  <p:nvPr/>
                </p:nvSpPr>
                <p:spPr>
                  <a:xfrm>
                    <a:off x="3810000" y="1371600"/>
                    <a:ext cx="381001" cy="3810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4" name="Shape 874"/>
                  <p:cNvSpPr/>
                  <p:nvPr/>
                </p:nvSpPr>
                <p:spPr>
                  <a:xfrm flipH="1">
                    <a:off x="1905000" y="380999"/>
                    <a:ext cx="304800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5" name="Shape 875"/>
                  <p:cNvSpPr/>
                  <p:nvPr/>
                </p:nvSpPr>
                <p:spPr>
                  <a:xfrm flipH="1">
                    <a:off x="1371600" y="990599"/>
                    <a:ext cx="228601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6" name="Shape 876"/>
                  <p:cNvSpPr/>
                  <p:nvPr/>
                </p:nvSpPr>
                <p:spPr>
                  <a:xfrm flipH="1">
                    <a:off x="838199" y="1447799"/>
                    <a:ext cx="228601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7" name="Shape 877"/>
                  <p:cNvSpPr/>
                  <p:nvPr/>
                </p:nvSpPr>
                <p:spPr>
                  <a:xfrm>
                    <a:off x="0" y="22860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8" name="Shape 878"/>
                  <p:cNvSpPr/>
                  <p:nvPr/>
                </p:nvSpPr>
                <p:spPr>
                  <a:xfrm flipH="1">
                    <a:off x="304799" y="2057400"/>
                    <a:ext cx="228602" cy="304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79" name="Shape 879"/>
                  <p:cNvSpPr/>
                  <p:nvPr/>
                </p:nvSpPr>
                <p:spPr>
                  <a:xfrm>
                    <a:off x="838199" y="2057400"/>
                    <a:ext cx="228602" cy="304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0" name="Shape 880"/>
                  <p:cNvSpPr/>
                  <p:nvPr/>
                </p:nvSpPr>
                <p:spPr>
                  <a:xfrm>
                    <a:off x="1371599" y="1524000"/>
                    <a:ext cx="76201" cy="1524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1" name="Shape 881"/>
                  <p:cNvSpPr/>
                  <p:nvPr/>
                </p:nvSpPr>
                <p:spPr>
                  <a:xfrm>
                    <a:off x="1676400" y="2057400"/>
                    <a:ext cx="152401" cy="304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2" name="Shape 882"/>
                  <p:cNvSpPr/>
                  <p:nvPr/>
                </p:nvSpPr>
                <p:spPr>
                  <a:xfrm>
                    <a:off x="1905000" y="914399"/>
                    <a:ext cx="228601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3" name="Shape 883"/>
                  <p:cNvSpPr/>
                  <p:nvPr/>
                </p:nvSpPr>
                <p:spPr>
                  <a:xfrm>
                    <a:off x="2362200" y="1523999"/>
                    <a:ext cx="152401" cy="1524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4" name="Shape 884"/>
                  <p:cNvSpPr/>
                  <p:nvPr/>
                </p:nvSpPr>
                <p:spPr>
                  <a:xfrm flipH="1">
                    <a:off x="2819400" y="990599"/>
                    <a:ext cx="152401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5" name="Shape 885"/>
                  <p:cNvSpPr/>
                  <p:nvPr/>
                </p:nvSpPr>
                <p:spPr>
                  <a:xfrm>
                    <a:off x="2743199" y="2057400"/>
                    <a:ext cx="228602" cy="304800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6" name="Shape 886"/>
                  <p:cNvSpPr/>
                  <p:nvPr/>
                </p:nvSpPr>
                <p:spPr>
                  <a:xfrm flipH="1">
                    <a:off x="1905000" y="1523999"/>
                    <a:ext cx="152401" cy="22860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887" name="Shape 887"/>
                  <p:cNvSpPr/>
                  <p:nvPr/>
                </p:nvSpPr>
                <p:spPr>
                  <a:xfrm>
                    <a:off x="533400" y="16002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3</a:t>
                    </a:r>
                  </a:p>
                </p:txBody>
              </p:sp>
              <p:sp>
                <p:nvSpPr>
                  <p:cNvPr id="888" name="Shape 888"/>
                  <p:cNvSpPr/>
                  <p:nvPr/>
                </p:nvSpPr>
                <p:spPr>
                  <a:xfrm>
                    <a:off x="1066800" y="22860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4</a:t>
                    </a:r>
                  </a:p>
                </p:txBody>
              </p:sp>
              <p:sp>
                <p:nvSpPr>
                  <p:cNvPr id="889" name="Shape 889"/>
                  <p:cNvSpPr/>
                  <p:nvPr/>
                </p:nvSpPr>
                <p:spPr>
                  <a:xfrm>
                    <a:off x="1066800" y="10668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5</a:t>
                    </a:r>
                  </a:p>
                </p:txBody>
              </p:sp>
              <p:sp>
                <p:nvSpPr>
                  <p:cNvPr id="890" name="Shape 890"/>
                  <p:cNvSpPr/>
                  <p:nvPr/>
                </p:nvSpPr>
                <p:spPr>
                  <a:xfrm>
                    <a:off x="1371600" y="16764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6</a:t>
                    </a:r>
                  </a:p>
                </p:txBody>
              </p:sp>
              <p:sp>
                <p:nvSpPr>
                  <p:cNvPr id="891" name="Shape 891"/>
                  <p:cNvSpPr/>
                  <p:nvPr/>
                </p:nvSpPr>
                <p:spPr>
                  <a:xfrm>
                    <a:off x="1828800" y="22860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7</a:t>
                    </a:r>
                  </a:p>
                </p:txBody>
              </p:sp>
              <p:sp>
                <p:nvSpPr>
                  <p:cNvPr id="892" name="Shape 892"/>
                  <p:cNvSpPr/>
                  <p:nvPr/>
                </p:nvSpPr>
                <p:spPr>
                  <a:xfrm>
                    <a:off x="1600200" y="5334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8</a:t>
                    </a:r>
                  </a:p>
                </p:txBody>
              </p:sp>
              <p:sp>
                <p:nvSpPr>
                  <p:cNvPr id="893" name="Shape 893"/>
                  <p:cNvSpPr/>
                  <p:nvPr/>
                </p:nvSpPr>
                <p:spPr>
                  <a:xfrm>
                    <a:off x="1905000" y="1676400"/>
                    <a:ext cx="2184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9</a:t>
                    </a:r>
                  </a:p>
                </p:txBody>
              </p:sp>
              <p:sp>
                <p:nvSpPr>
                  <p:cNvPr id="894" name="Shape 894"/>
                  <p:cNvSpPr/>
                  <p:nvPr/>
                </p:nvSpPr>
                <p:spPr>
                  <a:xfrm>
                    <a:off x="1981200" y="11430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10</a:t>
                    </a:r>
                  </a:p>
                </p:txBody>
              </p:sp>
              <p:sp>
                <p:nvSpPr>
                  <p:cNvPr id="895" name="Shape 895"/>
                  <p:cNvSpPr/>
                  <p:nvPr/>
                </p:nvSpPr>
                <p:spPr>
                  <a:xfrm>
                    <a:off x="2362200" y="1676400"/>
                    <a:ext cx="320127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11</a:t>
                    </a:r>
                  </a:p>
                </p:txBody>
              </p:sp>
              <p:sp>
                <p:nvSpPr>
                  <p:cNvPr id="896" name="Shape 896"/>
                  <p:cNvSpPr/>
                  <p:nvPr/>
                </p:nvSpPr>
                <p:spPr>
                  <a:xfrm>
                    <a:off x="2895600" y="22860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12</a:t>
                    </a:r>
                  </a:p>
                </p:txBody>
              </p:sp>
              <p:sp>
                <p:nvSpPr>
                  <p:cNvPr id="897" name="Shape 897"/>
                  <p:cNvSpPr/>
                  <p:nvPr/>
                </p:nvSpPr>
                <p:spPr>
                  <a:xfrm>
                    <a:off x="2133600" y="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15</a:t>
                    </a:r>
                  </a:p>
                </p:txBody>
              </p:sp>
              <p:sp>
                <p:nvSpPr>
                  <p:cNvPr id="898" name="Shape 898"/>
                  <p:cNvSpPr/>
                  <p:nvPr/>
                </p:nvSpPr>
                <p:spPr>
                  <a:xfrm>
                    <a:off x="2514600" y="11430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18</a:t>
                    </a:r>
                  </a:p>
                </p:txBody>
              </p:sp>
              <p:sp>
                <p:nvSpPr>
                  <p:cNvPr id="899" name="Shape 899"/>
                  <p:cNvSpPr/>
                  <p:nvPr/>
                </p:nvSpPr>
                <p:spPr>
                  <a:xfrm>
                    <a:off x="2819400" y="5334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20</a:t>
                    </a:r>
                  </a:p>
                </p:txBody>
              </p:sp>
              <p:sp>
                <p:nvSpPr>
                  <p:cNvPr id="900" name="Shape 900"/>
                  <p:cNvSpPr/>
                  <p:nvPr/>
                </p:nvSpPr>
                <p:spPr>
                  <a:xfrm>
                    <a:off x="3429000" y="10668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22</a:t>
                    </a:r>
                  </a:p>
                </p:txBody>
              </p:sp>
              <p:sp>
                <p:nvSpPr>
                  <p:cNvPr id="901" name="Shape 901"/>
                  <p:cNvSpPr/>
                  <p:nvPr/>
                </p:nvSpPr>
                <p:spPr>
                  <a:xfrm>
                    <a:off x="4114800" y="1676400"/>
                    <a:ext cx="332740" cy="34842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b="1" sz="1800"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24</a:t>
                    </a:r>
                  </a:p>
                </p:txBody>
              </p:sp>
              <p:sp>
                <p:nvSpPr>
                  <p:cNvPr id="902" name="Shape 902"/>
                  <p:cNvSpPr/>
                  <p:nvPr/>
                </p:nvSpPr>
                <p:spPr>
                  <a:xfrm>
                    <a:off x="3352800" y="2362200"/>
                    <a:ext cx="1018540" cy="4089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800">
                        <a:solidFill>
                          <a:srgbClr val="FFFFFF"/>
                        </a:solidFill>
                        <a:latin typeface="宋体"/>
                        <a:ea typeface="宋体"/>
                        <a:cs typeface="宋体"/>
                        <a:sym typeface="宋体"/>
                      </a:defRPr>
                    </a:lvl1pPr>
                  </a:lstStyle>
                  <a:p>
                    <a:pPr>
                      <a:defRPr b="1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pPr>
                    <a:r>
                      <a:rPr b="0">
                        <a:latin typeface="宋体"/>
                        <a:ea typeface="宋体"/>
                        <a:cs typeface="宋体"/>
                        <a:sym typeface="宋体"/>
                      </a:rPr>
                      <a:t>没有变化</a:t>
                    </a:r>
                  </a:p>
                </p:txBody>
              </p:sp>
            </p:grpSp>
            <p:sp>
              <p:nvSpPr>
                <p:cNvPr id="904" name="Shape 904"/>
                <p:cNvSpPr/>
                <p:nvPr/>
              </p:nvSpPr>
              <p:spPr>
                <a:xfrm>
                  <a:off x="12700" y="2286000"/>
                  <a:ext cx="220600" cy="35058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7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500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1" grpId="2"/>
      <p:bldP build="p" bldLvl="5" animBg="1" rev="0" advAuto="0" spid="798" grpId="4"/>
      <p:bldP build="whole" bldLvl="1" animBg="1" rev="0" advAuto="0" spid="907" grpId="3"/>
      <p:bldP build="p" bldLvl="1" animBg="1" rev="0" advAuto="0" spid="79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/>
          <p:nvPr>
            <p:ph type="body" idx="4294967295"/>
          </p:nvPr>
        </p:nvSpPr>
        <p:spPr>
          <a:xfrm>
            <a:off x="380999" y="304800"/>
            <a:ext cx="8763002" cy="655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也可这样讲：插入一个新结点后，需要从</a:t>
            </a:r>
            <a:r>
              <a:rPr u="sng">
                <a:latin typeface="宋体"/>
                <a:ea typeface="宋体"/>
                <a:cs typeface="宋体"/>
                <a:sym typeface="宋体"/>
              </a:rPr>
              <a:t>插入位置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沿</a:t>
            </a:r>
            <a:r>
              <a:rPr u="sng">
                <a:latin typeface="宋体"/>
                <a:ea typeface="宋体"/>
                <a:cs typeface="宋体"/>
                <a:sym typeface="宋体"/>
              </a:rPr>
              <a:t>通向根</a:t>
            </a:r>
            <a:endParaRPr b="1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               的路径回溯，检查各结点左右子树的高度差，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               如果发现某点高度不平衡则停止回溯。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单旋转：外侧</a:t>
            </a:r>
            <a:r>
              <a:t>—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从不平衡结点沿刚才回溯的路径取直接下两层               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                       如果三个结点处于一直线</a:t>
            </a:r>
            <a:r>
              <a:t>A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C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E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双旋转：内侧</a:t>
            </a:r>
            <a:r>
              <a:t>—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从不平衡结点沿刚才回溯的路径取直接下两层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                        如果三个结点处于一折线</a:t>
            </a:r>
            <a:r>
              <a:t>A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C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D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*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以上以右外侧，右内侧为例，左外侧，左内侧是对称的。</a:t>
            </a:r>
            <a:r>
              <a:t> 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与前面对称的情况：左外侧，左内侧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左外侧</a:t>
            </a:r>
            <a:r>
              <a:t>:</a:t>
            </a:r>
          </a:p>
        </p:txBody>
      </p:sp>
      <p:grpSp>
        <p:nvGrpSpPr>
          <p:cNvPr id="948" name="Group 948"/>
          <p:cNvGrpSpPr/>
          <p:nvPr/>
        </p:nvGrpSpPr>
        <p:grpSpPr>
          <a:xfrm>
            <a:off x="1219199" y="4343399"/>
            <a:ext cx="6365229" cy="2209801"/>
            <a:chOff x="0" y="0"/>
            <a:chExt cx="6365227" cy="2209800"/>
          </a:xfrm>
        </p:grpSpPr>
        <p:sp>
          <p:nvSpPr>
            <p:cNvPr id="910" name="Shape 910"/>
            <p:cNvSpPr/>
            <p:nvPr/>
          </p:nvSpPr>
          <p:spPr>
            <a:xfrm>
              <a:off x="10668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334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8006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486400" y="45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67200" y="5334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5" name="Shape 915"/>
            <p:cNvSpPr/>
            <p:nvPr/>
          </p:nvSpPr>
          <p:spPr>
            <a:xfrm>
              <a:off x="228600" y="11430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914400" y="11430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7" name="Shape 917"/>
            <p:cNvSpPr/>
            <p:nvPr/>
          </p:nvSpPr>
          <p:spPr>
            <a:xfrm>
              <a:off x="1676400" y="4572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105400" y="11430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867400" y="1143000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267200" y="1447800"/>
              <a:ext cx="457200" cy="152400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Shape 921"/>
            <p:cNvSpPr/>
            <p:nvPr/>
          </p:nvSpPr>
          <p:spPr>
            <a:xfrm>
              <a:off x="228600" y="2057400"/>
              <a:ext cx="457200" cy="152400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2" name="Shape 922"/>
            <p:cNvSpPr/>
            <p:nvPr/>
          </p:nvSpPr>
          <p:spPr>
            <a:xfrm flipH="1">
              <a:off x="914400" y="3809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3" name="Shape 923"/>
            <p:cNvSpPr/>
            <p:nvPr/>
          </p:nvSpPr>
          <p:spPr>
            <a:xfrm flipH="1">
              <a:off x="457200" y="914399"/>
              <a:ext cx="1524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4" name="Shape 924"/>
            <p:cNvSpPr/>
            <p:nvPr/>
          </p:nvSpPr>
          <p:spPr>
            <a:xfrm>
              <a:off x="914400" y="9143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523999" y="228600"/>
              <a:ext cx="381002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6" name="Shape 926"/>
            <p:cNvSpPr/>
            <p:nvPr/>
          </p:nvSpPr>
          <p:spPr>
            <a:xfrm flipH="1">
              <a:off x="4495800" y="3047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7" name="Shape 927"/>
            <p:cNvSpPr/>
            <p:nvPr/>
          </p:nvSpPr>
          <p:spPr>
            <a:xfrm flipH="1">
              <a:off x="5333999" y="8382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8" name="Shape 928"/>
            <p:cNvSpPr/>
            <p:nvPr/>
          </p:nvSpPr>
          <p:spPr>
            <a:xfrm>
              <a:off x="5867399" y="8382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257800" y="3809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0" name="Shape 930"/>
            <p:cNvSpPr/>
            <p:nvPr/>
          </p:nvSpPr>
          <p:spPr>
            <a:xfrm>
              <a:off x="106680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1" name="Shape 931"/>
            <p:cNvSpPr/>
            <p:nvPr/>
          </p:nvSpPr>
          <p:spPr>
            <a:xfrm>
              <a:off x="5486400" y="457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32" name="Shape 932"/>
            <p:cNvSpPr/>
            <p:nvPr/>
          </p:nvSpPr>
          <p:spPr>
            <a:xfrm>
              <a:off x="609600" y="5334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33" name="Shape 933"/>
            <p:cNvSpPr/>
            <p:nvPr/>
          </p:nvSpPr>
          <p:spPr>
            <a:xfrm>
              <a:off x="4876800" y="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304800" y="14478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1752600" y="76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36" name="Shape 936"/>
            <p:cNvSpPr/>
            <p:nvPr/>
          </p:nvSpPr>
          <p:spPr>
            <a:xfrm>
              <a:off x="6096000" y="7620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37" name="Shape 937"/>
            <p:cNvSpPr/>
            <p:nvPr/>
          </p:nvSpPr>
          <p:spPr>
            <a:xfrm>
              <a:off x="0" y="7620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38" name="Shape 938"/>
            <p:cNvSpPr/>
            <p:nvPr/>
          </p:nvSpPr>
          <p:spPr>
            <a:xfrm>
              <a:off x="4114800" y="1524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4953000" y="7620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1143000" y="7620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4343400" y="762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5181600" y="1371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43600" y="1371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1752600" y="6858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990600" y="1371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2438400" y="533400"/>
              <a:ext cx="955028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  <a:r>
                <a:t>A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右下旋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2362200" y="990600"/>
              <a:ext cx="15240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9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9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09" grpId="1"/>
      <p:bldP build="whole" bldLvl="1" animBg="1" rev="0" advAuto="0" spid="94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>
            <p:ph type="body" idx="4294967295"/>
          </p:nvPr>
        </p:nvSpPr>
        <p:spPr>
          <a:xfrm>
            <a:off x="304800" y="228600"/>
            <a:ext cx="85344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    </a:t>
            </a:r>
          </a:p>
        </p:txBody>
      </p:sp>
      <p:grpSp>
        <p:nvGrpSpPr>
          <p:cNvPr id="1042" name="Group 1042"/>
          <p:cNvGrpSpPr/>
          <p:nvPr/>
        </p:nvGrpSpPr>
        <p:grpSpPr>
          <a:xfrm>
            <a:off x="69849" y="506412"/>
            <a:ext cx="8803629" cy="3575817"/>
            <a:chOff x="0" y="0"/>
            <a:chExt cx="8803627" cy="3575816"/>
          </a:xfrm>
        </p:grpSpPr>
        <p:sp>
          <p:nvSpPr>
            <p:cNvPr id="951" name="Shape 951"/>
            <p:cNvSpPr/>
            <p:nvPr/>
          </p:nvSpPr>
          <p:spPr>
            <a:xfrm>
              <a:off x="7924800" y="8651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Shape 952"/>
            <p:cNvSpPr/>
            <p:nvPr/>
          </p:nvSpPr>
          <p:spPr>
            <a:xfrm>
              <a:off x="1371600" y="1793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Shape 953"/>
            <p:cNvSpPr/>
            <p:nvPr/>
          </p:nvSpPr>
          <p:spPr>
            <a:xfrm>
              <a:off x="4419600" y="1793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4" name="Shape 954"/>
            <p:cNvSpPr/>
            <p:nvPr/>
          </p:nvSpPr>
          <p:spPr>
            <a:xfrm>
              <a:off x="7315200" y="1793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85800" y="8651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Shape 956"/>
            <p:cNvSpPr/>
            <p:nvPr/>
          </p:nvSpPr>
          <p:spPr>
            <a:xfrm>
              <a:off x="1371600" y="16271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Shape 957"/>
            <p:cNvSpPr/>
            <p:nvPr/>
          </p:nvSpPr>
          <p:spPr>
            <a:xfrm>
              <a:off x="3886200" y="9413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Shape 958"/>
            <p:cNvSpPr/>
            <p:nvPr/>
          </p:nvSpPr>
          <p:spPr>
            <a:xfrm>
              <a:off x="3429000" y="16271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781800" y="8651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0" name="Shape 960"/>
            <p:cNvSpPr/>
            <p:nvPr/>
          </p:nvSpPr>
          <p:spPr>
            <a:xfrm>
              <a:off x="7086600" y="1550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228600" y="16271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2" name="Shape 962"/>
            <p:cNvSpPr/>
            <p:nvPr/>
          </p:nvSpPr>
          <p:spPr>
            <a:xfrm>
              <a:off x="914400" y="2312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752600" y="2312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4" name="Shape 964"/>
            <p:cNvSpPr/>
            <p:nvPr/>
          </p:nvSpPr>
          <p:spPr>
            <a:xfrm>
              <a:off x="2057400" y="788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Shape 965"/>
            <p:cNvSpPr/>
            <p:nvPr/>
          </p:nvSpPr>
          <p:spPr>
            <a:xfrm>
              <a:off x="3048000" y="2312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Shape 966"/>
            <p:cNvSpPr/>
            <p:nvPr/>
          </p:nvSpPr>
          <p:spPr>
            <a:xfrm>
              <a:off x="3886200" y="2312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4572000" y="1550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Shape 968"/>
            <p:cNvSpPr/>
            <p:nvPr/>
          </p:nvSpPr>
          <p:spPr>
            <a:xfrm>
              <a:off x="5181600" y="8651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477000" y="1550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7696200" y="1550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1" name="Shape 971"/>
            <p:cNvSpPr/>
            <p:nvPr/>
          </p:nvSpPr>
          <p:spPr>
            <a:xfrm>
              <a:off x="8305800" y="1550987"/>
              <a:ext cx="457200" cy="9144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2" name="Shape 972"/>
            <p:cNvSpPr/>
            <p:nvPr/>
          </p:nvSpPr>
          <p:spPr>
            <a:xfrm flipH="1">
              <a:off x="1066800" y="560387"/>
              <a:ext cx="381000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 flipH="1">
              <a:off x="457200" y="1246187"/>
              <a:ext cx="304800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4" name="Shape 974"/>
            <p:cNvSpPr/>
            <p:nvPr/>
          </p:nvSpPr>
          <p:spPr>
            <a:xfrm>
              <a:off x="1752600" y="484187"/>
              <a:ext cx="533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5" name="Shape 975"/>
            <p:cNvSpPr/>
            <p:nvPr/>
          </p:nvSpPr>
          <p:spPr>
            <a:xfrm>
              <a:off x="1066800" y="1169987"/>
              <a:ext cx="4572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6" name="Shape 976"/>
            <p:cNvSpPr/>
            <p:nvPr/>
          </p:nvSpPr>
          <p:spPr>
            <a:xfrm flipH="1">
              <a:off x="1142999" y="2008187"/>
              <a:ext cx="3048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828799" y="2008187"/>
              <a:ext cx="152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8" name="Shape 978"/>
            <p:cNvSpPr/>
            <p:nvPr/>
          </p:nvSpPr>
          <p:spPr>
            <a:xfrm flipH="1">
              <a:off x="4267199" y="636587"/>
              <a:ext cx="2286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Shape 979"/>
            <p:cNvSpPr/>
            <p:nvPr/>
          </p:nvSpPr>
          <p:spPr>
            <a:xfrm flipH="1">
              <a:off x="3809999" y="1322387"/>
              <a:ext cx="2286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0" name="Shape 980"/>
            <p:cNvSpPr/>
            <p:nvPr/>
          </p:nvSpPr>
          <p:spPr>
            <a:xfrm flipH="1">
              <a:off x="3276599" y="2008187"/>
              <a:ext cx="2286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1" name="Shape 981"/>
            <p:cNvSpPr/>
            <p:nvPr/>
          </p:nvSpPr>
          <p:spPr>
            <a:xfrm>
              <a:off x="3886200" y="2008187"/>
              <a:ext cx="3048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Shape 982"/>
            <p:cNvSpPr/>
            <p:nvPr/>
          </p:nvSpPr>
          <p:spPr>
            <a:xfrm>
              <a:off x="4343400" y="1246187"/>
              <a:ext cx="4572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3" name="Shape 983"/>
            <p:cNvSpPr/>
            <p:nvPr/>
          </p:nvSpPr>
          <p:spPr>
            <a:xfrm>
              <a:off x="4876800" y="484187"/>
              <a:ext cx="533400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4" name="Shape 984"/>
            <p:cNvSpPr/>
            <p:nvPr/>
          </p:nvSpPr>
          <p:spPr>
            <a:xfrm flipH="1">
              <a:off x="7162799" y="560387"/>
              <a:ext cx="2286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5" name="Shape 985"/>
            <p:cNvSpPr/>
            <p:nvPr/>
          </p:nvSpPr>
          <p:spPr>
            <a:xfrm>
              <a:off x="7696200" y="560387"/>
              <a:ext cx="3048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6" name="Shape 986"/>
            <p:cNvSpPr/>
            <p:nvPr/>
          </p:nvSpPr>
          <p:spPr>
            <a:xfrm flipH="1">
              <a:off x="6629399" y="1246187"/>
              <a:ext cx="2286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Shape 987"/>
            <p:cNvSpPr/>
            <p:nvPr/>
          </p:nvSpPr>
          <p:spPr>
            <a:xfrm>
              <a:off x="7162799" y="1246187"/>
              <a:ext cx="2286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Shape 988"/>
            <p:cNvSpPr/>
            <p:nvPr/>
          </p:nvSpPr>
          <p:spPr>
            <a:xfrm flipH="1">
              <a:off x="7924800" y="1322387"/>
              <a:ext cx="1524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Shape 989"/>
            <p:cNvSpPr/>
            <p:nvPr/>
          </p:nvSpPr>
          <p:spPr>
            <a:xfrm>
              <a:off x="8305800" y="1322387"/>
              <a:ext cx="2286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>
              <a:off x="914400" y="3074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752600" y="3074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2" name="Shape 992"/>
            <p:cNvSpPr/>
            <p:nvPr/>
          </p:nvSpPr>
          <p:spPr>
            <a:xfrm>
              <a:off x="3886200" y="3074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4572000" y="2312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>
              <a:off x="7086600" y="2312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5" name="Shape 995"/>
            <p:cNvSpPr/>
            <p:nvPr/>
          </p:nvSpPr>
          <p:spPr>
            <a:xfrm>
              <a:off x="7696200" y="2312987"/>
              <a:ext cx="457200" cy="152401"/>
            </a:xfrm>
            <a:prstGeom prst="rect">
              <a:avLst/>
            </a:prstGeom>
            <a:solidFill>
              <a:srgbClr val="B2B2B2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228600" y="18557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1447800" y="1793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8" name="Shape 998"/>
            <p:cNvSpPr/>
            <p:nvPr/>
          </p:nvSpPr>
          <p:spPr>
            <a:xfrm>
              <a:off x="4419600" y="1793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999" name="Shape 999"/>
            <p:cNvSpPr/>
            <p:nvPr/>
          </p:nvSpPr>
          <p:spPr>
            <a:xfrm>
              <a:off x="7924800" y="8651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85800" y="8651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3505200" y="16271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858000" y="8651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286000" y="4079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486400" y="4841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8534400" y="11699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0" y="12461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819400" y="19319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248400" y="1169987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447800" y="16271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3962400" y="9413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391400" y="179387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838200" y="1931987"/>
              <a:ext cx="24377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91000" y="1931987"/>
              <a:ext cx="24377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7315200" y="1169987"/>
              <a:ext cx="24377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7543800" y="11699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724400" y="11699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981200" y="19319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33600" y="1017587"/>
              <a:ext cx="304800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5181600" y="10937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3048000" y="25415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477000" y="17795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8305800" y="1779587"/>
              <a:ext cx="40481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4514850" y="3151187"/>
              <a:ext cx="319904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7010400" y="1703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7620000" y="1703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495800" y="1703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3810000" y="2465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752600" y="2465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838200" y="2465387"/>
              <a:ext cx="42170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h-1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295400" y="3227387"/>
              <a:ext cx="319904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667000" y="0"/>
              <a:ext cx="1035557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B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左下旋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638800" y="0"/>
              <a:ext cx="104957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A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右下旋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590800" y="407987"/>
              <a:ext cx="1600200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715000" y="407987"/>
              <a:ext cx="1219200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219200" y="3227387"/>
              <a:ext cx="2286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Shape 1036"/>
            <p:cNvSpPr/>
            <p:nvPr/>
          </p:nvSpPr>
          <p:spPr>
            <a:xfrm flipH="1">
              <a:off x="1676400" y="3227387"/>
              <a:ext cx="304800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114800" y="3227387"/>
              <a:ext cx="457201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Shape 1038"/>
            <p:cNvSpPr/>
            <p:nvPr/>
          </p:nvSpPr>
          <p:spPr>
            <a:xfrm flipH="1">
              <a:off x="4724400" y="2465387"/>
              <a:ext cx="228600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7450137" y="2617787"/>
              <a:ext cx="346038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or</a:t>
              </a: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315199" y="2465387"/>
              <a:ext cx="228602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1" name="Shape 1041"/>
            <p:cNvSpPr/>
            <p:nvPr/>
          </p:nvSpPr>
          <p:spPr>
            <a:xfrm flipH="1">
              <a:off x="7772400" y="2465387"/>
              <a:ext cx="152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43" name="Shape 1043"/>
          <p:cNvSpPr/>
          <p:nvPr/>
        </p:nvSpPr>
        <p:spPr>
          <a:xfrm>
            <a:off x="363537" y="269875"/>
            <a:ext cx="855613" cy="41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>
              <a:spcBef>
                <a:spcPts val="400"/>
              </a:spcBef>
              <a:defRPr sz="1800">
                <a:solidFill>
                  <a:srgbClr val="FFFFFF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左内侧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2" grpId="2"/>
      <p:bldP build="p" bldLvl="5" animBg="1" rev="0" advAuto="0" spid="104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>
            <p:ph type="body" idx="4294967295"/>
          </p:nvPr>
        </p:nvSpPr>
        <p:spPr>
          <a:xfrm>
            <a:off x="685800" y="304800"/>
            <a:ext cx="77724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    </a:t>
            </a:r>
          </a:p>
        </p:txBody>
      </p:sp>
      <p:sp>
        <p:nvSpPr>
          <p:cNvPr id="1046" name="Shape 1046"/>
          <p:cNvSpPr/>
          <p:nvPr/>
        </p:nvSpPr>
        <p:spPr>
          <a:xfrm>
            <a:off x="288925" y="685800"/>
            <a:ext cx="5996953" cy="73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从空的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树建树的算法。一个例子 ：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   </a:t>
            </a:r>
            <a:r>
              <a:t>7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个关键码发生四种转动     </a:t>
            </a:r>
            <a:r>
              <a:t>A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Z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C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W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D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X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t>Y</a:t>
            </a:r>
          </a:p>
        </p:txBody>
      </p:sp>
      <p:grpSp>
        <p:nvGrpSpPr>
          <p:cNvPr id="1049" name="Group 1049"/>
          <p:cNvGrpSpPr/>
          <p:nvPr/>
        </p:nvGrpSpPr>
        <p:grpSpPr>
          <a:xfrm>
            <a:off x="228599" y="2285999"/>
            <a:ext cx="457201" cy="509589"/>
            <a:chOff x="0" y="0"/>
            <a:chExt cx="457200" cy="509587"/>
          </a:xfrm>
        </p:grpSpPr>
        <p:sp>
          <p:nvSpPr>
            <p:cNvPr id="1047" name="Shape 1047"/>
            <p:cNvSpPr/>
            <p:nvPr/>
          </p:nvSpPr>
          <p:spPr>
            <a:xfrm>
              <a:off x="0" y="52387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055" name="Group 1055"/>
          <p:cNvGrpSpPr/>
          <p:nvPr/>
        </p:nvGrpSpPr>
        <p:grpSpPr>
          <a:xfrm>
            <a:off x="990599" y="2285999"/>
            <a:ext cx="685801" cy="1066801"/>
            <a:chOff x="0" y="0"/>
            <a:chExt cx="685800" cy="1066800"/>
          </a:xfrm>
        </p:grpSpPr>
        <p:sp>
          <p:nvSpPr>
            <p:cNvPr id="1050" name="Shape 1050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286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304799" y="457200"/>
              <a:ext cx="76202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304800" y="6096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grpSp>
        <p:nvGrpSpPr>
          <p:cNvPr id="1068" name="Group 1068"/>
          <p:cNvGrpSpPr/>
          <p:nvPr/>
        </p:nvGrpSpPr>
        <p:grpSpPr>
          <a:xfrm>
            <a:off x="4724400" y="2362199"/>
            <a:ext cx="1219200" cy="1676401"/>
            <a:chOff x="0" y="0"/>
            <a:chExt cx="1219199" cy="1676400"/>
          </a:xfrm>
        </p:grpSpPr>
        <p:sp>
          <p:nvSpPr>
            <p:cNvPr id="1056" name="Shape 1056"/>
            <p:cNvSpPr/>
            <p:nvPr/>
          </p:nvSpPr>
          <p:spPr>
            <a:xfrm>
              <a:off x="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67" name="Group 1067"/>
            <p:cNvGrpSpPr/>
            <p:nvPr/>
          </p:nvGrpSpPr>
          <p:grpSpPr>
            <a:xfrm>
              <a:off x="76199" y="-1"/>
              <a:ext cx="1143001" cy="1676401"/>
              <a:chOff x="0" y="0"/>
              <a:chExt cx="1143000" cy="1676400"/>
            </a:xfrm>
          </p:grpSpPr>
          <p:sp>
            <p:nvSpPr>
              <p:cNvPr id="1057" name="Shape 1057"/>
              <p:cNvSpPr/>
              <p:nvPr/>
            </p:nvSpPr>
            <p:spPr>
              <a:xfrm>
                <a:off x="30480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685800" y="6096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457200" y="1219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0" name="Shape 1060"/>
              <p:cNvSpPr/>
              <p:nvPr/>
            </p:nvSpPr>
            <p:spPr>
              <a:xfrm flipH="1">
                <a:off x="228599" y="457200"/>
                <a:ext cx="228602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685799" y="457200"/>
                <a:ext cx="228602" cy="152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2" name="Shape 1062"/>
              <p:cNvSpPr/>
              <p:nvPr/>
            </p:nvSpPr>
            <p:spPr>
              <a:xfrm flipH="1">
                <a:off x="685799" y="10667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0" y="60960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762000" y="609600"/>
                <a:ext cx="25661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304800" y="0"/>
                <a:ext cx="26922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200" y="1219200"/>
                <a:ext cx="3327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</a:t>
                </a:r>
              </a:p>
            </p:txBody>
          </p:sp>
        </p:grpSp>
      </p:grpSp>
      <p:grpSp>
        <p:nvGrpSpPr>
          <p:cNvPr id="1088" name="Group 1088"/>
          <p:cNvGrpSpPr/>
          <p:nvPr/>
        </p:nvGrpSpPr>
        <p:grpSpPr>
          <a:xfrm>
            <a:off x="1828800" y="2033587"/>
            <a:ext cx="2590800" cy="2352041"/>
            <a:chOff x="0" y="0"/>
            <a:chExt cx="2590800" cy="2352040"/>
          </a:xfrm>
        </p:grpSpPr>
        <p:sp>
          <p:nvSpPr>
            <p:cNvPr id="1069" name="Shape 1069"/>
            <p:cNvSpPr/>
            <p:nvPr/>
          </p:nvSpPr>
          <p:spPr>
            <a:xfrm>
              <a:off x="76200" y="3286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57200" y="8620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14716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1676400" y="3286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1295400" y="8620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133600" y="938212"/>
              <a:ext cx="457200" cy="45720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381000" y="785812"/>
              <a:ext cx="152401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6" name="Shape 1076"/>
            <p:cNvSpPr/>
            <p:nvPr/>
          </p:nvSpPr>
          <p:spPr>
            <a:xfrm flipH="1">
              <a:off x="380999" y="1319212"/>
              <a:ext cx="228602" cy="228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7" name="Shape 1077"/>
            <p:cNvSpPr/>
            <p:nvPr/>
          </p:nvSpPr>
          <p:spPr>
            <a:xfrm flipH="1">
              <a:off x="1676400" y="785812"/>
              <a:ext cx="152401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1981200" y="785812"/>
              <a:ext cx="228601" cy="152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57200" y="0"/>
              <a:ext cx="1120140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右双旋转</a:t>
              </a: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76200" y="328612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1295400" y="862012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533400" y="862012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209800" y="938212"/>
              <a:ext cx="256615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76200" y="1471612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752600" y="328612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0" y="1905000"/>
              <a:ext cx="61214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右内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609600" y="404812"/>
              <a:ext cx="990600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04" name="Group 1104"/>
          <p:cNvGrpSpPr/>
          <p:nvPr/>
        </p:nvGrpSpPr>
        <p:grpSpPr>
          <a:xfrm>
            <a:off x="6705600" y="2362199"/>
            <a:ext cx="1602741" cy="2286001"/>
            <a:chOff x="0" y="0"/>
            <a:chExt cx="1602740" cy="2286000"/>
          </a:xfrm>
        </p:grpSpPr>
        <p:sp>
          <p:nvSpPr>
            <p:cNvPr id="1089" name="Shape 1089"/>
            <p:cNvSpPr/>
            <p:nvPr/>
          </p:nvSpPr>
          <p:spPr>
            <a:xfrm>
              <a:off x="3810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8382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334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2860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 flipH="1">
              <a:off x="304799" y="457200"/>
              <a:ext cx="228602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761999" y="457200"/>
              <a:ext cx="228602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6" name="Shape 1096"/>
            <p:cNvSpPr/>
            <p:nvPr/>
          </p:nvSpPr>
          <p:spPr>
            <a:xfrm flipH="1">
              <a:off x="762000" y="990599"/>
              <a:ext cx="152400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7" name="Shape 1097"/>
            <p:cNvSpPr/>
            <p:nvPr/>
          </p:nvSpPr>
          <p:spPr>
            <a:xfrm flipH="1">
              <a:off x="533399" y="16763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7620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28600" y="18288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838200" y="6096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38100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33400" y="12192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90600" y="1652587"/>
              <a:ext cx="6121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左外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0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4" grpId="6"/>
      <p:bldP build="whole" bldLvl="1" animBg="1" rev="0" advAuto="0" spid="1055" grpId="3"/>
      <p:bldP build="p" bldLvl="5" animBg="1" rev="0" advAuto="0" spid="1046" grpId="1"/>
      <p:bldP build="whole" bldLvl="1" animBg="1" rev="0" advAuto="0" spid="1088" grpId="4"/>
      <p:bldP build="whole" bldLvl="1" animBg="1" rev="0" advAuto="0" spid="1068" grpId="5"/>
      <p:bldP build="whole" bldLvl="1" animBg="1" rev="0" advAuto="0" spid="1049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/>
          <p:nvPr>
            <p:ph type="body" idx="4294967295"/>
          </p:nvPr>
        </p:nvSpPr>
        <p:spPr>
          <a:xfrm>
            <a:off x="609600" y="304800"/>
            <a:ext cx="77724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grpSp>
        <p:nvGrpSpPr>
          <p:cNvPr id="1123" name="Group 1123"/>
          <p:cNvGrpSpPr/>
          <p:nvPr/>
        </p:nvGrpSpPr>
        <p:grpSpPr>
          <a:xfrm>
            <a:off x="685800" y="761999"/>
            <a:ext cx="3276600" cy="1676401"/>
            <a:chOff x="0" y="0"/>
            <a:chExt cx="3276600" cy="1676400"/>
          </a:xfrm>
        </p:grpSpPr>
        <p:sp>
          <p:nvSpPr>
            <p:cNvPr id="1107" name="Shape 1107"/>
            <p:cNvSpPr/>
            <p:nvPr/>
          </p:nvSpPr>
          <p:spPr>
            <a:xfrm>
              <a:off x="15240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0574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4384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8194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0574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Shape 1112"/>
            <p:cNvSpPr/>
            <p:nvPr/>
          </p:nvSpPr>
          <p:spPr>
            <a:xfrm flipH="1">
              <a:off x="1828800" y="381000"/>
              <a:ext cx="228601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438400" y="3809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819399" y="990600"/>
              <a:ext cx="1524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Shape 1115"/>
            <p:cNvSpPr/>
            <p:nvPr/>
          </p:nvSpPr>
          <p:spPr>
            <a:xfrm flipH="1">
              <a:off x="2362200" y="9905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9050" y="280987"/>
              <a:ext cx="11201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右单旋转</a:t>
              </a: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0" y="685800"/>
              <a:ext cx="12192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524000" y="5334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13360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0574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819400" y="12192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438400" y="609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</p:grpSp>
      <p:grpSp>
        <p:nvGrpSpPr>
          <p:cNvPr id="1162" name="Group 1162"/>
          <p:cNvGrpSpPr/>
          <p:nvPr/>
        </p:nvGrpSpPr>
        <p:grpSpPr>
          <a:xfrm>
            <a:off x="4267199" y="761999"/>
            <a:ext cx="4114801" cy="2556829"/>
            <a:chOff x="0" y="0"/>
            <a:chExt cx="4114800" cy="2556827"/>
          </a:xfrm>
        </p:grpSpPr>
        <p:sp>
          <p:nvSpPr>
            <p:cNvPr id="1124" name="Shape 1124"/>
            <p:cNvSpPr/>
            <p:nvPr/>
          </p:nvSpPr>
          <p:spPr>
            <a:xfrm>
              <a:off x="4572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9144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4478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858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1066800" y="1828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32766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26670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36576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23622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30480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35814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6" name="Shape 1136"/>
            <p:cNvSpPr/>
            <p:nvPr/>
          </p:nvSpPr>
          <p:spPr>
            <a:xfrm flipH="1">
              <a:off x="381000" y="380999"/>
              <a:ext cx="1524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838199" y="3810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295399" y="9906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914399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0" name="Shape 1140"/>
            <p:cNvSpPr/>
            <p:nvPr/>
          </p:nvSpPr>
          <p:spPr>
            <a:xfrm flipH="1">
              <a:off x="1371599" y="16763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3429000" y="457200"/>
              <a:ext cx="1524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48000" y="3809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3657599" y="3809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971799" y="9905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5" name="Shape 1145"/>
            <p:cNvSpPr/>
            <p:nvPr/>
          </p:nvSpPr>
          <p:spPr>
            <a:xfrm flipH="1">
              <a:off x="3809999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Shape 1146"/>
            <p:cNvSpPr/>
            <p:nvPr/>
          </p:nvSpPr>
          <p:spPr>
            <a:xfrm flipH="1">
              <a:off x="2590800" y="10667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466850" y="128587"/>
              <a:ext cx="11201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左单旋转</a:t>
              </a: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524000" y="609600"/>
              <a:ext cx="1143001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28600" y="2109787"/>
              <a:ext cx="61214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右外</a:t>
              </a: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3622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533400" y="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74320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6858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1242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524000" y="12192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733800" y="6096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66800" y="18288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36576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914400" y="6096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3276600" y="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762000" y="3505199"/>
            <a:ext cx="6019800" cy="2480629"/>
            <a:chOff x="0" y="0"/>
            <a:chExt cx="6019800" cy="2480627"/>
          </a:xfrm>
        </p:grpSpPr>
        <p:sp>
          <p:nvSpPr>
            <p:cNvPr id="1163" name="Shape 1163"/>
            <p:cNvSpPr/>
            <p:nvPr/>
          </p:nvSpPr>
          <p:spPr>
            <a:xfrm>
              <a:off x="11430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810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9050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7620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5240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71" name="Group 1171"/>
            <p:cNvGrpSpPr/>
            <p:nvPr/>
          </p:nvGrpSpPr>
          <p:grpSpPr>
            <a:xfrm>
              <a:off x="1981200" y="1752600"/>
              <a:ext cx="457200" cy="457200"/>
              <a:chOff x="0" y="0"/>
              <a:chExt cx="457200" cy="457200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800"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101520" y="49529"/>
                <a:ext cx="25416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 sz="1800"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sp>
          <p:nvSpPr>
            <p:cNvPr id="1172" name="Shape 1172"/>
            <p:cNvSpPr/>
            <p:nvPr/>
          </p:nvSpPr>
          <p:spPr>
            <a:xfrm>
              <a:off x="4495800" y="76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8862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51054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34290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1910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8006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5562600" y="1219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9" name="Shape 1179"/>
            <p:cNvSpPr/>
            <p:nvPr/>
          </p:nvSpPr>
          <p:spPr>
            <a:xfrm flipH="1">
              <a:off x="761999" y="381000"/>
              <a:ext cx="4572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523999" y="381000"/>
              <a:ext cx="4572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1" name="Shape 1181"/>
            <p:cNvSpPr/>
            <p:nvPr/>
          </p:nvSpPr>
          <p:spPr>
            <a:xfrm flipH="1">
              <a:off x="304800" y="990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761999" y="990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Shape 1183"/>
            <p:cNvSpPr/>
            <p:nvPr/>
          </p:nvSpPr>
          <p:spPr>
            <a:xfrm flipH="1">
              <a:off x="1828800" y="990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828799" y="15240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Shape 1185"/>
            <p:cNvSpPr/>
            <p:nvPr/>
          </p:nvSpPr>
          <p:spPr>
            <a:xfrm flipH="1">
              <a:off x="4267200" y="4571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952999" y="457199"/>
              <a:ext cx="3048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7" name="Shape 1187"/>
            <p:cNvSpPr/>
            <p:nvPr/>
          </p:nvSpPr>
          <p:spPr>
            <a:xfrm flipH="1">
              <a:off x="3733799" y="10667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4267199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Shape 1189"/>
            <p:cNvSpPr/>
            <p:nvPr/>
          </p:nvSpPr>
          <p:spPr>
            <a:xfrm flipH="1">
              <a:off x="5105399" y="10667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5486399" y="9905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438400" y="128587"/>
              <a:ext cx="11201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左双旋转</a:t>
              </a: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590800" y="609600"/>
              <a:ext cx="1143001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219200" y="2033587"/>
              <a:ext cx="61214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左内</a:t>
              </a: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76200" y="11430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35052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8100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510540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886200" y="6096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762000" y="11430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42672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981200" y="5334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562600" y="1219200"/>
              <a:ext cx="25661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600200" y="11430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48006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43000" y="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495800" y="762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3" grpId="1"/>
      <p:bldP build="whole" bldLvl="1" animBg="1" rev="0" advAuto="0" spid="1162" grpId="2"/>
      <p:bldP build="whole" bldLvl="1" animBg="1" rev="0" advAuto="0" spid="1207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/>
          <p:nvPr>
            <p:ph type="title" idx="4294967295"/>
          </p:nvPr>
        </p:nvSpPr>
        <p:spPr>
          <a:xfrm>
            <a:off x="685800" y="3810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AVL Tree</a:t>
            </a:r>
          </a:p>
        </p:txBody>
      </p:sp>
      <p:sp>
        <p:nvSpPr>
          <p:cNvPr id="1210" name="Shape 1210"/>
          <p:cNvSpPr/>
          <p:nvPr>
            <p:ph type="body" idx="4294967295"/>
          </p:nvPr>
        </p:nvSpPr>
        <p:spPr>
          <a:xfrm>
            <a:off x="685800" y="1066800"/>
            <a:ext cx="7772400" cy="5638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</a:t>
            </a:r>
            <a:r>
              <a:rPr sz="2000"/>
              <a:t>class AVLNode</a:t>
            </a:r>
            <a:endParaRPr sz="2000"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{   AVLNode( Comparable theElement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{  this( theElement, null, null );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AVLNode( Compalable theElement, AVLNode lt, AVLNode rt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{  element = theElement; left = lt; right = rt; height = 0; }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Comparable element;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AVLNode left;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AVLNode right;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int   height;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}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private static int height( AVLNode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{   return t = = null ? –1 : t . height;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1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1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500"/>
                                        <p:tgtEl>
                                          <p:spTgt spid="1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500"/>
                                        <p:tgtEl>
                                          <p:spTgt spid="1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500"/>
                                        <p:tgtEl>
                                          <p:spTgt spid="1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1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500"/>
                                        <p:tgtEl>
                                          <p:spTgt spid="1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500"/>
                                        <p:tgtEl>
                                          <p:spTgt spid="1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500"/>
                                        <p:tgtEl>
                                          <p:spTgt spid="1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1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500"/>
                                        <p:tgtEl>
                                          <p:spTgt spid="1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500"/>
                                        <p:tgtEl>
                                          <p:spTgt spid="1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1" dur="500"/>
                                        <p:tgtEl>
                                          <p:spTgt spid="12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9" grpId="1"/>
      <p:bldP build="p" bldLvl="1" animBg="1" rev="0" advAuto="0" spid="1210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Shape 1212"/>
          <p:cNvSpPr/>
          <p:nvPr>
            <p:ph type="title" idx="4294967295"/>
          </p:nvPr>
        </p:nvSpPr>
        <p:spPr>
          <a:xfrm>
            <a:off x="685800" y="3810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AVL Tree</a:t>
            </a:r>
          </a:p>
        </p:txBody>
      </p:sp>
      <p:sp>
        <p:nvSpPr>
          <p:cNvPr id="1213" name="Shape 1213"/>
          <p:cNvSpPr/>
          <p:nvPr>
            <p:ph type="body" idx="4294967295"/>
          </p:nvPr>
        </p:nvSpPr>
        <p:spPr>
          <a:xfrm>
            <a:off x="609600" y="990600"/>
            <a:ext cx="8229600" cy="5638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000"/>
            </a:pPr>
            <a:r>
              <a:t> </a:t>
            </a:r>
            <a:r>
              <a:rPr sz="2400"/>
              <a:t>private AVLNode  insert( Comparable x, AVLNode t )</a:t>
            </a:r>
            <a:endParaRPr sz="2400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{   if ( t = = null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t = new AVLNode( x, null, null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else if ( x.compareTo( t.element ) &lt; 0 )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{  t.left = insert( x, t.left );</a:t>
            </a:r>
          </a:p>
          <a:p>
            <a:pPr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if( height( t.left ) – height( t.right ) = = 2 )</a:t>
            </a:r>
          </a:p>
          <a:p>
            <a:pPr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if( x.compareTo( t.left.element ) &lt; 0 )</a:t>
            </a:r>
          </a:p>
          <a:p>
            <a:pPr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     t = rotateWithLeftChild ( t );</a:t>
            </a:r>
          </a:p>
          <a:p>
            <a:pPr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else  t = doubleWithLeftChild( 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}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2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500"/>
                                        <p:tgtEl>
                                          <p:spTgt spid="1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1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500"/>
                                        <p:tgtEl>
                                          <p:spTgt spid="1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500"/>
                                        <p:tgtEl>
                                          <p:spTgt spid="1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500"/>
                                        <p:tgtEl>
                                          <p:spTgt spid="1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3" grpId="2"/>
      <p:bldP build="p" bldLvl="5" animBg="1" rev="0" advAuto="0" spid="121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/>
          <p:nvPr>
            <p:ph type="title" idx="4294967295"/>
          </p:nvPr>
        </p:nvSpPr>
        <p:spPr>
          <a:xfrm>
            <a:off x="685800" y="609600"/>
            <a:ext cx="7772400" cy="457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59536">
              <a:defRPr sz="2632"/>
            </a:lvl1pPr>
          </a:lstStyle>
          <a:p>
            <a:pPr/>
            <a:r>
              <a:t>AVL Tree</a:t>
            </a:r>
          </a:p>
        </p:txBody>
      </p:sp>
      <p:sp>
        <p:nvSpPr>
          <p:cNvPr id="1216" name="Shape 1216"/>
          <p:cNvSpPr/>
          <p:nvPr>
            <p:ph type="body" idx="4294967295"/>
          </p:nvPr>
        </p:nvSpPr>
        <p:spPr>
          <a:xfrm>
            <a:off x="685800" y="1143000"/>
            <a:ext cx="7772400" cy="556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else if( x.compareTo( t.element ) &gt; 0 )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{  t.right = insert( x, t.right ) 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if( height( t.right ) – height( t.left ) = = 2 )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 if( x.compareTo( t.right.element ) &gt; 0 )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      t = rotateWithRightChild( t );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>
                <a:solidFill>
                  <a:srgbClr val="FFC000"/>
                </a:solidFill>
              </a:defRPr>
            </a:pPr>
            <a:r>
              <a:t>               else  t = doubleWithRightChild( t );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}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else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   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t.height = max( height( t.left ), height( t.right ) ) + 1;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return t;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}</a:t>
            </a:r>
          </a:p>
          <a:p>
            <a:pPr>
              <a:lnSpc>
                <a:spcPct val="90000"/>
              </a:lnSpc>
              <a:buSzTx/>
              <a:buNone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1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1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1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1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500"/>
                                        <p:tgtEl>
                                          <p:spTgt spid="12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>
            <p:ph type="title" idx="4294967295"/>
          </p:nvPr>
        </p:nvSpPr>
        <p:spPr>
          <a:xfrm>
            <a:off x="685800" y="3810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AVL Tree</a:t>
            </a:r>
          </a:p>
        </p:txBody>
      </p:sp>
      <p:sp>
        <p:nvSpPr>
          <p:cNvPr id="1219" name="Shape 1219"/>
          <p:cNvSpPr/>
          <p:nvPr>
            <p:ph type="body" idx="4294967295"/>
          </p:nvPr>
        </p:nvSpPr>
        <p:spPr>
          <a:xfrm>
            <a:off x="381000" y="914400"/>
            <a:ext cx="85344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private  static  AVLNode  rotateWithLeftChild( AVLNode k2 )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{   AVLNode k1 = k2.left;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k2.left = k1.right;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k1.right = k2;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k2.height = max( height( k2.left ), height( k2.right ) ) + 1 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k1.height = max( height( k1.left ), k2.height ) + 1;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return k1;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}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private  static  AVLNode  doubleWithLeftChild( AVLNode k3 )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{   k3.left = rotateWithRightChild( k3.left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return rotateWithLeftChild( k3 );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19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/>
          <p:nvPr>
            <p:ph type="title" idx="4294967295"/>
          </p:nvPr>
        </p:nvSpPr>
        <p:spPr>
          <a:xfrm>
            <a:off x="685800" y="609600"/>
            <a:ext cx="7772400" cy="8032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AVL Tree</a:t>
            </a:r>
          </a:p>
        </p:txBody>
      </p:sp>
      <p:sp>
        <p:nvSpPr>
          <p:cNvPr id="1222" name="Shape 1222"/>
          <p:cNvSpPr/>
          <p:nvPr>
            <p:ph type="body" idx="4294967295"/>
          </p:nvPr>
        </p:nvSpPr>
        <p:spPr>
          <a:xfrm>
            <a:off x="179387" y="1557337"/>
            <a:ext cx="8713788" cy="45386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AVL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树的插入</a:t>
            </a:r>
            <a:r>
              <a:t>: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</a:t>
            </a:r>
            <a:r>
              <a:t>1.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  首先要正确地插入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</a:t>
            </a:r>
            <a:r>
              <a:t>2.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 找到有可能发生的最小不平衡子树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</a:t>
            </a:r>
            <a:r>
              <a:t>3.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  判别插入在不平衡子树的外侧还是内侧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 </a:t>
            </a:r>
            <a:r>
              <a:t>4.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   根据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的判别结果</a:t>
            </a:r>
            <a:r>
              <a:t>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再进行单旋还是双旋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76" name="Shape 76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An indexed binary search tree is derived from an ordinary binary search tree by adding the field  leftSize to each tree node.</a:t>
            </a:r>
          </a:p>
          <a:p>
            <a:pPr>
              <a:buChar char="•"/>
              <a:defRPr b="1"/>
            </a:pPr>
            <a:r>
              <a:t>Value in Leftsize field=number of the elements in the node’s left subtree +1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1600199" y="4876800"/>
            <a:ext cx="5562601" cy="685800"/>
            <a:chOff x="0" y="0"/>
            <a:chExt cx="5562600" cy="685800"/>
          </a:xfrm>
        </p:grpSpPr>
        <p:grpSp>
          <p:nvGrpSpPr>
            <p:cNvPr id="79" name="Group 79"/>
            <p:cNvGrpSpPr/>
            <p:nvPr/>
          </p:nvGrpSpPr>
          <p:grpSpPr>
            <a:xfrm>
              <a:off x="-1" y="0"/>
              <a:ext cx="5562601" cy="685800"/>
              <a:chOff x="0" y="0"/>
              <a:chExt cx="5562600" cy="6858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0"/>
                <a:ext cx="5562600" cy="6858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0" y="100453"/>
                <a:ext cx="515207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leftSize     left       element     right</a:t>
                </a:r>
              </a:p>
            </p:txBody>
          </p:sp>
        </p:grpSp>
        <p:sp>
          <p:nvSpPr>
            <p:cNvPr id="80" name="Shape 80"/>
            <p:cNvSpPr/>
            <p:nvPr/>
          </p:nvSpPr>
          <p:spPr>
            <a:xfrm flipH="1">
              <a:off x="1371599" y="0"/>
              <a:ext cx="1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2514600" y="0"/>
              <a:ext cx="0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>
              <a:off x="4038600" y="0"/>
              <a:ext cx="0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2"/>
      <p:bldP build="p" bldLvl="1" animBg="1" rev="0" advAuto="0" spid="7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4.2 AVL Tree</a:t>
            </a:r>
          </a:p>
        </p:txBody>
      </p:sp>
      <p:sp>
        <p:nvSpPr>
          <p:cNvPr id="1225" name="Shape 122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  <a:defRPr b="1"/>
            </a:lvl1pPr>
          </a:lstStyle>
          <a:p>
            <a:pPr/>
            <a:r>
              <a:t>4.Deletion from an AVL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/>
          <p:nvPr>
            <p:ph type="body" idx="4294967295"/>
          </p:nvPr>
        </p:nvSpPr>
        <p:spPr>
          <a:xfrm>
            <a:off x="381000" y="381000"/>
            <a:ext cx="8534400" cy="6248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 </a:t>
            </a:r>
            <a:r>
              <a:rPr b="1"/>
              <a:t>AVL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树的删除</a:t>
            </a:r>
            <a:endParaRPr b="1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方法 ： 与二叉搜索树的删除方法一样。</a:t>
            </a:r>
          </a:p>
        </p:txBody>
      </p:sp>
      <p:sp>
        <p:nvSpPr>
          <p:cNvPr id="1228" name="Shape 1228"/>
          <p:cNvSpPr/>
          <p:nvPr/>
        </p:nvSpPr>
        <p:spPr>
          <a:xfrm>
            <a:off x="288925" y="3962400"/>
            <a:ext cx="6504829" cy="139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   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假设被删除结点为</a:t>
            </a:r>
            <a:r>
              <a:rPr b="1"/>
              <a:t>W,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它的中序后继为</a:t>
            </a:r>
            <a:r>
              <a:rPr b="1"/>
              <a:t>X,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则用</a:t>
            </a:r>
            <a:r>
              <a:rPr b="1"/>
              <a:t>X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代替</a:t>
            </a:r>
            <a:r>
              <a:rPr b="1"/>
              <a:t>W,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并</a:t>
            </a:r>
            <a:endParaRPr b="1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删除</a:t>
            </a:r>
            <a:r>
              <a:t>X.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所不同的是</a:t>
            </a:r>
            <a:r>
              <a:t>: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删除</a:t>
            </a:r>
            <a:r>
              <a:t>X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后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以</a:t>
            </a:r>
            <a:r>
              <a:t>X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为根的子树高度减</a:t>
            </a:r>
            <a:r>
              <a:t>1,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这一高度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变化可能影响到从</a:t>
            </a:r>
            <a:r>
              <a:t>X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到根结点上每个结点的平衡因子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因此要进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行一系列调整。</a:t>
            </a:r>
          </a:p>
        </p:txBody>
      </p:sp>
      <p:grpSp>
        <p:nvGrpSpPr>
          <p:cNvPr id="1255" name="Group 1255"/>
          <p:cNvGrpSpPr/>
          <p:nvPr/>
        </p:nvGrpSpPr>
        <p:grpSpPr>
          <a:xfrm>
            <a:off x="2285999" y="1523999"/>
            <a:ext cx="2313942" cy="1932942"/>
            <a:chOff x="0" y="0"/>
            <a:chExt cx="2313940" cy="1932940"/>
          </a:xfrm>
        </p:grpSpPr>
        <p:sp>
          <p:nvSpPr>
            <p:cNvPr id="1229" name="Shape 1229"/>
            <p:cNvSpPr/>
            <p:nvPr/>
          </p:nvSpPr>
          <p:spPr>
            <a:xfrm>
              <a:off x="457200" y="1219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480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685800" y="3048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43000" y="609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838200" y="9144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914400" y="1524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609600" y="3047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990600" y="6095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0" y="381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381000" y="609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39" name="Shape 1239"/>
            <p:cNvSpPr/>
            <p:nvPr/>
          </p:nvSpPr>
          <p:spPr>
            <a:xfrm flipH="1">
              <a:off x="304800" y="304799"/>
              <a:ext cx="1524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Shape 1240"/>
            <p:cNvSpPr/>
            <p:nvPr/>
          </p:nvSpPr>
          <p:spPr>
            <a:xfrm flipH="1">
              <a:off x="685799" y="609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1" name="Shape 1241"/>
            <p:cNvSpPr/>
            <p:nvPr/>
          </p:nvSpPr>
          <p:spPr>
            <a:xfrm flipH="1">
              <a:off x="685800" y="12191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762000" y="15239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3" name="Shape 1243"/>
            <p:cNvSpPr/>
            <p:nvPr/>
          </p:nvSpPr>
          <p:spPr>
            <a:xfrm flipH="1">
              <a:off x="1142999" y="914400"/>
              <a:ext cx="228601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4" name="Shape 1244"/>
            <p:cNvSpPr/>
            <p:nvPr/>
          </p:nvSpPr>
          <p:spPr>
            <a:xfrm flipH="1">
              <a:off x="533399" y="-1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914400" y="152400"/>
              <a:ext cx="3327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28600" y="1219200"/>
              <a:ext cx="26922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220787" y="1219200"/>
              <a:ext cx="3327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143000" y="12191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981200" y="1219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25587" y="914400"/>
              <a:ext cx="3327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 b="1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447800" y="914400"/>
              <a:ext cx="228601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752600" y="11429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3" name="Shape 1253"/>
            <p:cNvSpPr/>
            <p:nvPr/>
          </p:nvSpPr>
          <p:spPr>
            <a:xfrm flipH="1">
              <a:off x="381000" y="914399"/>
              <a:ext cx="1524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4" name="Shape 1254"/>
            <p:cNvSpPr/>
            <p:nvPr/>
          </p:nvSpPr>
          <p:spPr>
            <a:xfrm flipH="1">
              <a:off x="76200" y="685799"/>
              <a:ext cx="1524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2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1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1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1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8" grpId="3"/>
      <p:bldP build="whole" bldLvl="1" animBg="1" rev="0" advAuto="0" spid="1255" grpId="2"/>
      <p:bldP build="p" bldLvl="1" animBg="1" rev="0" advAuto="0" spid="122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Shape 1257"/>
          <p:cNvSpPr/>
          <p:nvPr>
            <p:ph type="body" idx="4294967295"/>
          </p:nvPr>
        </p:nvSpPr>
        <p:spPr>
          <a:xfrm>
            <a:off x="152399" y="381000"/>
            <a:ext cx="8763002" cy="6477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例子</a:t>
            </a:r>
            <a:r>
              <a:t>:</a:t>
            </a:r>
          </a:p>
        </p:txBody>
      </p:sp>
      <p:grpSp>
        <p:nvGrpSpPr>
          <p:cNvPr id="1317" name="Group 1317"/>
          <p:cNvGrpSpPr/>
          <p:nvPr/>
        </p:nvGrpSpPr>
        <p:grpSpPr>
          <a:xfrm>
            <a:off x="2133600" y="304799"/>
            <a:ext cx="4953000" cy="3276601"/>
            <a:chOff x="0" y="0"/>
            <a:chExt cx="4953000" cy="3276600"/>
          </a:xfrm>
        </p:grpSpPr>
        <p:sp>
          <p:nvSpPr>
            <p:cNvPr id="1258" name="Shape 1258"/>
            <p:cNvSpPr/>
            <p:nvPr/>
          </p:nvSpPr>
          <p:spPr>
            <a:xfrm>
              <a:off x="15240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990600" y="45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334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3200400" y="533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0" y="1447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3716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0668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7526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71600" y="2133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28194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5146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209800" y="2133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3962400" y="990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32004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2895600" y="2133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733800" y="2133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276600" y="2819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100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4958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343400" y="2133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8" name="Shape 1278"/>
            <p:cNvSpPr/>
            <p:nvPr/>
          </p:nvSpPr>
          <p:spPr>
            <a:xfrm flipH="1">
              <a:off x="1371600" y="3809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9" name="Shape 1279"/>
            <p:cNvSpPr/>
            <p:nvPr/>
          </p:nvSpPr>
          <p:spPr>
            <a:xfrm flipH="1">
              <a:off x="838199" y="8381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0" name="Shape 1280"/>
            <p:cNvSpPr/>
            <p:nvPr/>
          </p:nvSpPr>
          <p:spPr>
            <a:xfrm flipH="1">
              <a:off x="380999" y="1371600"/>
              <a:ext cx="228602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981199" y="304799"/>
              <a:ext cx="1219201" cy="381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3581400" y="914399"/>
              <a:ext cx="4572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371599" y="838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4" name="Shape 1284"/>
            <p:cNvSpPr/>
            <p:nvPr/>
          </p:nvSpPr>
          <p:spPr>
            <a:xfrm flipH="1">
              <a:off x="1371599" y="1371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752600" y="1371600"/>
              <a:ext cx="228601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6" name="Shape 1286"/>
            <p:cNvSpPr/>
            <p:nvPr/>
          </p:nvSpPr>
          <p:spPr>
            <a:xfrm flipH="1">
              <a:off x="1752600" y="19811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7" name="Shape 1287"/>
            <p:cNvSpPr/>
            <p:nvPr/>
          </p:nvSpPr>
          <p:spPr>
            <a:xfrm flipH="1">
              <a:off x="3124199" y="914400"/>
              <a:ext cx="152401" cy="76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8" name="Shape 1288"/>
            <p:cNvSpPr/>
            <p:nvPr/>
          </p:nvSpPr>
          <p:spPr>
            <a:xfrm flipH="1">
              <a:off x="2819400" y="1371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9" name="Shape 1289"/>
            <p:cNvSpPr/>
            <p:nvPr/>
          </p:nvSpPr>
          <p:spPr>
            <a:xfrm flipH="1">
              <a:off x="2514600" y="1981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3200400" y="1371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3581399" y="19050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2" name="Shape 1292"/>
            <p:cNvSpPr/>
            <p:nvPr/>
          </p:nvSpPr>
          <p:spPr>
            <a:xfrm flipH="1">
              <a:off x="3200400" y="19811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3124199" y="25908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4" name="Shape 1294"/>
            <p:cNvSpPr/>
            <p:nvPr/>
          </p:nvSpPr>
          <p:spPr>
            <a:xfrm flipH="1">
              <a:off x="3962400" y="1447800"/>
              <a:ext cx="152401" cy="76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5" name="Shape 1295"/>
            <p:cNvSpPr/>
            <p:nvPr/>
          </p:nvSpPr>
          <p:spPr>
            <a:xfrm flipH="1">
              <a:off x="4571999" y="1981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419600" y="12953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09600" y="990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76200" y="144780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066800" y="457200"/>
              <a:ext cx="205604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143000" y="1524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447800" y="990600"/>
              <a:ext cx="205604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447800" y="2133600"/>
              <a:ext cx="1802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828800" y="15240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600200" y="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286000" y="2133600"/>
              <a:ext cx="16765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667000" y="1524000"/>
              <a:ext cx="1802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895600" y="990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971800" y="2133600"/>
              <a:ext cx="16765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3276600" y="281940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3276600" y="1524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3810000" y="21336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3276600" y="4572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038600" y="990600"/>
              <a:ext cx="205604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343400" y="2133600"/>
              <a:ext cx="19310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572000" y="1524000"/>
              <a:ext cx="1802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3886200" y="1524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q</a:t>
              </a:r>
            </a:p>
          </p:txBody>
        </p:sp>
      </p:grpSp>
      <p:sp>
        <p:nvSpPr>
          <p:cNvPr id="1318" name="Shape 1318"/>
          <p:cNvSpPr/>
          <p:nvPr/>
        </p:nvSpPr>
        <p:spPr>
          <a:xfrm>
            <a:off x="457200" y="2743200"/>
            <a:ext cx="1183628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现要删除</a:t>
            </a:r>
            <a:r>
              <a:t>C</a:t>
            </a:r>
          </a:p>
        </p:txBody>
      </p:sp>
      <p:grpSp>
        <p:nvGrpSpPr>
          <p:cNvPr id="1346" name="Group 1346"/>
          <p:cNvGrpSpPr/>
          <p:nvPr/>
        </p:nvGrpSpPr>
        <p:grpSpPr>
          <a:xfrm>
            <a:off x="304799" y="3505199"/>
            <a:ext cx="2739391" cy="2633029"/>
            <a:chOff x="0" y="0"/>
            <a:chExt cx="2739389" cy="2633027"/>
          </a:xfrm>
        </p:grpSpPr>
        <p:grpSp>
          <p:nvGrpSpPr>
            <p:cNvPr id="1344" name="Group 1344"/>
            <p:cNvGrpSpPr/>
            <p:nvPr/>
          </p:nvGrpSpPr>
          <p:grpSpPr>
            <a:xfrm>
              <a:off x="222250" y="228600"/>
              <a:ext cx="2517140" cy="2404428"/>
              <a:chOff x="0" y="0"/>
              <a:chExt cx="2517139" cy="2404427"/>
            </a:xfrm>
          </p:grpSpPr>
          <p:sp>
            <p:nvSpPr>
              <p:cNvPr id="1319" name="Shape 1319"/>
              <p:cNvSpPr/>
              <p:nvPr/>
            </p:nvSpPr>
            <p:spPr>
              <a:xfrm flipH="1">
                <a:off x="158749" y="1371599"/>
                <a:ext cx="228602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343" name="Group 1343"/>
              <p:cNvGrpSpPr/>
              <p:nvPr/>
            </p:nvGrpSpPr>
            <p:grpSpPr>
              <a:xfrm>
                <a:off x="0" y="0"/>
                <a:ext cx="2517140" cy="2404428"/>
                <a:chOff x="0" y="0"/>
                <a:chExt cx="2517139" cy="2404427"/>
              </a:xfrm>
            </p:grpSpPr>
            <p:sp>
              <p:nvSpPr>
                <p:cNvPr id="1320" name="Shape 1320"/>
                <p:cNvSpPr/>
                <p:nvPr/>
              </p:nvSpPr>
              <p:spPr>
                <a:xfrm>
                  <a:off x="0" y="15240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342" name="Group 1342"/>
                <p:cNvGrpSpPr/>
                <p:nvPr/>
              </p:nvGrpSpPr>
              <p:grpSpPr>
                <a:xfrm>
                  <a:off x="76200" y="0"/>
                  <a:ext cx="2440940" cy="2404428"/>
                  <a:chOff x="0" y="0"/>
                  <a:chExt cx="2440939" cy="2404427"/>
                </a:xfrm>
              </p:grpSpPr>
              <p:sp>
                <p:nvSpPr>
                  <p:cNvPr id="1321" name="Shape 1321"/>
                  <p:cNvSpPr/>
                  <p:nvPr/>
                </p:nvSpPr>
                <p:spPr>
                  <a:xfrm>
                    <a:off x="311150" y="990600"/>
                    <a:ext cx="457200" cy="457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 b="1" sz="18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1341" name="Group 1341"/>
                  <p:cNvGrpSpPr/>
                  <p:nvPr/>
                </p:nvGrpSpPr>
                <p:grpSpPr>
                  <a:xfrm>
                    <a:off x="-1" y="-1"/>
                    <a:ext cx="2440942" cy="2404429"/>
                    <a:chOff x="0" y="0"/>
                    <a:chExt cx="2440940" cy="2404427"/>
                  </a:xfrm>
                </p:grpSpPr>
                <p:sp>
                  <p:nvSpPr>
                    <p:cNvPr id="1322" name="Shape 1322"/>
                    <p:cNvSpPr/>
                    <p:nvPr/>
                  </p:nvSpPr>
                  <p:spPr>
                    <a:xfrm>
                      <a:off x="1295400" y="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3" name="Shape 1323"/>
                    <p:cNvSpPr/>
                    <p:nvPr/>
                  </p:nvSpPr>
                  <p:spPr>
                    <a:xfrm>
                      <a:off x="762000" y="4572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4" name="Shape 1324"/>
                    <p:cNvSpPr/>
                    <p:nvPr/>
                  </p:nvSpPr>
                  <p:spPr>
                    <a:xfrm>
                      <a:off x="1143000" y="9906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5" name="Shape 1325"/>
                    <p:cNvSpPr/>
                    <p:nvPr/>
                  </p:nvSpPr>
                  <p:spPr>
                    <a:xfrm>
                      <a:off x="838200" y="16002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6" name="Shape 1326"/>
                    <p:cNvSpPr/>
                    <p:nvPr/>
                  </p:nvSpPr>
                  <p:spPr>
                    <a:xfrm>
                      <a:off x="1524000" y="1600200"/>
                      <a:ext cx="457200" cy="4572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7" name="Shape 1327"/>
                    <p:cNvSpPr/>
                    <p:nvPr/>
                  </p:nvSpPr>
                  <p:spPr>
                    <a:xfrm flipH="1">
                      <a:off x="1142999" y="381000"/>
                      <a:ext cx="228601" cy="152400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8" name="Shape 1328"/>
                    <p:cNvSpPr/>
                    <p:nvPr/>
                  </p:nvSpPr>
                  <p:spPr>
                    <a:xfrm>
                      <a:off x="1752599" y="304799"/>
                      <a:ext cx="381001" cy="15240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29" name="Shape 1329"/>
                    <p:cNvSpPr/>
                    <p:nvPr/>
                  </p:nvSpPr>
                  <p:spPr>
                    <a:xfrm flipH="1">
                      <a:off x="609599" y="838199"/>
                      <a:ext cx="228601" cy="22860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30" name="Shape 1330"/>
                    <p:cNvSpPr/>
                    <p:nvPr/>
                  </p:nvSpPr>
                  <p:spPr>
                    <a:xfrm>
                      <a:off x="1142999" y="838199"/>
                      <a:ext cx="152401" cy="15240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31" name="Shape 1331"/>
                    <p:cNvSpPr/>
                    <p:nvPr/>
                  </p:nvSpPr>
                  <p:spPr>
                    <a:xfrm flipH="1">
                      <a:off x="1142999" y="1447799"/>
                      <a:ext cx="152401" cy="15240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32" name="Shape 1332"/>
                    <p:cNvSpPr/>
                    <p:nvPr/>
                  </p:nvSpPr>
                  <p:spPr>
                    <a:xfrm>
                      <a:off x="1524000" y="1371599"/>
                      <a:ext cx="228601" cy="228602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FFFFFF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</a:p>
                  </p:txBody>
                </p:sp>
                <p:sp>
                  <p:nvSpPr>
                    <p:cNvPr id="1333" name="Shape 1333"/>
                    <p:cNvSpPr/>
                    <p:nvPr/>
                  </p:nvSpPr>
                  <p:spPr>
                    <a:xfrm>
                      <a:off x="0" y="1524000"/>
                      <a:ext cx="218440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a</a:t>
                      </a:r>
                    </a:p>
                  </p:txBody>
                </p:sp>
                <p:sp>
                  <p:nvSpPr>
                    <p:cNvPr id="1334" name="Shape 1334"/>
                    <p:cNvSpPr/>
                    <p:nvPr/>
                  </p:nvSpPr>
                  <p:spPr>
                    <a:xfrm>
                      <a:off x="381000" y="914400"/>
                      <a:ext cx="231277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b</a:t>
                      </a:r>
                    </a:p>
                  </p:txBody>
                </p:sp>
                <p:sp>
                  <p:nvSpPr>
                    <p:cNvPr id="1335" name="Shape 1335"/>
                    <p:cNvSpPr/>
                    <p:nvPr/>
                  </p:nvSpPr>
                  <p:spPr>
                    <a:xfrm>
                      <a:off x="1828800" y="1957387"/>
                      <a:ext cx="612140" cy="447041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sz="2000">
                          <a:solidFill>
                            <a:srgbClr val="FFFFFF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defRPr>
                      </a:lvl1pPr>
                    </a:lstStyle>
                    <a:p>
                      <a:pPr>
                        <a:def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右内</a:t>
                      </a:r>
                    </a:p>
                  </p:txBody>
                </p:sp>
                <p:sp>
                  <p:nvSpPr>
                    <p:cNvPr id="1336" name="Shape 1336"/>
                    <p:cNvSpPr/>
                    <p:nvPr/>
                  </p:nvSpPr>
                  <p:spPr>
                    <a:xfrm>
                      <a:off x="838200" y="381000"/>
                      <a:ext cx="231277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d</a:t>
                      </a:r>
                    </a:p>
                  </p:txBody>
                </p:sp>
                <p:sp>
                  <p:nvSpPr>
                    <p:cNvPr id="1337" name="Shape 1337"/>
                    <p:cNvSpPr/>
                    <p:nvPr/>
                  </p:nvSpPr>
                  <p:spPr>
                    <a:xfrm>
                      <a:off x="914400" y="1600200"/>
                      <a:ext cx="205604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e</a:t>
                      </a:r>
                    </a:p>
                  </p:txBody>
                </p:sp>
                <p:sp>
                  <p:nvSpPr>
                    <p:cNvPr id="1338" name="Shape 1338"/>
                    <p:cNvSpPr/>
                    <p:nvPr/>
                  </p:nvSpPr>
                  <p:spPr>
                    <a:xfrm>
                      <a:off x="1219200" y="990600"/>
                      <a:ext cx="180266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f</a:t>
                      </a:r>
                    </a:p>
                  </p:txBody>
                </p:sp>
                <p:sp>
                  <p:nvSpPr>
                    <p:cNvPr id="1339" name="Shape 1339"/>
                    <p:cNvSpPr/>
                    <p:nvPr/>
                  </p:nvSpPr>
                  <p:spPr>
                    <a:xfrm>
                      <a:off x="1600200" y="1600200"/>
                      <a:ext cx="218440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g</a:t>
                      </a:r>
                    </a:p>
                  </p:txBody>
                </p:sp>
                <p:sp>
                  <p:nvSpPr>
                    <p:cNvPr id="1340" name="Shape 1340"/>
                    <p:cNvSpPr/>
                    <p:nvPr/>
                  </p:nvSpPr>
                  <p:spPr>
                    <a:xfrm>
                      <a:off x="1371600" y="0"/>
                      <a:ext cx="231277" cy="34842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none" lIns="45719" tIns="45719" rIns="45719" bIns="45719" numCol="1" anchor="t">
                      <a:spAutoFit/>
                    </a:bodyPr>
                    <a:lstStyle>
                      <a:lvl1pPr>
                        <a:defRPr b="1" sz="1800">
                          <a:solidFill>
                            <a:srgbClr val="FFFFFF"/>
                          </a:solidFill>
                        </a:defRPr>
                      </a:lvl1pPr>
                    </a:lstStyle>
                    <a:p>
                      <a:pPr/>
                      <a:r>
                        <a:t>h</a:t>
                      </a:r>
                    </a:p>
                  </p:txBody>
                </p:sp>
              </p:grpSp>
            </p:grpSp>
          </p:grpSp>
        </p:grpSp>
        <p:sp>
          <p:nvSpPr>
            <p:cNvPr id="1345" name="Shape 1345"/>
            <p:cNvSpPr/>
            <p:nvPr/>
          </p:nvSpPr>
          <p:spPr>
            <a:xfrm>
              <a:off x="0" y="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1)</a:t>
              </a:r>
            </a:p>
          </p:txBody>
        </p:sp>
      </p:grpSp>
      <p:grpSp>
        <p:nvGrpSpPr>
          <p:cNvPr id="1406" name="Group 1406"/>
          <p:cNvGrpSpPr/>
          <p:nvPr/>
        </p:nvGrpSpPr>
        <p:grpSpPr>
          <a:xfrm>
            <a:off x="3581400" y="3581399"/>
            <a:ext cx="5181600" cy="3276601"/>
            <a:chOff x="0" y="0"/>
            <a:chExt cx="5181600" cy="3276600"/>
          </a:xfrm>
        </p:grpSpPr>
        <p:grpSp>
          <p:nvGrpSpPr>
            <p:cNvPr id="1404" name="Group 1404"/>
            <p:cNvGrpSpPr/>
            <p:nvPr/>
          </p:nvGrpSpPr>
          <p:grpSpPr>
            <a:xfrm>
              <a:off x="0" y="152399"/>
              <a:ext cx="5181600" cy="3124201"/>
              <a:chOff x="0" y="0"/>
              <a:chExt cx="5181600" cy="3124200"/>
            </a:xfrm>
          </p:grpSpPr>
          <p:sp>
            <p:nvSpPr>
              <p:cNvPr id="1347" name="Shape 1347"/>
              <p:cNvSpPr/>
              <p:nvPr/>
            </p:nvSpPr>
            <p:spPr>
              <a:xfrm>
                <a:off x="0" y="15240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1371600" y="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914400" y="533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457200" y="1066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1066800" y="1066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7620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19050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2590800" y="533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2286000" y="10668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6" name="Shape 1356"/>
              <p:cNvSpPr/>
              <p:nvPr/>
            </p:nvSpPr>
            <p:spPr>
              <a:xfrm>
                <a:off x="12954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1524000" y="2057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2667000" y="1600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2286000" y="2057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3200400" y="2057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3657600" y="11430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3657600" y="1676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724400" y="1676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191000" y="20574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2743200" y="26670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6" name="Shape 1366"/>
              <p:cNvSpPr/>
              <p:nvPr/>
            </p:nvSpPr>
            <p:spPr>
              <a:xfrm flipH="1">
                <a:off x="1295399" y="4571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7" name="Shape 1367"/>
              <p:cNvSpPr/>
              <p:nvPr/>
            </p:nvSpPr>
            <p:spPr>
              <a:xfrm flipH="1">
                <a:off x="838199" y="914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8" name="Shape 1368"/>
              <p:cNvSpPr/>
              <p:nvPr/>
            </p:nvSpPr>
            <p:spPr>
              <a:xfrm flipH="1">
                <a:off x="457199" y="14477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1295400" y="9143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0" name="Shape 1370"/>
              <p:cNvSpPr/>
              <p:nvPr/>
            </p:nvSpPr>
            <p:spPr>
              <a:xfrm flipH="1">
                <a:off x="990599" y="14477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1371600" y="15239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1828800" y="228599"/>
                <a:ext cx="838201" cy="457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3047999" y="838200"/>
                <a:ext cx="685801" cy="4572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4114799" y="1447800"/>
                <a:ext cx="609602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5" name="Shape 1375"/>
              <p:cNvSpPr/>
              <p:nvPr/>
            </p:nvSpPr>
            <p:spPr>
              <a:xfrm flipH="1">
                <a:off x="2590800" y="9905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6" name="Shape 1376"/>
              <p:cNvSpPr/>
              <p:nvPr/>
            </p:nvSpPr>
            <p:spPr>
              <a:xfrm flipH="1">
                <a:off x="2209800" y="14477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7" name="Shape 1377"/>
              <p:cNvSpPr/>
              <p:nvPr/>
            </p:nvSpPr>
            <p:spPr>
              <a:xfrm flipH="1">
                <a:off x="1828800" y="19811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2667000" y="13715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9" name="Shape 1379"/>
              <p:cNvSpPr/>
              <p:nvPr/>
            </p:nvSpPr>
            <p:spPr>
              <a:xfrm flipH="1">
                <a:off x="2590800" y="19811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0" name="Shape 1380"/>
              <p:cNvSpPr/>
              <p:nvPr/>
            </p:nvSpPr>
            <p:spPr>
              <a:xfrm>
                <a:off x="3048000" y="19049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1" name="Shape 1381"/>
              <p:cNvSpPr/>
              <p:nvPr/>
            </p:nvSpPr>
            <p:spPr>
              <a:xfrm>
                <a:off x="2514599" y="2514600"/>
                <a:ext cx="381002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2" name="Shape 1382"/>
              <p:cNvSpPr/>
              <p:nvPr/>
            </p:nvSpPr>
            <p:spPr>
              <a:xfrm flipH="1">
                <a:off x="3886200" y="1523999"/>
                <a:ext cx="1524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3" name="Shape 1383"/>
              <p:cNvSpPr/>
              <p:nvPr/>
            </p:nvSpPr>
            <p:spPr>
              <a:xfrm flipH="1">
                <a:off x="4571999" y="2057399"/>
                <a:ext cx="228601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76200" y="152400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533400" y="1066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990600" y="5334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838200" y="1600200"/>
                <a:ext cx="205604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1143000" y="1066800"/>
                <a:ext cx="180266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1371600" y="16002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1447800" y="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1600200" y="2057400"/>
                <a:ext cx="16765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2057400" y="1600200"/>
                <a:ext cx="180266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2362200" y="1066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2362200" y="2057400"/>
                <a:ext cx="16765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</a:t>
                </a:r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2743200" y="2590800"/>
                <a:ext cx="294566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2743200" y="16002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3276600" y="2057400"/>
                <a:ext cx="21844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2667000" y="5334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3733800" y="1143000"/>
                <a:ext cx="205604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</a:t>
                </a:r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4267200" y="1981200"/>
                <a:ext cx="1931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4800600" y="1600200"/>
                <a:ext cx="180266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</a:t>
                </a:r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3733800" y="16764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152400" y="2057400"/>
                <a:ext cx="5613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>
                  <a:defRPr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0">
                    <a:latin typeface="宋体"/>
                    <a:ea typeface="宋体"/>
                    <a:cs typeface="宋体"/>
                    <a:sym typeface="宋体"/>
                  </a:rPr>
                  <a:t>右内</a:t>
                </a:r>
              </a:p>
            </p:txBody>
          </p:sp>
        </p:grpSp>
        <p:sp>
          <p:nvSpPr>
            <p:cNvPr id="1405" name="Shape 1405"/>
            <p:cNvSpPr/>
            <p:nvPr/>
          </p:nvSpPr>
          <p:spPr>
            <a:xfrm>
              <a:off x="304800" y="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6" grpId="5"/>
      <p:bldP build="p" bldLvl="5" animBg="1" rev="0" advAuto="0" spid="1318" grpId="3"/>
      <p:bldP build="whole" bldLvl="1" animBg="1" rev="0" advAuto="0" spid="1346" grpId="4"/>
      <p:bldP build="whole" bldLvl="1" animBg="1" rev="0" advAuto="0" spid="1317" grpId="2"/>
      <p:bldP build="p" bldLvl="1" animBg="1" rev="0" advAuto="0" spid="125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>
            <p:ph type="body" idx="4294967295"/>
          </p:nvPr>
        </p:nvSpPr>
        <p:spPr>
          <a:xfrm>
            <a:off x="609600" y="457200"/>
            <a:ext cx="7848600" cy="5638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  </a:t>
            </a:r>
          </a:p>
        </p:txBody>
      </p:sp>
      <p:grpSp>
        <p:nvGrpSpPr>
          <p:cNvPr id="1465" name="Group 1465"/>
          <p:cNvGrpSpPr/>
          <p:nvPr/>
        </p:nvGrpSpPr>
        <p:grpSpPr>
          <a:xfrm>
            <a:off x="1676400" y="609599"/>
            <a:ext cx="5791200" cy="2895601"/>
            <a:chOff x="0" y="0"/>
            <a:chExt cx="5791200" cy="2895600"/>
          </a:xfrm>
        </p:grpSpPr>
        <p:sp>
          <p:nvSpPr>
            <p:cNvPr id="1409" name="Shape 1409"/>
            <p:cNvSpPr/>
            <p:nvPr/>
          </p:nvSpPr>
          <p:spPr>
            <a:xfrm>
              <a:off x="2590800" y="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8288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3810000" y="60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1430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3622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32766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4648200" y="1143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6096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4478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0574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7432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36576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44196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53340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9906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17526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32004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876800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8" name="Shape 1428"/>
            <p:cNvSpPr/>
            <p:nvPr/>
          </p:nvSpPr>
          <p:spPr>
            <a:xfrm flipH="1">
              <a:off x="2209799" y="381000"/>
              <a:ext cx="4572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Shape 1429"/>
            <p:cNvSpPr/>
            <p:nvPr/>
          </p:nvSpPr>
          <p:spPr>
            <a:xfrm flipH="1">
              <a:off x="1524000" y="990599"/>
              <a:ext cx="304800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0" name="Shape 1430"/>
            <p:cNvSpPr/>
            <p:nvPr/>
          </p:nvSpPr>
          <p:spPr>
            <a:xfrm flipH="1">
              <a:off x="914399" y="15239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 flipH="1">
              <a:off x="380999" y="2209799"/>
              <a:ext cx="304802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209800" y="9905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3" name="Shape 1433"/>
            <p:cNvSpPr/>
            <p:nvPr/>
          </p:nvSpPr>
          <p:spPr>
            <a:xfrm flipH="1">
              <a:off x="2362200" y="1600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1600200" y="15239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5" name="Shape 1435"/>
            <p:cNvSpPr/>
            <p:nvPr/>
          </p:nvSpPr>
          <p:spPr>
            <a:xfrm flipH="1">
              <a:off x="1371600" y="22097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828799" y="2133600"/>
              <a:ext cx="1524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48000" y="304799"/>
              <a:ext cx="838201" cy="457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4191000" y="990600"/>
              <a:ext cx="45720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5105400" y="15239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0" name="Shape 1440"/>
            <p:cNvSpPr/>
            <p:nvPr/>
          </p:nvSpPr>
          <p:spPr>
            <a:xfrm flipH="1">
              <a:off x="5257799" y="22098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1" name="Shape 1441"/>
            <p:cNvSpPr/>
            <p:nvPr/>
          </p:nvSpPr>
          <p:spPr>
            <a:xfrm flipH="1">
              <a:off x="3657599" y="9905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2" name="Shape 1442"/>
            <p:cNvSpPr/>
            <p:nvPr/>
          </p:nvSpPr>
          <p:spPr>
            <a:xfrm flipH="1">
              <a:off x="3047999" y="1523999"/>
              <a:ext cx="3048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657599" y="1523999"/>
              <a:ext cx="2286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124199" y="22098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5" name="Shape 1445"/>
            <p:cNvSpPr/>
            <p:nvPr/>
          </p:nvSpPr>
          <p:spPr>
            <a:xfrm flipH="1">
              <a:off x="4648199" y="1600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819400" y="1752600"/>
              <a:ext cx="16765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76200" y="243840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685800" y="1752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1219200" y="1143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1066800" y="2438400"/>
              <a:ext cx="205604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1524000" y="1752600"/>
              <a:ext cx="1802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828800" y="24384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1905000" y="5334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133600" y="1752600"/>
              <a:ext cx="16765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438400" y="1143000"/>
              <a:ext cx="1802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667000" y="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5410200" y="1752600"/>
              <a:ext cx="3048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3200400" y="2438400"/>
              <a:ext cx="294566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3352800" y="11430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3886200" y="609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3733800" y="1752600"/>
              <a:ext cx="21844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495800" y="1752600"/>
              <a:ext cx="231277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724400" y="1143000"/>
              <a:ext cx="3048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953000" y="2438400"/>
              <a:ext cx="3048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65125" y="3886200"/>
            <a:ext cx="8245475" cy="146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t>     </a:t>
            </a:r>
            <a:r>
              <a:rPr b="0" sz="2000">
                <a:latin typeface="宋体"/>
                <a:ea typeface="宋体"/>
                <a:cs typeface="宋体"/>
                <a:sym typeface="宋体"/>
              </a:rPr>
              <a:t>因为删除操作</a:t>
            </a:r>
            <a:r>
              <a:rPr sz="2000"/>
              <a:t>,</a:t>
            </a:r>
            <a:r>
              <a:rPr b="0" sz="2000">
                <a:latin typeface="宋体"/>
                <a:ea typeface="宋体"/>
                <a:cs typeface="宋体"/>
                <a:sym typeface="宋体"/>
              </a:rPr>
              <a:t>不平衡要传递，所以设置一个布尔变量</a:t>
            </a:r>
            <a:r>
              <a:rPr sz="2000"/>
              <a:t>shorter</a:t>
            </a:r>
            <a:r>
              <a:rPr b="0" sz="2000">
                <a:latin typeface="宋体"/>
                <a:ea typeface="宋体"/>
                <a:cs typeface="宋体"/>
                <a:sym typeface="宋体"/>
              </a:rPr>
              <a:t>来指</a:t>
            </a:r>
            <a:endParaRPr sz="2000"/>
          </a:p>
          <a:p>
            <a:pPr>
              <a:defRPr b="1" sz="20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明子树的高度是否被缩短。在每个结点上的操作取决于</a:t>
            </a:r>
            <a:r>
              <a:t>shorter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</a:p>
          <a:p>
            <a:pPr>
              <a:defRPr b="1" sz="20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值和结点的平衡因子，有时还要依赖子女的平衡因子。</a:t>
            </a:r>
          </a:p>
          <a:p>
            <a:pPr>
              <a:defRPr b="1" sz="2000">
                <a:solidFill>
                  <a:srgbClr val="FFFFFF"/>
                </a:solidFill>
              </a:defRPr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4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5" grpId="1"/>
      <p:bldP build="p" bldLvl="5" animBg="1" rev="0" advAuto="0" spid="1466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>
            <p:ph type="body" idx="4294967295"/>
          </p:nvPr>
        </p:nvSpPr>
        <p:spPr>
          <a:xfrm>
            <a:off x="381000" y="304800"/>
            <a:ext cx="84582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5.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算法分析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具有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个结点的平衡二叉树（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），进行一次插入或删除的时间最坏情况</a:t>
            </a:r>
            <a:r>
              <a:t>≦</a:t>
            </a:r>
            <a:r>
              <a:t>O</a:t>
            </a:r>
            <a:r>
              <a:rPr>
                <a:latin typeface="幼圆"/>
                <a:ea typeface="幼圆"/>
                <a:cs typeface="幼圆"/>
                <a:sym typeface="幼圆"/>
              </a:rPr>
              <a:t>（</a:t>
            </a:r>
            <a:r>
              <a:t>log</a:t>
            </a:r>
            <a:r>
              <a:rPr baseline="-25000"/>
              <a:t>2</a:t>
            </a:r>
            <a:r>
              <a:t>  n)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证明：实际上要考虑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个结点的平衡二叉树的最大高度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          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≦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(3/2) log</a:t>
            </a:r>
            <a:r>
              <a:rPr b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  (n + 1 ) </a:t>
            </a:r>
            <a:endParaRPr b="1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 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设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T</a:t>
            </a:r>
            <a:r>
              <a:rPr b="0" sz="1200">
                <a:latin typeface="宋体"/>
                <a:ea typeface="宋体"/>
                <a:cs typeface="宋体"/>
                <a:sym typeface="宋体"/>
              </a:rPr>
              <a:t> h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为一棵高度为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h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，且结点个数最少的平衡二叉树。</a:t>
            </a:r>
          </a:p>
        </p:txBody>
      </p:sp>
      <p:grpSp>
        <p:nvGrpSpPr>
          <p:cNvPr id="1484" name="Group 1484"/>
          <p:cNvGrpSpPr/>
          <p:nvPr/>
        </p:nvGrpSpPr>
        <p:grpSpPr>
          <a:xfrm>
            <a:off x="304799" y="3124200"/>
            <a:ext cx="3657601" cy="1752600"/>
            <a:chOff x="0" y="0"/>
            <a:chExt cx="3657600" cy="1752600"/>
          </a:xfrm>
        </p:grpSpPr>
        <p:sp>
          <p:nvSpPr>
            <p:cNvPr id="1469" name="Shape 1469"/>
            <p:cNvSpPr/>
            <p:nvPr/>
          </p:nvSpPr>
          <p:spPr>
            <a:xfrm>
              <a:off x="0" y="762000"/>
              <a:ext cx="42170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h-2</a:t>
              </a:r>
            </a:p>
          </p:txBody>
        </p:sp>
        <p:grpSp>
          <p:nvGrpSpPr>
            <p:cNvPr id="1483" name="Group 1483"/>
            <p:cNvGrpSpPr/>
            <p:nvPr/>
          </p:nvGrpSpPr>
          <p:grpSpPr>
            <a:xfrm>
              <a:off x="380999" y="0"/>
              <a:ext cx="3276601" cy="1752600"/>
              <a:chOff x="0" y="0"/>
              <a:chExt cx="3276600" cy="1752600"/>
            </a:xfrm>
          </p:grpSpPr>
          <p:sp>
            <p:nvSpPr>
              <p:cNvPr id="1470" name="Shape 1470"/>
              <p:cNvSpPr/>
              <p:nvPr/>
            </p:nvSpPr>
            <p:spPr>
              <a:xfrm>
                <a:off x="914400" y="76200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457200" y="685800"/>
                <a:ext cx="457200" cy="7620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1295400" y="685800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3" name="Shape 1473"/>
              <p:cNvSpPr/>
              <p:nvPr/>
            </p:nvSpPr>
            <p:spPr>
              <a:xfrm flipH="1">
                <a:off x="685799" y="381000"/>
                <a:ext cx="228602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1371599" y="380999"/>
                <a:ext cx="304801" cy="304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1600200" y="381000"/>
                <a:ext cx="504488" cy="12039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8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}</a:t>
                </a:r>
              </a:p>
            </p:txBody>
          </p:sp>
          <p:sp>
            <p:nvSpPr>
              <p:cNvPr id="1476" name="Shape 1476"/>
              <p:cNvSpPr/>
              <p:nvPr/>
            </p:nvSpPr>
            <p:spPr>
              <a:xfrm>
                <a:off x="2057400" y="914400"/>
                <a:ext cx="42170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h-1</a:t>
                </a:r>
              </a:p>
            </p:txBody>
          </p:sp>
          <p:sp>
            <p:nvSpPr>
              <p:cNvPr id="1477" name="Shape 1477"/>
              <p:cNvSpPr/>
              <p:nvPr/>
            </p:nvSpPr>
            <p:spPr>
              <a:xfrm>
                <a:off x="0" y="381000"/>
                <a:ext cx="434427" cy="10210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6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{</a:t>
                </a:r>
              </a:p>
            </p:txBody>
          </p:sp>
          <p:sp>
            <p:nvSpPr>
              <p:cNvPr id="1478" name="Shape 1478"/>
              <p:cNvSpPr/>
              <p:nvPr/>
            </p:nvSpPr>
            <p:spPr>
              <a:xfrm>
                <a:off x="2819400" y="685800"/>
                <a:ext cx="231277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533400" y="0"/>
                <a:ext cx="25908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0" name="Shape 1480"/>
              <p:cNvSpPr/>
              <p:nvPr/>
            </p:nvSpPr>
            <p:spPr>
              <a:xfrm>
                <a:off x="304800" y="1752600"/>
                <a:ext cx="29718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1" name="Shape 1481"/>
              <p:cNvSpPr/>
              <p:nvPr/>
            </p:nvSpPr>
            <p:spPr>
              <a:xfrm flipV="1">
                <a:off x="2971800" y="0"/>
                <a:ext cx="0" cy="762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2971800" y="1066800"/>
                <a:ext cx="0" cy="685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485" name="Shape 1485"/>
          <p:cNvSpPr/>
          <p:nvPr/>
        </p:nvSpPr>
        <p:spPr>
          <a:xfrm>
            <a:off x="4267200" y="2971800"/>
            <a:ext cx="3501440" cy="171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假设右子树高度为</a:t>
            </a:r>
            <a:r>
              <a:t>h-1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因结点个数最少</a:t>
            </a:r>
            <a:r>
              <a:t>,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∴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左子树高度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只能是</a:t>
            </a:r>
            <a:r>
              <a:t>h-2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这两棵左子树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右子树高度分别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为</a:t>
            </a:r>
            <a:r>
              <a:t>h-2, h-1,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也一定是结点数最少的</a:t>
            </a:r>
            <a:r>
              <a:t>:</a:t>
            </a:r>
          </a:p>
        </p:txBody>
      </p:sp>
      <p:grpSp>
        <p:nvGrpSpPr>
          <p:cNvPr id="1503" name="Group 1503"/>
          <p:cNvGrpSpPr/>
          <p:nvPr/>
        </p:nvGrpSpPr>
        <p:grpSpPr>
          <a:xfrm>
            <a:off x="4572000" y="5029199"/>
            <a:ext cx="1780540" cy="1491430"/>
            <a:chOff x="0" y="0"/>
            <a:chExt cx="1780539" cy="1491428"/>
          </a:xfrm>
        </p:grpSpPr>
        <p:sp>
          <p:nvSpPr>
            <p:cNvPr id="1486" name="Shape 1486"/>
            <p:cNvSpPr/>
            <p:nvPr/>
          </p:nvSpPr>
          <p:spPr>
            <a:xfrm>
              <a:off x="30480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grpSp>
          <p:nvGrpSpPr>
            <p:cNvPr id="1502" name="Group 1502"/>
            <p:cNvGrpSpPr/>
            <p:nvPr/>
          </p:nvGrpSpPr>
          <p:grpSpPr>
            <a:xfrm>
              <a:off x="-1" y="-1"/>
              <a:ext cx="1780542" cy="1491430"/>
              <a:chOff x="0" y="0"/>
              <a:chExt cx="1780540" cy="1491428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381000" y="1143000"/>
                <a:ext cx="57596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 = 7</a:t>
                </a:r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0" y="2286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89" name="Shape 1489"/>
              <p:cNvSpPr/>
              <p:nvPr/>
            </p:nvSpPr>
            <p:spPr>
              <a:xfrm>
                <a:off x="838200" y="2286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90" name="Shape 1490"/>
              <p:cNvSpPr/>
              <p:nvPr/>
            </p:nvSpPr>
            <p:spPr>
              <a:xfrm>
                <a:off x="228600" y="4572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533400" y="4572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92" name="Shape 1492"/>
              <p:cNvSpPr/>
              <p:nvPr/>
            </p:nvSpPr>
            <p:spPr>
              <a:xfrm>
                <a:off x="1143000" y="4572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93" name="Shape 1493"/>
              <p:cNvSpPr/>
              <p:nvPr/>
            </p:nvSpPr>
            <p:spPr>
              <a:xfrm>
                <a:off x="1447800" y="685800"/>
                <a:ext cx="332740" cy="408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  <a:latin typeface="Wingdings"/>
                    <a:ea typeface="Wingdings"/>
                    <a:cs typeface="Wingdings"/>
                    <a:sym typeface="Wingdings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Wingdings"/>
                    <a:ea typeface="Wingdings"/>
                    <a:cs typeface="Wingdings"/>
                    <a:sym typeface="Wingdings"/>
                  </a:rPr>
                  <a:t>○</a:t>
                </a:r>
              </a:p>
            </p:txBody>
          </p:sp>
          <p:sp>
            <p:nvSpPr>
              <p:cNvPr id="1494" name="Shape 1494"/>
              <p:cNvSpPr/>
              <p:nvPr/>
            </p:nvSpPr>
            <p:spPr>
              <a:xfrm flipH="1">
                <a:off x="228599" y="152399"/>
                <a:ext cx="228602" cy="2286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5" name="Shape 1495"/>
              <p:cNvSpPr/>
              <p:nvPr/>
            </p:nvSpPr>
            <p:spPr>
              <a:xfrm>
                <a:off x="304800" y="5333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6" name="Shape 1496"/>
              <p:cNvSpPr/>
              <p:nvPr/>
            </p:nvSpPr>
            <p:spPr>
              <a:xfrm>
                <a:off x="609599" y="228600"/>
                <a:ext cx="381002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7" name="Shape 1497"/>
              <p:cNvSpPr/>
              <p:nvPr/>
            </p:nvSpPr>
            <p:spPr>
              <a:xfrm flipH="1">
                <a:off x="838199" y="5333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1142999" y="5333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9" name="Shape 1499"/>
              <p:cNvSpPr/>
              <p:nvPr/>
            </p:nvSpPr>
            <p:spPr>
              <a:xfrm>
                <a:off x="1447799" y="685799"/>
                <a:ext cx="152401" cy="152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0" name="Shape 1500"/>
              <p:cNvSpPr/>
              <p:nvPr/>
            </p:nvSpPr>
            <p:spPr>
              <a:xfrm>
                <a:off x="1143000" y="0"/>
                <a:ext cx="575963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 = 3</a:t>
                </a:r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533400" y="838200"/>
                <a:ext cx="358078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  <a:r>
                  <a:t>T</a:t>
                </a:r>
                <a:r>
                  <a:rPr sz="1200"/>
                  <a:t> 3</a:t>
                </a:r>
              </a:p>
            </p:txBody>
          </p:sp>
        </p:grpSp>
      </p:grpSp>
      <p:grpSp>
        <p:nvGrpSpPr>
          <p:cNvPr id="1510" name="Group 1510"/>
          <p:cNvGrpSpPr/>
          <p:nvPr/>
        </p:nvGrpSpPr>
        <p:grpSpPr>
          <a:xfrm>
            <a:off x="1600199" y="5029199"/>
            <a:ext cx="1261764" cy="1110430"/>
            <a:chOff x="0" y="0"/>
            <a:chExt cx="1261762" cy="1110428"/>
          </a:xfrm>
        </p:grpSpPr>
        <p:sp>
          <p:nvSpPr>
            <p:cNvPr id="1504" name="Shape 1504"/>
            <p:cNvSpPr/>
            <p:nvPr/>
          </p:nvSpPr>
          <p:spPr>
            <a:xfrm>
              <a:off x="22860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533400" y="228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33400" y="304799"/>
              <a:ext cx="1524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685800" y="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 = 1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52400" y="457200"/>
              <a:ext cx="35807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T</a:t>
              </a:r>
              <a:r>
                <a:rPr sz="1200"/>
                <a:t> 1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76200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2</a:t>
              </a:r>
            </a:p>
          </p:txBody>
        </p:sp>
      </p:grpSp>
      <p:grpSp>
        <p:nvGrpSpPr>
          <p:cNvPr id="1521" name="Group 1521"/>
          <p:cNvGrpSpPr/>
          <p:nvPr/>
        </p:nvGrpSpPr>
        <p:grpSpPr>
          <a:xfrm>
            <a:off x="2895599" y="5029199"/>
            <a:ext cx="1357014" cy="1186630"/>
            <a:chOff x="0" y="0"/>
            <a:chExt cx="1357012" cy="1186628"/>
          </a:xfrm>
        </p:grpSpPr>
        <p:sp>
          <p:nvSpPr>
            <p:cNvPr id="1511" name="Shape 1511"/>
            <p:cNvSpPr/>
            <p:nvPr/>
          </p:nvSpPr>
          <p:spPr>
            <a:xfrm>
              <a:off x="30480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533400" y="228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0" y="228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838200" y="457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15" name="Shape 1515"/>
            <p:cNvSpPr/>
            <p:nvPr/>
          </p:nvSpPr>
          <p:spPr>
            <a:xfrm flipH="1">
              <a:off x="304800" y="228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609599" y="2285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838199" y="457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838200" y="0"/>
              <a:ext cx="51881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 =2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304800" y="533400"/>
              <a:ext cx="35807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T</a:t>
              </a:r>
              <a:r>
                <a:rPr sz="1200"/>
                <a:t> 2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28600" y="83820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4</a:t>
              </a:r>
            </a:p>
          </p:txBody>
        </p:sp>
      </p:grpSp>
      <p:grpSp>
        <p:nvGrpSpPr>
          <p:cNvPr id="1548" name="Group 1548"/>
          <p:cNvGrpSpPr/>
          <p:nvPr/>
        </p:nvGrpSpPr>
        <p:grpSpPr>
          <a:xfrm>
            <a:off x="6705599" y="5029199"/>
            <a:ext cx="2315529" cy="1720030"/>
            <a:chOff x="0" y="0"/>
            <a:chExt cx="2315527" cy="1720028"/>
          </a:xfrm>
        </p:grpSpPr>
        <p:sp>
          <p:nvSpPr>
            <p:cNvPr id="1522" name="Shape 1522"/>
            <p:cNvSpPr/>
            <p:nvPr/>
          </p:nvSpPr>
          <p:spPr>
            <a:xfrm>
              <a:off x="53340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04800" y="228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0" y="457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57200" y="457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609600" y="762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990600" y="457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219200" y="2286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524000" y="4572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752600" y="762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143000" y="762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447800" y="76200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1982787" y="1066800"/>
              <a:ext cx="332741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34" name="Shape 1534"/>
            <p:cNvSpPr/>
            <p:nvPr/>
          </p:nvSpPr>
          <p:spPr>
            <a:xfrm flipH="1">
              <a:off x="609600" y="304800"/>
              <a:ext cx="152401" cy="76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 flipH="1">
              <a:off x="304800" y="5333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838199" y="228600"/>
              <a:ext cx="533402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1523999" y="4571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828800" y="6857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057400" y="990599"/>
              <a:ext cx="152401" cy="228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5333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762000" y="762000"/>
              <a:ext cx="76201" cy="152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2" name="Shape 1542"/>
            <p:cNvSpPr/>
            <p:nvPr/>
          </p:nvSpPr>
          <p:spPr>
            <a:xfrm flipH="1">
              <a:off x="1295399" y="533400"/>
              <a:ext cx="152401" cy="76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219199" y="7619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4" name="Shape 1544"/>
            <p:cNvSpPr/>
            <p:nvPr/>
          </p:nvSpPr>
          <p:spPr>
            <a:xfrm flipH="1">
              <a:off x="1600199" y="761999"/>
              <a:ext cx="152401" cy="152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625600" y="7620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 = 4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066800" y="1066800"/>
              <a:ext cx="35807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T</a:t>
              </a:r>
              <a:r>
                <a:rPr sz="1200"/>
                <a:t> 4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066800" y="1371600"/>
              <a:ext cx="6902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12</a:t>
              </a:r>
            </a:p>
          </p:txBody>
        </p:sp>
      </p:grpSp>
      <p:grpSp>
        <p:nvGrpSpPr>
          <p:cNvPr id="1553" name="Group 1553"/>
          <p:cNvGrpSpPr/>
          <p:nvPr/>
        </p:nvGrpSpPr>
        <p:grpSpPr>
          <a:xfrm>
            <a:off x="685799" y="5029199"/>
            <a:ext cx="880764" cy="1034230"/>
            <a:chOff x="0" y="0"/>
            <a:chExt cx="880762" cy="1034228"/>
          </a:xfrm>
        </p:grpSpPr>
        <p:sp>
          <p:nvSpPr>
            <p:cNvPr id="1549" name="Shape 1549"/>
            <p:cNvSpPr/>
            <p:nvPr/>
          </p:nvSpPr>
          <p:spPr>
            <a:xfrm>
              <a:off x="0" y="0"/>
              <a:ext cx="332740" cy="40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○</a:t>
              </a: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304800" y="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 = 0</a:t>
              </a: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76200" y="381000"/>
              <a:ext cx="358078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  <a:r>
                <a:t>T</a:t>
              </a:r>
              <a:r>
                <a:rPr sz="1200"/>
                <a:t> 0</a:t>
              </a: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0" y="685800"/>
              <a:ext cx="57596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500"/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500"/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500"/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8"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85" grpId="3"/>
      <p:bldP build="whole" bldLvl="1" animBg="1" rev="0" advAuto="0" spid="1510" grpId="5"/>
      <p:bldP build="whole" bldLvl="1" animBg="1" rev="0" advAuto="0" spid="1521" grpId="6"/>
      <p:bldP build="whole" bldLvl="1" animBg="1" rev="0" advAuto="0" spid="1548" grpId="8"/>
      <p:bldP build="whole" bldLvl="1" animBg="1" rev="0" advAuto="0" spid="1484" grpId="2"/>
      <p:bldP build="p" bldLvl="1" animBg="1" rev="0" advAuto="0" spid="1468" grpId="1"/>
      <p:bldP build="whole" bldLvl="1" animBg="1" rev="0" advAuto="0" spid="1553" grpId="4"/>
      <p:bldP build="whole" bldLvl="1" animBg="1" rev="0" advAuto="0" spid="1503" grpId="7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Shape 1555"/>
          <p:cNvSpPr/>
          <p:nvPr>
            <p:ph type="body" idx="4294967295"/>
          </p:nvPr>
        </p:nvSpPr>
        <p:spPr>
          <a:xfrm>
            <a:off x="685800" y="457200"/>
            <a:ext cx="7772400" cy="5638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以上五棵平衡二叉树，又称为</a:t>
            </a:r>
            <a:r>
              <a:rPr b="1"/>
              <a:t>Fibonacci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树。</a:t>
            </a:r>
            <a:endParaRPr b="1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也可以这样说一棵高度为</a:t>
            </a:r>
            <a:r>
              <a:t>h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的树，其右子树高度为</a:t>
            </a:r>
            <a:r>
              <a:t>h-1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Fibonacci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树，左子树是高度为</a:t>
            </a:r>
            <a:r>
              <a:t>h-2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Fibonacci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树，即</a:t>
            </a:r>
          </a:p>
        </p:txBody>
      </p:sp>
      <p:sp>
        <p:nvSpPr>
          <p:cNvPr id="1556" name="Shape 1556"/>
          <p:cNvSpPr/>
          <p:nvPr/>
        </p:nvSpPr>
        <p:spPr>
          <a:xfrm>
            <a:off x="3048000" y="1828800"/>
            <a:ext cx="33274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○</a:t>
            </a:r>
          </a:p>
        </p:txBody>
      </p:sp>
      <p:sp>
        <p:nvSpPr>
          <p:cNvPr id="1557" name="Shape 1557"/>
          <p:cNvSpPr/>
          <p:nvPr/>
        </p:nvSpPr>
        <p:spPr>
          <a:xfrm>
            <a:off x="2590800" y="2438400"/>
            <a:ext cx="561229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T</a:t>
            </a:r>
            <a:r>
              <a:rPr sz="1200"/>
              <a:t> h - 2</a:t>
            </a:r>
          </a:p>
        </p:txBody>
      </p:sp>
      <p:sp>
        <p:nvSpPr>
          <p:cNvPr id="1558" name="Shape 1558"/>
          <p:cNvSpPr/>
          <p:nvPr/>
        </p:nvSpPr>
        <p:spPr>
          <a:xfrm>
            <a:off x="3429000" y="2438400"/>
            <a:ext cx="561229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T</a:t>
            </a:r>
            <a:r>
              <a:rPr sz="1200"/>
              <a:t> h - 1</a:t>
            </a:r>
          </a:p>
        </p:txBody>
      </p:sp>
      <p:sp>
        <p:nvSpPr>
          <p:cNvPr id="1559" name="Shape 1559"/>
          <p:cNvSpPr/>
          <p:nvPr/>
        </p:nvSpPr>
        <p:spPr>
          <a:xfrm flipH="1">
            <a:off x="2895600" y="2133599"/>
            <a:ext cx="304801" cy="3810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3352800" y="2133600"/>
            <a:ext cx="381001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1" name="Shape 1561"/>
          <p:cNvSpPr/>
          <p:nvPr/>
        </p:nvSpPr>
        <p:spPr>
          <a:xfrm>
            <a:off x="593725" y="3013075"/>
            <a:ext cx="6251747" cy="293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假设</a:t>
            </a:r>
            <a:r>
              <a:t>N</a:t>
            </a:r>
            <a:r>
              <a:rPr sz="1200"/>
              <a:t> h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表示一棵高度为</a:t>
            </a:r>
            <a:r>
              <a:t>h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t>Fibonacci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树的结点个数，则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         </a:t>
            </a:r>
            <a:r>
              <a:t>N</a:t>
            </a:r>
            <a:r>
              <a:rPr sz="1200"/>
              <a:t> h </a:t>
            </a:r>
            <a:r>
              <a:t>=N</a:t>
            </a:r>
            <a:r>
              <a:rPr sz="1200"/>
              <a:t> h - 1 </a:t>
            </a:r>
            <a:r>
              <a:t>+ N</a:t>
            </a:r>
            <a:r>
              <a:rPr sz="1200"/>
              <a:t> h - 2 </a:t>
            </a:r>
            <a:r>
              <a:t>+ 1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 N</a:t>
            </a:r>
            <a:r>
              <a:rPr sz="1200"/>
              <a:t> 0 </a:t>
            </a:r>
            <a:r>
              <a:t>= 1 , N</a:t>
            </a:r>
            <a:r>
              <a:rPr sz="1200"/>
              <a:t> 1 </a:t>
            </a:r>
            <a:r>
              <a:t>= 2 , N</a:t>
            </a:r>
            <a:r>
              <a:rPr sz="1200"/>
              <a:t> 2 </a:t>
            </a:r>
            <a:r>
              <a:t>= 4 , N</a:t>
            </a:r>
            <a:r>
              <a:rPr sz="1200"/>
              <a:t> 3 </a:t>
            </a:r>
            <a:r>
              <a:t>= 7 , N</a:t>
            </a:r>
            <a:r>
              <a:rPr sz="1200"/>
              <a:t>4 </a:t>
            </a:r>
            <a:r>
              <a:t>= 12 ,   . . .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N</a:t>
            </a:r>
            <a:r>
              <a:rPr sz="1200"/>
              <a:t> 0</a:t>
            </a:r>
            <a:r>
              <a:t> + 1 =2 , N</a:t>
            </a:r>
            <a:r>
              <a:rPr sz="1200"/>
              <a:t> 1 </a:t>
            </a:r>
            <a:r>
              <a:t>+ 1 = 3 , N</a:t>
            </a:r>
            <a:r>
              <a:rPr sz="1200"/>
              <a:t>2 </a:t>
            </a:r>
            <a:r>
              <a:t>+ 1 = 5 , N</a:t>
            </a:r>
            <a:r>
              <a:rPr sz="1200"/>
              <a:t> 3 </a:t>
            </a:r>
            <a:r>
              <a:t>+ 1 = 8 , N</a:t>
            </a:r>
            <a:r>
              <a:rPr sz="1200"/>
              <a:t>4 </a:t>
            </a:r>
            <a:r>
              <a:t>+ 1 = 13 ,  . . .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∴ </a:t>
            </a:r>
            <a:r>
              <a:t>N</a:t>
            </a:r>
            <a:r>
              <a:rPr sz="1200"/>
              <a:t> h </a:t>
            </a:r>
            <a:r>
              <a:t>+ 1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满足费波那契数的定义，并且</a:t>
            </a:r>
            <a:r>
              <a:t>N</a:t>
            </a:r>
            <a:r>
              <a:rPr sz="1200"/>
              <a:t> h</a:t>
            </a:r>
            <a:r>
              <a:t>+ 1= F</a:t>
            </a:r>
            <a:r>
              <a:rPr sz="1200"/>
              <a:t> h + 3</a:t>
            </a:r>
            <a:endParaRPr sz="1200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              f</a:t>
            </a:r>
            <a:r>
              <a:rPr sz="1200"/>
              <a:t> 0</a:t>
            </a:r>
            <a:r>
              <a:t>   f</a:t>
            </a:r>
            <a:r>
              <a:rPr sz="1200"/>
              <a:t> 1</a:t>
            </a:r>
            <a:r>
              <a:t>   f</a:t>
            </a:r>
            <a:r>
              <a:rPr sz="1200"/>
              <a:t> 2</a:t>
            </a:r>
            <a:r>
              <a:t>   f</a:t>
            </a:r>
            <a:r>
              <a:rPr sz="1200"/>
              <a:t> 3</a:t>
            </a:r>
            <a:r>
              <a:t>   f</a:t>
            </a:r>
            <a:r>
              <a:rPr sz="1200"/>
              <a:t> 4</a:t>
            </a:r>
            <a:r>
              <a:t>   f</a:t>
            </a:r>
            <a:r>
              <a:rPr sz="1200"/>
              <a:t> 5</a:t>
            </a:r>
            <a:r>
              <a:t>   f</a:t>
            </a:r>
            <a:r>
              <a:rPr sz="1200"/>
              <a:t> 6  </a:t>
            </a:r>
            <a:r>
              <a:t> . . .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                0    1    1    2    3    5    8  . . .</a:t>
            </a: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费波那契数</a:t>
            </a:r>
            <a:r>
              <a:t>F</a:t>
            </a:r>
            <a:r>
              <a:rPr sz="1200"/>
              <a:t> i</a:t>
            </a:r>
            <a:r>
              <a:t>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满足下列公式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500"/>
                                        <p:tgtEl>
                                          <p:spTgt spid="15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0" dur="500"/>
                                        <p:tgtEl>
                                          <p:spTgt spid="1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500"/>
                                        <p:tgtEl>
                                          <p:spTgt spid="1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0" dur="500"/>
                                        <p:tgtEl>
                                          <p:spTgt spid="1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5" dur="500"/>
                                        <p:tgtEl>
                                          <p:spTgt spid="1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0" dur="500"/>
                                        <p:tgtEl>
                                          <p:spTgt spid="1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5" dur="500"/>
                                        <p:tgtEl>
                                          <p:spTgt spid="1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9" dur="500"/>
                                        <p:tgtEl>
                                          <p:spTgt spid="15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44" dur="500"/>
                                        <p:tgtEl>
                                          <p:spTgt spid="15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49" dur="500"/>
                                        <p:tgtEl>
                                          <p:spTgt spid="15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54" dur="500"/>
                                        <p:tgtEl>
                                          <p:spTgt spid="15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1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>
            <p:ph type="body" idx="4294967295"/>
          </p:nvPr>
        </p:nvSpPr>
        <p:spPr>
          <a:xfrm>
            <a:off x="468312" y="304800"/>
            <a:ext cx="8351838" cy="6553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sz="2400"/>
            </a:p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    F</a:t>
            </a:r>
            <a:r>
              <a:rPr sz="1200"/>
              <a:t>  i  </a:t>
            </a:r>
            <a:r>
              <a:t>= —— ( ——— ) - —— ( ——— )</a:t>
            </a:r>
          </a:p>
        </p:txBody>
      </p:sp>
      <p:sp>
        <p:nvSpPr>
          <p:cNvPr id="1564" name="Shape 1564"/>
          <p:cNvSpPr/>
          <p:nvPr/>
        </p:nvSpPr>
        <p:spPr>
          <a:xfrm>
            <a:off x="0" y="2514600"/>
            <a:ext cx="27559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1565" name="Shape 1565"/>
          <p:cNvSpPr/>
          <p:nvPr/>
        </p:nvSpPr>
        <p:spPr>
          <a:xfrm>
            <a:off x="4114800" y="609600"/>
            <a:ext cx="44704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1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√5</a:t>
            </a:r>
          </a:p>
        </p:txBody>
      </p:sp>
      <p:sp>
        <p:nvSpPr>
          <p:cNvPr id="1566" name="Shape 1566"/>
          <p:cNvSpPr/>
          <p:nvPr/>
        </p:nvSpPr>
        <p:spPr>
          <a:xfrm>
            <a:off x="7620000" y="1447800"/>
            <a:ext cx="21844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1567" name="Shape 1567"/>
          <p:cNvSpPr/>
          <p:nvPr/>
        </p:nvSpPr>
        <p:spPr>
          <a:xfrm>
            <a:off x="5029200" y="609600"/>
            <a:ext cx="648628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1- 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68" name="Shape 1568"/>
          <p:cNvSpPr/>
          <p:nvPr/>
        </p:nvSpPr>
        <p:spPr>
          <a:xfrm>
            <a:off x="8077200" y="3429000"/>
            <a:ext cx="146482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69" name="Shape 1569"/>
          <p:cNvSpPr/>
          <p:nvPr/>
        </p:nvSpPr>
        <p:spPr>
          <a:xfrm>
            <a:off x="6019800" y="685800"/>
            <a:ext cx="146482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70" name="Shape 1570"/>
          <p:cNvSpPr/>
          <p:nvPr/>
        </p:nvSpPr>
        <p:spPr>
          <a:xfrm>
            <a:off x="3810000" y="685800"/>
            <a:ext cx="146482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71" name="Shape 1571"/>
          <p:cNvSpPr/>
          <p:nvPr/>
        </p:nvSpPr>
        <p:spPr>
          <a:xfrm>
            <a:off x="593725" y="1720850"/>
            <a:ext cx="4627394" cy="60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∵ </a:t>
            </a:r>
            <a:r>
              <a:rPr sz="3600"/>
              <a:t> |</a:t>
            </a:r>
            <a:r>
              <a:t>——— </a:t>
            </a:r>
            <a:r>
              <a:rPr sz="3600"/>
              <a:t>|</a:t>
            </a:r>
            <a:r>
              <a:t> &lt; 1 , ∴ —— ( ——— </a:t>
            </a:r>
            <a:r>
              <a:rPr b="1"/>
              <a:t>)  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相当小</a:t>
            </a:r>
          </a:p>
        </p:txBody>
      </p:sp>
      <p:sp>
        <p:nvSpPr>
          <p:cNvPr id="1572" name="Shape 1572"/>
          <p:cNvSpPr/>
          <p:nvPr/>
        </p:nvSpPr>
        <p:spPr>
          <a:xfrm>
            <a:off x="2743200" y="609600"/>
            <a:ext cx="644275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1+√5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73" name="Shape 1573"/>
          <p:cNvSpPr/>
          <p:nvPr/>
        </p:nvSpPr>
        <p:spPr>
          <a:xfrm>
            <a:off x="1295400" y="1752600"/>
            <a:ext cx="591478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1-√5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74" name="Shape 1574"/>
          <p:cNvSpPr/>
          <p:nvPr/>
        </p:nvSpPr>
        <p:spPr>
          <a:xfrm>
            <a:off x="4191000" y="1676400"/>
            <a:ext cx="591478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1-√5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75" name="Shape 1575"/>
          <p:cNvSpPr/>
          <p:nvPr/>
        </p:nvSpPr>
        <p:spPr>
          <a:xfrm>
            <a:off x="1905000" y="609600"/>
            <a:ext cx="44704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1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√5</a:t>
            </a:r>
          </a:p>
        </p:txBody>
      </p:sp>
      <p:sp>
        <p:nvSpPr>
          <p:cNvPr id="1576" name="Shape 1576"/>
          <p:cNvSpPr/>
          <p:nvPr/>
        </p:nvSpPr>
        <p:spPr>
          <a:xfrm>
            <a:off x="3352800" y="1752600"/>
            <a:ext cx="44704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1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√5</a:t>
            </a:r>
          </a:p>
        </p:txBody>
      </p:sp>
      <p:sp>
        <p:nvSpPr>
          <p:cNvPr id="1577" name="Shape 1577"/>
          <p:cNvSpPr/>
          <p:nvPr/>
        </p:nvSpPr>
        <p:spPr>
          <a:xfrm>
            <a:off x="5424487" y="1752600"/>
            <a:ext cx="146483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78" name="Shape 1578"/>
          <p:cNvSpPr/>
          <p:nvPr/>
        </p:nvSpPr>
        <p:spPr>
          <a:xfrm>
            <a:off x="974725" y="3241675"/>
            <a:ext cx="5855259" cy="265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    N</a:t>
            </a:r>
            <a:r>
              <a:rPr sz="1200"/>
              <a:t> h</a:t>
            </a:r>
            <a:r>
              <a:t> + 1 = —— ( ——— )    + O ( 1 )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∵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费波那契数树是具有相同高度的所有平衡二叉树中结点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个数最少的</a:t>
            </a: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</a:t>
            </a:r>
            <a:r>
              <a:t>n +1≥N</a:t>
            </a:r>
            <a:r>
              <a:rPr sz="1200"/>
              <a:t>h </a:t>
            </a:r>
            <a:r>
              <a:t>+1=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r>
              <a:t> (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———</a:t>
            </a:r>
            <a:r>
              <a:t> )  + O( 1 )</a:t>
            </a: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∴ h≤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————</a:t>
            </a:r>
            <a:r>
              <a:t> lo</a:t>
            </a:r>
            <a:r>
              <a:rPr>
                <a:latin typeface="仿宋_GB2312"/>
                <a:ea typeface="仿宋_GB2312"/>
                <a:cs typeface="仿宋_GB2312"/>
                <a:sym typeface="仿宋_GB2312"/>
              </a:rPr>
              <a:t>g (n+1)+0(1)</a:t>
            </a:r>
            <a:r>
              <a:t>≈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t>log (n+1)</a:t>
            </a:r>
          </a:p>
          <a:p>
            <a:pPr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   log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</a:p>
        </p:txBody>
      </p:sp>
      <p:sp>
        <p:nvSpPr>
          <p:cNvPr id="1579" name="Shape 1579"/>
          <p:cNvSpPr/>
          <p:nvPr/>
        </p:nvSpPr>
        <p:spPr>
          <a:xfrm>
            <a:off x="2819400" y="6035675"/>
            <a:ext cx="644275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1+√5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80" name="Shape 1580"/>
          <p:cNvSpPr/>
          <p:nvPr/>
        </p:nvSpPr>
        <p:spPr>
          <a:xfrm>
            <a:off x="3581400" y="3048000"/>
            <a:ext cx="644275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1+√5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81" name="Shape 1581"/>
          <p:cNvSpPr/>
          <p:nvPr/>
        </p:nvSpPr>
        <p:spPr>
          <a:xfrm>
            <a:off x="4495800" y="4876800"/>
            <a:ext cx="644275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1+√5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    2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743200" y="3124200"/>
            <a:ext cx="44704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1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√5</a:t>
            </a:r>
          </a:p>
        </p:txBody>
      </p:sp>
      <p:sp>
        <p:nvSpPr>
          <p:cNvPr id="1583" name="Shape 1583"/>
          <p:cNvSpPr/>
          <p:nvPr/>
        </p:nvSpPr>
        <p:spPr>
          <a:xfrm>
            <a:off x="3505200" y="4953000"/>
            <a:ext cx="44704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   1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√5</a:t>
            </a:r>
          </a:p>
        </p:txBody>
      </p:sp>
      <p:sp>
        <p:nvSpPr>
          <p:cNvPr id="1584" name="Shape 1584"/>
          <p:cNvSpPr/>
          <p:nvPr/>
        </p:nvSpPr>
        <p:spPr>
          <a:xfrm>
            <a:off x="2743200" y="5562600"/>
            <a:ext cx="21844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5" name="Shape 1585"/>
          <p:cNvSpPr/>
          <p:nvPr/>
        </p:nvSpPr>
        <p:spPr>
          <a:xfrm>
            <a:off x="6096000" y="5638800"/>
            <a:ext cx="275590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1586" name="Shape 1586"/>
          <p:cNvSpPr/>
          <p:nvPr/>
        </p:nvSpPr>
        <p:spPr>
          <a:xfrm>
            <a:off x="4648200" y="3124200"/>
            <a:ext cx="41868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h + 3</a:t>
            </a:r>
          </a:p>
        </p:txBody>
      </p:sp>
      <p:sp>
        <p:nvSpPr>
          <p:cNvPr id="1587" name="Shape 1587"/>
          <p:cNvSpPr/>
          <p:nvPr/>
        </p:nvSpPr>
        <p:spPr>
          <a:xfrm>
            <a:off x="4038600" y="6019800"/>
            <a:ext cx="180340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8" name="Shape 1588"/>
          <p:cNvSpPr/>
          <p:nvPr/>
        </p:nvSpPr>
        <p:spPr>
          <a:xfrm>
            <a:off x="6781800" y="6019800"/>
            <a:ext cx="180340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9" name="Shape 1589"/>
          <p:cNvSpPr/>
          <p:nvPr/>
        </p:nvSpPr>
        <p:spPr>
          <a:xfrm>
            <a:off x="2667000" y="6400800"/>
            <a:ext cx="180340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0" name="Shape 1590"/>
          <p:cNvSpPr/>
          <p:nvPr/>
        </p:nvSpPr>
        <p:spPr>
          <a:xfrm>
            <a:off x="5715000" y="4953000"/>
            <a:ext cx="418689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h + 3</a:t>
            </a:r>
          </a:p>
        </p:txBody>
      </p:sp>
      <p:sp>
        <p:nvSpPr>
          <p:cNvPr id="1591" name="Shape 1591"/>
          <p:cNvSpPr/>
          <p:nvPr/>
        </p:nvSpPr>
        <p:spPr>
          <a:xfrm>
            <a:off x="2124075" y="1066800"/>
            <a:ext cx="2286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2" name="Shape 1592"/>
          <p:cNvSpPr/>
          <p:nvPr/>
        </p:nvSpPr>
        <p:spPr>
          <a:xfrm flipV="1">
            <a:off x="3429000" y="685800"/>
            <a:ext cx="0" cy="762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3276600" y="6858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5580062" y="685800"/>
            <a:ext cx="22860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5" name="Shape 1595"/>
          <p:cNvSpPr/>
          <p:nvPr/>
        </p:nvSpPr>
        <p:spPr>
          <a:xfrm>
            <a:off x="1763712" y="1828800"/>
            <a:ext cx="30480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3657600" y="22098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4716462" y="1752600"/>
            <a:ext cx="22860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2987675" y="3581400"/>
            <a:ext cx="1524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9" name="Shape 1599"/>
          <p:cNvSpPr/>
          <p:nvPr/>
        </p:nvSpPr>
        <p:spPr>
          <a:xfrm>
            <a:off x="4140200" y="31242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0" name="Shape 1600"/>
          <p:cNvSpPr/>
          <p:nvPr/>
        </p:nvSpPr>
        <p:spPr>
          <a:xfrm>
            <a:off x="4356100" y="10668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1" name="Shape 1601"/>
          <p:cNvSpPr/>
          <p:nvPr/>
        </p:nvSpPr>
        <p:spPr>
          <a:xfrm>
            <a:off x="3708400" y="54102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2" name="Shape 1602"/>
          <p:cNvSpPr/>
          <p:nvPr/>
        </p:nvSpPr>
        <p:spPr>
          <a:xfrm>
            <a:off x="5076825" y="4953000"/>
            <a:ext cx="3048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3" name="Shape 1603"/>
          <p:cNvSpPr/>
          <p:nvPr/>
        </p:nvSpPr>
        <p:spPr>
          <a:xfrm>
            <a:off x="3348037" y="6096000"/>
            <a:ext cx="15240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/>
          <p:nvPr>
            <p:ph type="title" idx="4294967295"/>
          </p:nvPr>
        </p:nvSpPr>
        <p:spPr>
          <a:xfrm>
            <a:off x="685800" y="381000"/>
            <a:ext cx="77724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4.3 B-TREES</a:t>
            </a:r>
          </a:p>
        </p:txBody>
      </p:sp>
      <p:sp>
        <p:nvSpPr>
          <p:cNvPr id="1606" name="Shape 1606"/>
          <p:cNvSpPr/>
          <p:nvPr>
            <p:ph type="body" idx="4294967295"/>
          </p:nvPr>
        </p:nvSpPr>
        <p:spPr>
          <a:xfrm>
            <a:off x="685800" y="1371600"/>
            <a:ext cx="8077200" cy="5334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1.  m-way Search Trees</a:t>
            </a:r>
          </a:p>
          <a:p>
            <a:pPr>
              <a:spcBef>
                <a:spcPts val="500"/>
              </a:spcBef>
              <a:buSzTx/>
              <a:buNone/>
              <a:defRPr b="1" sz="2000"/>
            </a:pPr>
            <a:r>
              <a:t>   </a:t>
            </a:r>
            <a:r>
              <a:rPr sz="2400"/>
              <a:t>Definition: An m-way search tree may be empty. If it is not empty, it is a tree that satisfies the following properties:</a:t>
            </a:r>
            <a:endParaRPr sz="2400"/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1) In the corresponding extended search tree(obtained by replacing zero pointer with external nodes), each internal node has </a:t>
            </a:r>
            <a:r>
              <a:rPr>
                <a:solidFill>
                  <a:srgbClr val="33CC33"/>
                </a:solidFill>
              </a:rPr>
              <a:t>up to</a:t>
            </a:r>
            <a:r>
              <a:t> m children and between 1 and m-1 elements.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2) Every node with p elements has exactly p+1children.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3) Consider any node with p elements:</a:t>
            </a:r>
          </a:p>
          <a:p>
            <a:pPr>
              <a:buSzTx/>
              <a:buNone/>
              <a:defRPr b="1" sz="2000"/>
            </a:pP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   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    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k</a:t>
            </a:r>
            <a:r>
              <a:rPr baseline="-25000"/>
              <a:t>1</a:t>
            </a:r>
            <a:r>
              <a:t>&lt;k</a:t>
            </a:r>
            <a:r>
              <a:rPr baseline="-25000"/>
              <a:t>2</a:t>
            </a:r>
            <a:r>
              <a:t>&lt;……&lt;k</a:t>
            </a:r>
            <a:r>
              <a:rPr baseline="-25000"/>
              <a:t>p</a:t>
            </a:r>
            <a:r>
              <a:t>,  c</a:t>
            </a:r>
            <a:r>
              <a:rPr baseline="-25000"/>
              <a:t>0</a:t>
            </a:r>
            <a:r>
              <a:t>,c</a:t>
            </a:r>
            <a:r>
              <a:rPr baseline="-25000"/>
              <a:t>1</a:t>
            </a:r>
            <a:r>
              <a:t>,……,c</a:t>
            </a:r>
            <a:r>
              <a:rPr baseline="-25000"/>
              <a:t>p </a:t>
            </a:r>
            <a:r>
              <a:t>be the p+1 children of the node</a:t>
            </a:r>
          </a:p>
        </p:txBody>
      </p:sp>
      <p:grpSp>
        <p:nvGrpSpPr>
          <p:cNvPr id="1609" name="Group 1609"/>
          <p:cNvGrpSpPr/>
          <p:nvPr/>
        </p:nvGrpSpPr>
        <p:grpSpPr>
          <a:xfrm>
            <a:off x="2057399" y="4876800"/>
            <a:ext cx="3962401" cy="685800"/>
            <a:chOff x="0" y="0"/>
            <a:chExt cx="3962400" cy="685800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3962400" cy="685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400"/>
                </a:spcBef>
                <a:defRPr b="1" baseline="-2500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0" y="92471"/>
              <a:ext cx="2498688" cy="500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>
                <a:spcBef>
                  <a:spcPts val="600"/>
                </a:spcBef>
                <a:defRPr b="1" sz="2800">
                  <a:solidFill>
                    <a:srgbClr val="FFFFFF"/>
                  </a:solidFill>
                </a:defRPr>
              </a:pPr>
              <a:r>
                <a:t> </a:t>
              </a:r>
              <a:r>
                <a:rPr sz="1800"/>
                <a:t>C</a:t>
              </a:r>
              <a:r>
                <a:rPr baseline="-25000" sz="1800"/>
                <a:t>0</a:t>
              </a:r>
              <a:r>
                <a:rPr sz="1800"/>
                <a:t> k</a:t>
              </a:r>
              <a:r>
                <a:rPr baseline="-25000" sz="1800"/>
                <a:t>1</a:t>
              </a:r>
              <a:r>
                <a:rPr sz="1800"/>
                <a:t> C</a:t>
              </a:r>
              <a:r>
                <a:rPr baseline="-25000" sz="1800"/>
                <a:t>1 </a:t>
              </a:r>
              <a:r>
                <a:rPr sz="1800"/>
                <a:t>k</a:t>
              </a:r>
              <a:r>
                <a:rPr baseline="-25000" sz="1800"/>
                <a:t>2</a:t>
              </a:r>
              <a:r>
                <a:rPr sz="1800"/>
                <a:t> ……..  k</a:t>
              </a:r>
              <a:r>
                <a:rPr baseline="-25000" sz="1800"/>
                <a:t>p</a:t>
              </a:r>
              <a:r>
                <a:rPr sz="1800"/>
                <a:t> C</a:t>
              </a:r>
              <a:r>
                <a:rPr baseline="-25000" sz="1800"/>
                <a:t>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6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1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500"/>
                                        <p:tgtEl>
                                          <p:spTgt spid="1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500"/>
                                        <p:tgtEl>
                                          <p:spTgt spid="1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9" grpId="2"/>
      <p:bldP build="p" bldLvl="1" animBg="1" rev="0" advAuto="0" spid="160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1612" name="Shape 1612"/>
          <p:cNvSpPr/>
          <p:nvPr>
            <p:ph type="body" idx="4294967295"/>
          </p:nvPr>
        </p:nvSpPr>
        <p:spPr>
          <a:xfrm>
            <a:off x="0" y="2514600"/>
            <a:ext cx="8964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</a:t>
            </a:r>
            <a:r>
              <a:t>C</a:t>
            </a:r>
            <a:r>
              <a:rPr baseline="-25000"/>
              <a:t>0</a:t>
            </a:r>
            <a:r>
              <a:t>: The elements in the subtree with root c</a:t>
            </a:r>
            <a:r>
              <a:rPr baseline="-25000"/>
              <a:t>0</a:t>
            </a:r>
            <a:r>
              <a:t> have  	keys smaller than k</a:t>
            </a:r>
            <a:r>
              <a:rPr baseline="-25000"/>
              <a:t>1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C</a:t>
            </a:r>
            <a:r>
              <a:rPr baseline="-25000"/>
              <a:t>p</a:t>
            </a:r>
            <a:r>
              <a:t>: Elements in the subtree with root c</a:t>
            </a:r>
            <a:r>
              <a:rPr baseline="-25000"/>
              <a:t>p</a:t>
            </a:r>
            <a:r>
              <a:t> have keys  	larger than k</a:t>
            </a:r>
            <a:r>
              <a:rPr baseline="-25000"/>
              <a:t>p</a:t>
            </a:r>
          </a:p>
          <a:p>
            <a:pPr>
              <a:spcBef>
                <a:spcPts val="600"/>
              </a:spcBef>
              <a:buSzTx/>
              <a:buNone/>
              <a:defRPr b="1" sz="2800">
                <a:solidFill>
                  <a:schemeClr val="accent1"/>
                </a:solidFill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C</a:t>
            </a:r>
            <a:r>
              <a:rPr baseline="-25000">
                <a:solidFill>
                  <a:srgbClr val="FFFFFF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: Elements in the subtree with root c</a:t>
            </a:r>
            <a:r>
              <a:rPr baseline="-25000">
                <a:solidFill>
                  <a:srgbClr val="FFFFFF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have keys 	larger than k</a:t>
            </a:r>
            <a:r>
              <a:rPr baseline="-25000">
                <a:solidFill>
                  <a:srgbClr val="FFFFFF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but smaller than k</a:t>
            </a:r>
            <a:r>
              <a:rPr baseline="-25000">
                <a:solidFill>
                  <a:srgbClr val="FFFFFF"/>
                </a:solidFill>
              </a:rPr>
              <a:t>i+1</a:t>
            </a:r>
            <a:r>
              <a:rPr>
                <a:solidFill>
                  <a:srgbClr val="FFFFFF"/>
                </a:solidFill>
              </a:rPr>
              <a:t>, 1&lt;=i&lt;=p.</a:t>
            </a:r>
          </a:p>
        </p:txBody>
      </p:sp>
      <p:grpSp>
        <p:nvGrpSpPr>
          <p:cNvPr id="1615" name="Group 1615"/>
          <p:cNvGrpSpPr/>
          <p:nvPr/>
        </p:nvGrpSpPr>
        <p:grpSpPr>
          <a:xfrm>
            <a:off x="2057399" y="1676400"/>
            <a:ext cx="3962401" cy="685800"/>
            <a:chOff x="0" y="0"/>
            <a:chExt cx="3962400" cy="68580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3962400" cy="685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400"/>
                </a:spcBef>
                <a:defRPr b="1" baseline="-2500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0" y="92471"/>
              <a:ext cx="2498688" cy="500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>
                <a:spcBef>
                  <a:spcPts val="600"/>
                </a:spcBef>
                <a:defRPr b="1" sz="2800">
                  <a:solidFill>
                    <a:srgbClr val="FFFFFF"/>
                  </a:solidFill>
                </a:defRPr>
              </a:pPr>
              <a:r>
                <a:t> </a:t>
              </a:r>
              <a:r>
                <a:rPr sz="1800"/>
                <a:t>C</a:t>
              </a:r>
              <a:r>
                <a:rPr baseline="-25000" sz="1800"/>
                <a:t>0</a:t>
              </a:r>
              <a:r>
                <a:rPr sz="1800"/>
                <a:t> k</a:t>
              </a:r>
              <a:r>
                <a:rPr baseline="-25000" sz="1800"/>
                <a:t>1</a:t>
              </a:r>
              <a:r>
                <a:rPr sz="1800"/>
                <a:t> C</a:t>
              </a:r>
              <a:r>
                <a:rPr baseline="-25000" sz="1800"/>
                <a:t>1 </a:t>
              </a:r>
              <a:r>
                <a:rPr sz="1800"/>
                <a:t>k</a:t>
              </a:r>
              <a:r>
                <a:rPr baseline="-25000" sz="1800"/>
                <a:t>2</a:t>
              </a:r>
              <a:r>
                <a:rPr sz="1800"/>
                <a:t> ……..  k</a:t>
              </a:r>
              <a:r>
                <a:rPr baseline="-25000" sz="1800"/>
                <a:t>p</a:t>
              </a:r>
              <a:r>
                <a:rPr sz="1800"/>
                <a:t> C</a:t>
              </a:r>
              <a:r>
                <a:rPr baseline="-25000" sz="1800"/>
                <a:t>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5" grpId="1"/>
      <p:bldP build="p" bldLvl="1" animBg="1" rev="0" advAuto="0" spid="1612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grpSp>
        <p:nvGrpSpPr>
          <p:cNvPr id="1694" name="Group 1694"/>
          <p:cNvGrpSpPr/>
          <p:nvPr/>
        </p:nvGrpSpPr>
        <p:grpSpPr>
          <a:xfrm>
            <a:off x="457200" y="2202302"/>
            <a:ext cx="8458200" cy="4060137"/>
            <a:chOff x="0" y="0"/>
            <a:chExt cx="8458200" cy="4060135"/>
          </a:xfrm>
        </p:grpSpPr>
        <p:grpSp>
          <p:nvGrpSpPr>
            <p:cNvPr id="1620" name="Group 1620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1618" name="Shape 1618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9" name="Shape 1619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10  80</a:t>
                </a:r>
              </a:p>
            </p:txBody>
          </p:sp>
        </p:grpSp>
        <p:grpSp>
          <p:nvGrpSpPr>
            <p:cNvPr id="1623" name="Group 1623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1621" name="Shape 1621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2" name="Shape 1622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5</a:t>
                </a:r>
              </a:p>
            </p:txBody>
          </p:sp>
        </p:grpSp>
        <p:grpSp>
          <p:nvGrpSpPr>
            <p:cNvPr id="1626" name="Group 1626"/>
            <p:cNvGrpSpPr/>
            <p:nvPr/>
          </p:nvGrpSpPr>
          <p:grpSpPr>
            <a:xfrm>
              <a:off x="2133600" y="914399"/>
              <a:ext cx="2895600" cy="484895"/>
              <a:chOff x="0" y="0"/>
              <a:chExt cx="2895599" cy="484893"/>
            </a:xfrm>
          </p:grpSpPr>
          <p:sp>
            <p:nvSpPr>
              <p:cNvPr id="1624" name="Shape 1624"/>
              <p:cNvSpPr/>
              <p:nvPr/>
            </p:nvSpPr>
            <p:spPr>
              <a:xfrm>
                <a:off x="0" y="51946"/>
                <a:ext cx="2895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5" name="Shape 1625"/>
              <p:cNvSpPr/>
              <p:nvPr/>
            </p:nvSpPr>
            <p:spPr>
              <a:xfrm>
                <a:off x="0" y="-1"/>
                <a:ext cx="2773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20 30 40 50 60 70</a:t>
                </a:r>
              </a:p>
            </p:txBody>
          </p:sp>
        </p:grpSp>
        <p:grpSp>
          <p:nvGrpSpPr>
            <p:cNvPr id="1629" name="Group 1629"/>
            <p:cNvGrpSpPr/>
            <p:nvPr/>
          </p:nvGrpSpPr>
          <p:grpSpPr>
            <a:xfrm>
              <a:off x="5410200" y="952499"/>
              <a:ext cx="1905000" cy="484895"/>
              <a:chOff x="0" y="0"/>
              <a:chExt cx="1905000" cy="484893"/>
            </a:xfrm>
          </p:grpSpPr>
          <p:sp>
            <p:nvSpPr>
              <p:cNvPr id="1627" name="Shape 1627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8" name="Shape 1628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1630" name="Shape 1630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35" name="Group 1635"/>
            <p:cNvGrpSpPr/>
            <p:nvPr/>
          </p:nvGrpSpPr>
          <p:grpSpPr>
            <a:xfrm>
              <a:off x="152399" y="2057399"/>
              <a:ext cx="1219201" cy="484895"/>
              <a:chOff x="0" y="0"/>
              <a:chExt cx="1219200" cy="484893"/>
            </a:xfrm>
          </p:grpSpPr>
          <p:sp>
            <p:nvSpPr>
              <p:cNvPr id="1633" name="Shape 1633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34" name="Shape 1634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2  3  4</a:t>
                </a:r>
              </a:p>
            </p:txBody>
          </p:sp>
        </p:grpSp>
        <p:sp>
          <p:nvSpPr>
            <p:cNvPr id="1636" name="Shape 1636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12954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1" name="Shape 1641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2" name="Shape 1642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3" name="Shape 1643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1295399" y="2414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6" name="Shape 1646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49" name="Group 1649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1647" name="Shape 1647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48" name="Shape 1648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1650" name="Shape 1650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133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590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2209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26670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1" name="Shape 1661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71" name="Group 1671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1669" name="Shape 1669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70" name="Shape 1670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1672" name="Shape 1672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334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486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</p:grpSp>
      <p:sp>
        <p:nvSpPr>
          <p:cNvPr id="1695" name="Shape 1695"/>
          <p:cNvSpPr/>
          <p:nvPr/>
        </p:nvSpPr>
        <p:spPr>
          <a:xfrm>
            <a:off x="609600" y="1752600"/>
            <a:ext cx="2590800" cy="48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600"/>
              </a:spcBef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1696" name="Shape 1696"/>
          <p:cNvSpPr/>
          <p:nvPr/>
        </p:nvSpPr>
        <p:spPr>
          <a:xfrm>
            <a:off x="668337" y="2251075"/>
            <a:ext cx="1621545" cy="69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defRPr b="1" sz="1800">
                <a:solidFill>
                  <a:srgbClr val="FFFFFF"/>
                </a:solidFill>
              </a:defRPr>
            </a:lvl1pPr>
          </a:lstStyle>
          <a:p>
            <a:pPr/>
            <a:r>
              <a:t>1)search for 31</a:t>
            </a:r>
            <a:endParaRPr sz="20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6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6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1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5" grpId="1"/>
      <p:bldP build="whole" bldLvl="1" animBg="1" rev="0" advAuto="0" spid="1694" grpId="2"/>
      <p:bldP build="p" bldLvl="5" animBg="1" rev="0" advAuto="0" spid="169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86" name="Shape 86"/>
          <p:cNvSpPr/>
          <p:nvPr>
            <p:ph type="body" idx="4294967295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Indexed binary search tree</a:t>
            </a:r>
            <a:r>
              <a:t> </a:t>
            </a:r>
          </a:p>
          <a:p>
            <a:pPr>
              <a:buSzTx/>
              <a:buNone/>
              <a:defRPr b="1"/>
            </a:pPr>
            <a:r>
              <a:t> </a:t>
            </a:r>
            <a:r>
              <a:rPr sz="2400"/>
              <a:t>Example:</a:t>
            </a:r>
            <a:r>
              <a:t> 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1219200" y="2272152"/>
            <a:ext cx="7162800" cy="3228095"/>
            <a:chOff x="0" y="0"/>
            <a:chExt cx="7162800" cy="3228093"/>
          </a:xfrm>
        </p:grpSpPr>
        <p:grpSp>
          <p:nvGrpSpPr>
            <p:cNvPr id="89" name="Group 89"/>
            <p:cNvGrpSpPr/>
            <p:nvPr/>
          </p:nvGrpSpPr>
          <p:grpSpPr>
            <a:xfrm>
              <a:off x="2285999" y="-1"/>
              <a:ext cx="1752601" cy="484895"/>
              <a:chOff x="0" y="0"/>
              <a:chExt cx="1752600" cy="484893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0" y="13846"/>
                <a:ext cx="1752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0" y="-1"/>
                <a:ext cx="12620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4      20</a:t>
                </a:r>
              </a:p>
            </p:txBody>
          </p:sp>
        </p:grpSp>
        <p:sp>
          <p:nvSpPr>
            <p:cNvPr id="90" name="Shape 90"/>
            <p:cNvSpPr/>
            <p:nvPr/>
          </p:nvSpPr>
          <p:spPr>
            <a:xfrm>
              <a:off x="2743200" y="13846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3124200" y="13846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3581400" y="13846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1295399" y="1219199"/>
              <a:ext cx="1752601" cy="484895"/>
              <a:chOff x="0" y="0"/>
              <a:chExt cx="1752600" cy="484893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13846"/>
                <a:ext cx="1752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-1"/>
                <a:ext cx="12620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2      15</a:t>
                </a:r>
              </a:p>
            </p:txBody>
          </p:sp>
        </p:grpSp>
        <p:sp>
          <p:nvSpPr>
            <p:cNvPr id="96" name="Shape 96"/>
            <p:cNvSpPr/>
            <p:nvPr/>
          </p:nvSpPr>
          <p:spPr>
            <a:xfrm>
              <a:off x="17526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21336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Shape 98"/>
            <p:cNvSpPr/>
            <p:nvPr/>
          </p:nvSpPr>
          <p:spPr>
            <a:xfrm>
              <a:off x="25908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1" name="Group 101"/>
            <p:cNvGrpSpPr/>
            <p:nvPr/>
          </p:nvGrpSpPr>
          <p:grpSpPr>
            <a:xfrm>
              <a:off x="3809999" y="1219199"/>
              <a:ext cx="1752601" cy="484895"/>
              <a:chOff x="0" y="0"/>
              <a:chExt cx="1752600" cy="484893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13846"/>
                <a:ext cx="1752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0" y="-1"/>
                <a:ext cx="1290824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  ^  25</a:t>
                </a:r>
              </a:p>
            </p:txBody>
          </p:sp>
        </p:grpSp>
        <p:sp>
          <p:nvSpPr>
            <p:cNvPr id="102" name="Shape 102"/>
            <p:cNvSpPr/>
            <p:nvPr/>
          </p:nvSpPr>
          <p:spPr>
            <a:xfrm>
              <a:off x="42672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6482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105400" y="1233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2514600" y="2743199"/>
              <a:ext cx="1752600" cy="484895"/>
              <a:chOff x="0" y="0"/>
              <a:chExt cx="1752600" cy="484893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13846"/>
                <a:ext cx="1752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-1"/>
                <a:ext cx="1675247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1  ^  18  ^</a:t>
                </a:r>
              </a:p>
            </p:txBody>
          </p:sp>
        </p:grpSp>
        <p:sp>
          <p:nvSpPr>
            <p:cNvPr id="108" name="Shape 108"/>
            <p:cNvSpPr/>
            <p:nvPr/>
          </p:nvSpPr>
          <p:spPr>
            <a:xfrm>
              <a:off x="2971800" y="2757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352800" y="2757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10000" y="2757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0" y="2743199"/>
              <a:ext cx="1752600" cy="484895"/>
              <a:chOff x="0" y="0"/>
              <a:chExt cx="1752600" cy="484893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x="0" y="13846"/>
                <a:ext cx="1752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0" y="-1"/>
                <a:ext cx="1675247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   ^  12  ^</a:t>
                </a:r>
              </a:p>
            </p:txBody>
          </p:sp>
        </p:grpSp>
        <p:sp>
          <p:nvSpPr>
            <p:cNvPr id="114" name="Shape 114"/>
            <p:cNvSpPr/>
            <p:nvPr/>
          </p:nvSpPr>
          <p:spPr>
            <a:xfrm flipH="1">
              <a:off x="457199" y="2757047"/>
              <a:ext cx="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838200" y="2757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5400" y="2757047"/>
              <a:ext cx="0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10200" y="2743199"/>
              <a:ext cx="1752600" cy="484895"/>
              <a:chOff x="0" y="0"/>
              <a:chExt cx="1752600" cy="484893"/>
            </a:xfrm>
          </p:grpSpPr>
          <p:grpSp>
            <p:nvGrpSpPr>
              <p:cNvPr id="119" name="Group 119"/>
              <p:cNvGrpSpPr/>
              <p:nvPr/>
            </p:nvGrpSpPr>
            <p:grpSpPr>
              <a:xfrm>
                <a:off x="0" y="-1"/>
                <a:ext cx="1752600" cy="484895"/>
                <a:chOff x="0" y="0"/>
                <a:chExt cx="1752600" cy="484893"/>
              </a:xfrm>
            </p:grpSpPr>
            <p:sp>
              <p:nvSpPr>
                <p:cNvPr id="117" name="Shape 117"/>
                <p:cNvSpPr/>
                <p:nvPr/>
              </p:nvSpPr>
              <p:spPr>
                <a:xfrm>
                  <a:off x="0" y="13846"/>
                  <a:ext cx="17526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0" y="-1"/>
                  <a:ext cx="1675247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   ^  30  ^</a:t>
                  </a:r>
                </a:p>
              </p:txBody>
            </p:sp>
          </p:grpSp>
          <p:sp>
            <p:nvSpPr>
              <p:cNvPr id="120" name="Shape 120"/>
              <p:cNvSpPr/>
              <p:nvPr/>
            </p:nvSpPr>
            <p:spPr>
              <a:xfrm flipH="1">
                <a:off x="457199" y="13846"/>
                <a:ext cx="1" cy="4572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838200" y="13846"/>
                <a:ext cx="0" cy="4572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295400" y="13846"/>
                <a:ext cx="0" cy="4572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24" name="Shape 124"/>
            <p:cNvSpPr/>
            <p:nvPr/>
          </p:nvSpPr>
          <p:spPr>
            <a:xfrm flipH="1">
              <a:off x="2362200" y="318646"/>
              <a:ext cx="6096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809999" y="242447"/>
              <a:ext cx="685801" cy="990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762000" y="1537846"/>
              <a:ext cx="114300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819400" y="1461646"/>
              <a:ext cx="381000" cy="1295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5333999" y="1461647"/>
              <a:ext cx="762002" cy="1295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6" grpId="1"/>
      <p:bldP build="whole" bldLvl="1" animBg="1" rev="0" advAuto="0" spid="129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1699" name="Shape 1699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2)</a:t>
            </a:r>
            <a:r>
              <a:t>insert 31</a:t>
            </a:r>
          </a:p>
        </p:txBody>
      </p:sp>
      <p:grpSp>
        <p:nvGrpSpPr>
          <p:cNvPr id="1779" name="Group 1779"/>
          <p:cNvGrpSpPr/>
          <p:nvPr/>
        </p:nvGrpSpPr>
        <p:grpSpPr>
          <a:xfrm>
            <a:off x="457200" y="2234052"/>
            <a:ext cx="8458200" cy="4060137"/>
            <a:chOff x="0" y="0"/>
            <a:chExt cx="8458200" cy="4060135"/>
          </a:xfrm>
        </p:grpSpPr>
        <p:grpSp>
          <p:nvGrpSpPr>
            <p:cNvPr id="1776" name="Group 1776"/>
            <p:cNvGrpSpPr/>
            <p:nvPr/>
          </p:nvGrpSpPr>
          <p:grpSpPr>
            <a:xfrm>
              <a:off x="0" y="-1"/>
              <a:ext cx="8458200" cy="4060137"/>
              <a:chOff x="0" y="0"/>
              <a:chExt cx="8458200" cy="4060135"/>
            </a:xfrm>
          </p:grpSpPr>
          <p:grpSp>
            <p:nvGrpSpPr>
              <p:cNvPr id="1702" name="Group 1702"/>
              <p:cNvGrpSpPr/>
              <p:nvPr/>
            </p:nvGrpSpPr>
            <p:grpSpPr>
              <a:xfrm>
                <a:off x="2895599" y="-1"/>
                <a:ext cx="1219201" cy="484895"/>
                <a:chOff x="0" y="0"/>
                <a:chExt cx="1219200" cy="484893"/>
              </a:xfrm>
            </p:grpSpPr>
            <p:sp>
              <p:nvSpPr>
                <p:cNvPr id="1700" name="Shape 1700"/>
                <p:cNvSpPr/>
                <p:nvPr/>
              </p:nvSpPr>
              <p:spPr>
                <a:xfrm>
                  <a:off x="0" y="51946"/>
                  <a:ext cx="12192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1" name="Shape 1701"/>
                <p:cNvSpPr/>
                <p:nvPr/>
              </p:nvSpPr>
              <p:spPr>
                <a:xfrm>
                  <a:off x="0" y="-1"/>
                  <a:ext cx="10842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10  80</a:t>
                  </a:r>
                </a:p>
              </p:txBody>
            </p:sp>
          </p:grpSp>
          <p:grpSp>
            <p:nvGrpSpPr>
              <p:cNvPr id="1705" name="Group 1705"/>
              <p:cNvGrpSpPr/>
              <p:nvPr/>
            </p:nvGrpSpPr>
            <p:grpSpPr>
              <a:xfrm>
                <a:off x="1066799" y="914399"/>
                <a:ext cx="685801" cy="484895"/>
                <a:chOff x="0" y="0"/>
                <a:chExt cx="685800" cy="484893"/>
              </a:xfrm>
            </p:grpSpPr>
            <p:sp>
              <p:nvSpPr>
                <p:cNvPr id="1703" name="Shape 1703"/>
                <p:cNvSpPr/>
                <p:nvPr/>
              </p:nvSpPr>
              <p:spPr>
                <a:xfrm>
                  <a:off x="0" y="51946"/>
                  <a:ext cx="6858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4" name="Shape 1704"/>
                <p:cNvSpPr/>
                <p:nvPr/>
              </p:nvSpPr>
              <p:spPr>
                <a:xfrm>
                  <a:off x="0" y="-1"/>
                  <a:ext cx="4619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 5</a:t>
                  </a:r>
                </a:p>
              </p:txBody>
            </p:sp>
          </p:grpSp>
          <p:grpSp>
            <p:nvGrpSpPr>
              <p:cNvPr id="1708" name="Group 1708"/>
              <p:cNvGrpSpPr/>
              <p:nvPr/>
            </p:nvGrpSpPr>
            <p:grpSpPr>
              <a:xfrm>
                <a:off x="2133600" y="914399"/>
                <a:ext cx="2895600" cy="484895"/>
                <a:chOff x="0" y="0"/>
                <a:chExt cx="2895599" cy="484893"/>
              </a:xfrm>
            </p:grpSpPr>
            <p:sp>
              <p:nvSpPr>
                <p:cNvPr id="1706" name="Shape 1706"/>
                <p:cNvSpPr/>
                <p:nvPr/>
              </p:nvSpPr>
              <p:spPr>
                <a:xfrm>
                  <a:off x="0" y="51946"/>
                  <a:ext cx="28956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7" name="Shape 1707"/>
                <p:cNvSpPr/>
                <p:nvPr/>
              </p:nvSpPr>
              <p:spPr>
                <a:xfrm>
                  <a:off x="0" y="-1"/>
                  <a:ext cx="27733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20 30 40 50 60 70</a:t>
                  </a:r>
                </a:p>
              </p:txBody>
            </p:sp>
          </p:grpSp>
          <p:grpSp>
            <p:nvGrpSpPr>
              <p:cNvPr id="1711" name="Group 1711"/>
              <p:cNvGrpSpPr/>
              <p:nvPr/>
            </p:nvGrpSpPr>
            <p:grpSpPr>
              <a:xfrm>
                <a:off x="5410200" y="952499"/>
                <a:ext cx="1905000" cy="484895"/>
                <a:chOff x="0" y="0"/>
                <a:chExt cx="1905000" cy="484893"/>
              </a:xfrm>
            </p:grpSpPr>
            <p:sp>
              <p:nvSpPr>
                <p:cNvPr id="1709" name="Shape 1709"/>
                <p:cNvSpPr/>
                <p:nvPr/>
              </p:nvSpPr>
              <p:spPr>
                <a:xfrm>
                  <a:off x="0" y="13846"/>
                  <a:ext cx="19050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0" name="Shape 1710"/>
                <p:cNvSpPr/>
                <p:nvPr/>
              </p:nvSpPr>
              <p:spPr>
                <a:xfrm>
                  <a:off x="0" y="-1"/>
                  <a:ext cx="17954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82 84 86 88</a:t>
                  </a:r>
                </a:p>
              </p:txBody>
            </p:sp>
          </p:grpSp>
          <p:sp>
            <p:nvSpPr>
              <p:cNvPr id="1712" name="Shape 1712"/>
              <p:cNvSpPr/>
              <p:nvPr/>
            </p:nvSpPr>
            <p:spPr>
              <a:xfrm flipH="1">
                <a:off x="1447799" y="280547"/>
                <a:ext cx="1524002" cy="685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3" name="Shape 1713"/>
              <p:cNvSpPr/>
              <p:nvPr/>
            </p:nvSpPr>
            <p:spPr>
              <a:xfrm>
                <a:off x="3505200" y="356746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4" name="Shape 1714"/>
              <p:cNvSpPr/>
              <p:nvPr/>
            </p:nvSpPr>
            <p:spPr>
              <a:xfrm>
                <a:off x="3962400" y="280546"/>
                <a:ext cx="1905001" cy="685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17" name="Group 1717"/>
              <p:cNvGrpSpPr/>
              <p:nvPr/>
            </p:nvGrpSpPr>
            <p:grpSpPr>
              <a:xfrm>
                <a:off x="152399" y="2057399"/>
                <a:ext cx="1219201" cy="484895"/>
                <a:chOff x="0" y="0"/>
                <a:chExt cx="1219200" cy="484893"/>
              </a:xfrm>
            </p:grpSpPr>
            <p:sp>
              <p:nvSpPr>
                <p:cNvPr id="1715" name="Shape 1715"/>
                <p:cNvSpPr/>
                <p:nvPr/>
              </p:nvSpPr>
              <p:spPr>
                <a:xfrm>
                  <a:off x="0" y="51946"/>
                  <a:ext cx="12192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6" name="Shape 1716"/>
                <p:cNvSpPr/>
                <p:nvPr/>
              </p:nvSpPr>
              <p:spPr>
                <a:xfrm>
                  <a:off x="0" y="-1"/>
                  <a:ext cx="10842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2  3  4</a:t>
                  </a:r>
                </a:p>
              </p:txBody>
            </p:sp>
          </p:grpSp>
          <p:sp>
            <p:nvSpPr>
              <p:cNvPr id="1718" name="Shape 1718"/>
              <p:cNvSpPr/>
              <p:nvPr/>
            </p:nvSpPr>
            <p:spPr>
              <a:xfrm>
                <a:off x="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9" name="Shape 1719"/>
              <p:cNvSpPr/>
              <p:nvPr/>
            </p:nvSpPr>
            <p:spPr>
              <a:xfrm>
                <a:off x="4572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0" name="Shape 1720"/>
              <p:cNvSpPr/>
              <p:nvPr/>
            </p:nvSpPr>
            <p:spPr>
              <a:xfrm>
                <a:off x="8382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1" name="Shape 1721"/>
              <p:cNvSpPr/>
              <p:nvPr/>
            </p:nvSpPr>
            <p:spPr>
              <a:xfrm>
                <a:off x="12954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2" name="Shape 1722"/>
              <p:cNvSpPr/>
              <p:nvPr/>
            </p:nvSpPr>
            <p:spPr>
              <a:xfrm>
                <a:off x="1676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3" name="Shape 1723"/>
              <p:cNvSpPr/>
              <p:nvPr/>
            </p:nvSpPr>
            <p:spPr>
              <a:xfrm flipH="1">
                <a:off x="152399" y="2337947"/>
                <a:ext cx="76202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4" name="Shape 1724"/>
              <p:cNvSpPr/>
              <p:nvPr/>
            </p:nvSpPr>
            <p:spPr>
              <a:xfrm flipH="1">
                <a:off x="609600" y="233794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5" name="Shape 1725"/>
              <p:cNvSpPr/>
              <p:nvPr/>
            </p:nvSpPr>
            <p:spPr>
              <a:xfrm flipH="1">
                <a:off x="990599" y="233794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1295399" y="2414147"/>
                <a:ext cx="152402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7" name="Shape 1727"/>
              <p:cNvSpPr/>
              <p:nvPr/>
            </p:nvSpPr>
            <p:spPr>
              <a:xfrm>
                <a:off x="1600199" y="1271147"/>
                <a:ext cx="152402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8" name="Shape 1728"/>
              <p:cNvSpPr/>
              <p:nvPr/>
            </p:nvSpPr>
            <p:spPr>
              <a:xfrm flipH="1">
                <a:off x="838200" y="1194946"/>
                <a:ext cx="381000" cy="914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31" name="Group 1731"/>
              <p:cNvGrpSpPr/>
              <p:nvPr/>
            </p:nvGrpSpPr>
            <p:grpSpPr>
              <a:xfrm>
                <a:off x="2133599" y="2247899"/>
                <a:ext cx="1524001" cy="484895"/>
                <a:chOff x="0" y="0"/>
                <a:chExt cx="1524000" cy="484893"/>
              </a:xfrm>
            </p:grpSpPr>
            <p:sp>
              <p:nvSpPr>
                <p:cNvPr id="1729" name="Shape 1729"/>
                <p:cNvSpPr/>
                <p:nvPr/>
              </p:nvSpPr>
              <p:spPr>
                <a:xfrm>
                  <a:off x="0" y="13846"/>
                  <a:ext cx="15240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0" name="Shape 1730"/>
                <p:cNvSpPr/>
                <p:nvPr/>
              </p:nvSpPr>
              <p:spPr>
                <a:xfrm>
                  <a:off x="0" y="-1"/>
                  <a:ext cx="14398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31 32  36</a:t>
                  </a:r>
                </a:p>
              </p:txBody>
            </p:sp>
          </p:grpSp>
          <p:sp>
            <p:nvSpPr>
              <p:cNvPr id="1732" name="Shape 1732"/>
              <p:cNvSpPr/>
              <p:nvPr/>
            </p:nvSpPr>
            <p:spPr>
              <a:xfrm>
                <a:off x="35052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30480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4" name="Shape 1734"/>
              <p:cNvSpPr/>
              <p:nvPr/>
            </p:nvSpPr>
            <p:spPr>
              <a:xfrm>
                <a:off x="48768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5" name="Shape 1735"/>
              <p:cNvSpPr/>
              <p:nvPr/>
            </p:nvSpPr>
            <p:spPr>
              <a:xfrm>
                <a:off x="21336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35052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7" name="Shape 1737"/>
              <p:cNvSpPr/>
              <p:nvPr/>
            </p:nvSpPr>
            <p:spPr>
              <a:xfrm>
                <a:off x="25908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8" name="Shape 1738"/>
              <p:cNvSpPr/>
              <p:nvPr/>
            </p:nvSpPr>
            <p:spPr>
              <a:xfrm>
                <a:off x="44196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3962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0" name="Shape 1740"/>
              <p:cNvSpPr/>
              <p:nvPr/>
            </p:nvSpPr>
            <p:spPr>
              <a:xfrm>
                <a:off x="25146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1" name="Shape 1741"/>
              <p:cNvSpPr/>
              <p:nvPr/>
            </p:nvSpPr>
            <p:spPr>
              <a:xfrm>
                <a:off x="22098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26670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3" name="Shape 1743"/>
              <p:cNvSpPr/>
              <p:nvPr/>
            </p:nvSpPr>
            <p:spPr>
              <a:xfrm flipH="1">
                <a:off x="3124199" y="1194947"/>
                <a:ext cx="1" cy="1066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4" name="Shape 1744"/>
              <p:cNvSpPr/>
              <p:nvPr/>
            </p:nvSpPr>
            <p:spPr>
              <a:xfrm>
                <a:off x="35814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40386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44958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7" name="Shape 1747"/>
              <p:cNvSpPr/>
              <p:nvPr/>
            </p:nvSpPr>
            <p:spPr>
              <a:xfrm>
                <a:off x="49530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8" name="Shape 1748"/>
              <p:cNvSpPr/>
              <p:nvPr/>
            </p:nvSpPr>
            <p:spPr>
              <a:xfrm>
                <a:off x="25908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9" name="Shape 1749"/>
              <p:cNvSpPr/>
              <p:nvPr/>
            </p:nvSpPr>
            <p:spPr>
              <a:xfrm>
                <a:off x="31242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0" name="Shape 1750"/>
              <p:cNvSpPr/>
              <p:nvPr/>
            </p:nvSpPr>
            <p:spPr>
              <a:xfrm>
                <a:off x="35814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753" name="Group 1753"/>
              <p:cNvGrpSpPr/>
              <p:nvPr/>
            </p:nvGrpSpPr>
            <p:grpSpPr>
              <a:xfrm>
                <a:off x="6096000" y="2490347"/>
                <a:ext cx="2362200" cy="533401"/>
                <a:chOff x="0" y="0"/>
                <a:chExt cx="2362200" cy="533400"/>
              </a:xfrm>
            </p:grpSpPr>
            <p:sp>
              <p:nvSpPr>
                <p:cNvPr id="1751" name="Shape 1751"/>
                <p:cNvSpPr/>
                <p:nvPr/>
              </p:nvSpPr>
              <p:spPr>
                <a:xfrm>
                  <a:off x="0" y="0"/>
                  <a:ext cx="2362200" cy="5334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52" name="Shape 1752"/>
                <p:cNvSpPr/>
                <p:nvPr/>
              </p:nvSpPr>
              <p:spPr>
                <a:xfrm>
                  <a:off x="0" y="24253"/>
                  <a:ext cx="2328800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90 92 94 96 98 </a:t>
                  </a:r>
                </a:p>
              </p:txBody>
            </p:sp>
          </p:grpSp>
          <p:sp>
            <p:nvSpPr>
              <p:cNvPr id="1754" name="Shape 1754"/>
              <p:cNvSpPr/>
              <p:nvPr/>
            </p:nvSpPr>
            <p:spPr>
              <a:xfrm>
                <a:off x="67056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5" name="Shape 1755"/>
              <p:cNvSpPr/>
              <p:nvPr/>
            </p:nvSpPr>
            <p:spPr>
              <a:xfrm>
                <a:off x="6248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6" name="Shape 1756"/>
              <p:cNvSpPr/>
              <p:nvPr/>
            </p:nvSpPr>
            <p:spPr>
              <a:xfrm>
                <a:off x="57912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7" name="Shape 1757"/>
              <p:cNvSpPr/>
              <p:nvPr/>
            </p:nvSpPr>
            <p:spPr>
              <a:xfrm>
                <a:off x="53340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8" name="Shape 1758"/>
              <p:cNvSpPr/>
              <p:nvPr/>
            </p:nvSpPr>
            <p:spPr>
              <a:xfrm>
                <a:off x="82296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59" name="Shape 1759"/>
              <p:cNvSpPr/>
              <p:nvPr/>
            </p:nvSpPr>
            <p:spPr>
              <a:xfrm>
                <a:off x="78486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0" name="Shape 1760"/>
              <p:cNvSpPr/>
              <p:nvPr/>
            </p:nvSpPr>
            <p:spPr>
              <a:xfrm>
                <a:off x="73914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1" name="Shape 1761"/>
              <p:cNvSpPr/>
              <p:nvPr/>
            </p:nvSpPr>
            <p:spPr>
              <a:xfrm>
                <a:off x="69342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2" name="Shape 1762"/>
              <p:cNvSpPr/>
              <p:nvPr/>
            </p:nvSpPr>
            <p:spPr>
              <a:xfrm>
                <a:off x="64770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3" name="Shape 1763"/>
              <p:cNvSpPr/>
              <p:nvPr/>
            </p:nvSpPr>
            <p:spPr>
              <a:xfrm>
                <a:off x="60960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4" name="Shape 1764"/>
              <p:cNvSpPr/>
              <p:nvPr/>
            </p:nvSpPr>
            <p:spPr>
              <a:xfrm>
                <a:off x="54864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5" name="Shape 1765"/>
              <p:cNvSpPr/>
              <p:nvPr/>
            </p:nvSpPr>
            <p:spPr>
              <a:xfrm>
                <a:off x="58674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6" name="Shape 1766"/>
              <p:cNvSpPr/>
              <p:nvPr/>
            </p:nvSpPr>
            <p:spPr>
              <a:xfrm>
                <a:off x="6325870" y="1271147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7" name="Shape 1767"/>
              <p:cNvSpPr/>
              <p:nvPr/>
            </p:nvSpPr>
            <p:spPr>
              <a:xfrm>
                <a:off x="67818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8" name="Shape 1768"/>
              <p:cNvSpPr/>
              <p:nvPr/>
            </p:nvSpPr>
            <p:spPr>
              <a:xfrm>
                <a:off x="7239000" y="1347346"/>
                <a:ext cx="1" cy="1143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9" name="Shape 1769"/>
              <p:cNvSpPr/>
              <p:nvPr/>
            </p:nvSpPr>
            <p:spPr>
              <a:xfrm>
                <a:off x="61722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0" name="Shape 1770"/>
              <p:cNvSpPr/>
              <p:nvPr/>
            </p:nvSpPr>
            <p:spPr>
              <a:xfrm>
                <a:off x="6553200" y="28713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1" name="Shape 1771"/>
              <p:cNvSpPr/>
              <p:nvPr/>
            </p:nvSpPr>
            <p:spPr>
              <a:xfrm>
                <a:off x="7010400" y="28713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2" name="Shape 1772"/>
              <p:cNvSpPr/>
              <p:nvPr/>
            </p:nvSpPr>
            <p:spPr>
              <a:xfrm>
                <a:off x="74676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3" name="Shape 1773"/>
              <p:cNvSpPr/>
              <p:nvPr/>
            </p:nvSpPr>
            <p:spPr>
              <a:xfrm>
                <a:off x="79248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4" name="Shape 1774"/>
              <p:cNvSpPr/>
              <p:nvPr/>
            </p:nvSpPr>
            <p:spPr>
              <a:xfrm>
                <a:off x="83820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5" name="Shape 1775"/>
              <p:cNvSpPr/>
              <p:nvPr/>
            </p:nvSpPr>
            <p:spPr>
              <a:xfrm>
                <a:off x="2133600" y="3709546"/>
                <a:ext cx="3352800" cy="350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spcBef>
                    <a:spcPts val="1000"/>
                  </a:spcBef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 seven-way search tree</a:t>
                </a:r>
              </a:p>
            </p:txBody>
          </p:sp>
        </p:grpSp>
        <p:sp>
          <p:nvSpPr>
            <p:cNvPr id="1777" name="Shape 1777"/>
            <p:cNvSpPr/>
            <p:nvPr/>
          </p:nvSpPr>
          <p:spPr>
            <a:xfrm>
              <a:off x="2133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2209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9" grpId="2"/>
      <p:bldP build="p" bldLvl="1" animBg="1" rev="0" advAuto="0" spid="169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Shape 178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1782" name="Shape 1782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lIns="46037" tIns="46037" rIns="46037" bIns="46037"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2)</a:t>
            </a:r>
            <a:r>
              <a:t>insert 65</a:t>
            </a:r>
          </a:p>
        </p:txBody>
      </p:sp>
      <p:grpSp>
        <p:nvGrpSpPr>
          <p:cNvPr id="1868" name="Group 1868"/>
          <p:cNvGrpSpPr/>
          <p:nvPr/>
        </p:nvGrpSpPr>
        <p:grpSpPr>
          <a:xfrm>
            <a:off x="457200" y="2234052"/>
            <a:ext cx="8458200" cy="4060137"/>
            <a:chOff x="0" y="0"/>
            <a:chExt cx="8458200" cy="4060135"/>
          </a:xfrm>
        </p:grpSpPr>
        <p:grpSp>
          <p:nvGrpSpPr>
            <p:cNvPr id="1861" name="Group 1861"/>
            <p:cNvGrpSpPr/>
            <p:nvPr/>
          </p:nvGrpSpPr>
          <p:grpSpPr>
            <a:xfrm>
              <a:off x="0" y="-1"/>
              <a:ext cx="8458200" cy="4060137"/>
              <a:chOff x="0" y="0"/>
              <a:chExt cx="8458200" cy="4060135"/>
            </a:xfrm>
          </p:grpSpPr>
          <p:grpSp>
            <p:nvGrpSpPr>
              <p:cNvPr id="1785" name="Group 1785"/>
              <p:cNvGrpSpPr/>
              <p:nvPr/>
            </p:nvGrpSpPr>
            <p:grpSpPr>
              <a:xfrm>
                <a:off x="2895599" y="-1"/>
                <a:ext cx="1219201" cy="484895"/>
                <a:chOff x="0" y="0"/>
                <a:chExt cx="1219200" cy="484893"/>
              </a:xfrm>
            </p:grpSpPr>
            <p:sp>
              <p:nvSpPr>
                <p:cNvPr id="1783" name="Shape 1783"/>
                <p:cNvSpPr/>
                <p:nvPr/>
              </p:nvSpPr>
              <p:spPr>
                <a:xfrm>
                  <a:off x="0" y="51946"/>
                  <a:ext cx="12192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84" name="Shape 1784"/>
                <p:cNvSpPr/>
                <p:nvPr/>
              </p:nvSpPr>
              <p:spPr>
                <a:xfrm>
                  <a:off x="0" y="-1"/>
                  <a:ext cx="10842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10  80</a:t>
                  </a:r>
                </a:p>
              </p:txBody>
            </p:sp>
          </p:grpSp>
          <p:grpSp>
            <p:nvGrpSpPr>
              <p:cNvPr id="1788" name="Group 1788"/>
              <p:cNvGrpSpPr/>
              <p:nvPr/>
            </p:nvGrpSpPr>
            <p:grpSpPr>
              <a:xfrm>
                <a:off x="1066799" y="914399"/>
                <a:ext cx="685801" cy="484895"/>
                <a:chOff x="0" y="0"/>
                <a:chExt cx="685800" cy="484893"/>
              </a:xfrm>
            </p:grpSpPr>
            <p:sp>
              <p:nvSpPr>
                <p:cNvPr id="1786" name="Shape 1786"/>
                <p:cNvSpPr/>
                <p:nvPr/>
              </p:nvSpPr>
              <p:spPr>
                <a:xfrm>
                  <a:off x="0" y="51946"/>
                  <a:ext cx="6858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87" name="Shape 1787"/>
                <p:cNvSpPr/>
                <p:nvPr/>
              </p:nvSpPr>
              <p:spPr>
                <a:xfrm>
                  <a:off x="0" y="-1"/>
                  <a:ext cx="4619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 5</a:t>
                  </a:r>
                </a:p>
              </p:txBody>
            </p:sp>
          </p:grpSp>
          <p:grpSp>
            <p:nvGrpSpPr>
              <p:cNvPr id="1791" name="Group 1791"/>
              <p:cNvGrpSpPr/>
              <p:nvPr/>
            </p:nvGrpSpPr>
            <p:grpSpPr>
              <a:xfrm>
                <a:off x="2133600" y="914399"/>
                <a:ext cx="2895600" cy="484895"/>
                <a:chOff x="0" y="0"/>
                <a:chExt cx="2895599" cy="484893"/>
              </a:xfrm>
            </p:grpSpPr>
            <p:sp>
              <p:nvSpPr>
                <p:cNvPr id="1789" name="Shape 1789"/>
                <p:cNvSpPr/>
                <p:nvPr/>
              </p:nvSpPr>
              <p:spPr>
                <a:xfrm>
                  <a:off x="0" y="51946"/>
                  <a:ext cx="28956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0" name="Shape 1790"/>
                <p:cNvSpPr/>
                <p:nvPr/>
              </p:nvSpPr>
              <p:spPr>
                <a:xfrm>
                  <a:off x="0" y="-1"/>
                  <a:ext cx="27733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20 30 40 50 60 70</a:t>
                  </a:r>
                </a:p>
              </p:txBody>
            </p:sp>
          </p:grpSp>
          <p:grpSp>
            <p:nvGrpSpPr>
              <p:cNvPr id="1794" name="Group 1794"/>
              <p:cNvGrpSpPr/>
              <p:nvPr/>
            </p:nvGrpSpPr>
            <p:grpSpPr>
              <a:xfrm>
                <a:off x="5410200" y="952499"/>
                <a:ext cx="1905000" cy="484895"/>
                <a:chOff x="0" y="0"/>
                <a:chExt cx="1905000" cy="484893"/>
              </a:xfrm>
            </p:grpSpPr>
            <p:sp>
              <p:nvSpPr>
                <p:cNvPr id="1792" name="Shape 1792"/>
                <p:cNvSpPr/>
                <p:nvPr/>
              </p:nvSpPr>
              <p:spPr>
                <a:xfrm>
                  <a:off x="0" y="13846"/>
                  <a:ext cx="19050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3" name="Shape 1793"/>
                <p:cNvSpPr/>
                <p:nvPr/>
              </p:nvSpPr>
              <p:spPr>
                <a:xfrm>
                  <a:off x="0" y="-1"/>
                  <a:ext cx="17954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82 84 86 88</a:t>
                  </a:r>
                </a:p>
              </p:txBody>
            </p:sp>
          </p:grpSp>
          <p:sp>
            <p:nvSpPr>
              <p:cNvPr id="1795" name="Shape 1795"/>
              <p:cNvSpPr/>
              <p:nvPr/>
            </p:nvSpPr>
            <p:spPr>
              <a:xfrm flipH="1">
                <a:off x="1447799" y="280547"/>
                <a:ext cx="1524002" cy="685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6" name="Shape 1796"/>
              <p:cNvSpPr/>
              <p:nvPr/>
            </p:nvSpPr>
            <p:spPr>
              <a:xfrm>
                <a:off x="3505200" y="356746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7" name="Shape 1797"/>
              <p:cNvSpPr/>
              <p:nvPr/>
            </p:nvSpPr>
            <p:spPr>
              <a:xfrm>
                <a:off x="3962400" y="280546"/>
                <a:ext cx="1905001" cy="6858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00" name="Group 1800"/>
              <p:cNvGrpSpPr/>
              <p:nvPr/>
            </p:nvGrpSpPr>
            <p:grpSpPr>
              <a:xfrm>
                <a:off x="152399" y="2057399"/>
                <a:ext cx="1219201" cy="484895"/>
                <a:chOff x="0" y="0"/>
                <a:chExt cx="1219200" cy="484893"/>
              </a:xfrm>
            </p:grpSpPr>
            <p:sp>
              <p:nvSpPr>
                <p:cNvPr id="1798" name="Shape 1798"/>
                <p:cNvSpPr/>
                <p:nvPr/>
              </p:nvSpPr>
              <p:spPr>
                <a:xfrm>
                  <a:off x="0" y="51946"/>
                  <a:ext cx="1219200" cy="3810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9" name="Shape 1799"/>
                <p:cNvSpPr/>
                <p:nvPr/>
              </p:nvSpPr>
              <p:spPr>
                <a:xfrm>
                  <a:off x="0" y="-1"/>
                  <a:ext cx="10842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2  3  4</a:t>
                  </a:r>
                </a:p>
              </p:txBody>
            </p:sp>
          </p:grpSp>
          <p:sp>
            <p:nvSpPr>
              <p:cNvPr id="1801" name="Shape 1801"/>
              <p:cNvSpPr/>
              <p:nvPr/>
            </p:nvSpPr>
            <p:spPr>
              <a:xfrm>
                <a:off x="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2" name="Shape 1802"/>
              <p:cNvSpPr/>
              <p:nvPr/>
            </p:nvSpPr>
            <p:spPr>
              <a:xfrm>
                <a:off x="4572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3" name="Shape 1803"/>
              <p:cNvSpPr/>
              <p:nvPr/>
            </p:nvSpPr>
            <p:spPr>
              <a:xfrm>
                <a:off x="8382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4" name="Shape 1804"/>
              <p:cNvSpPr/>
              <p:nvPr/>
            </p:nvSpPr>
            <p:spPr>
              <a:xfrm>
                <a:off x="1295400" y="2947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5" name="Shape 1805"/>
              <p:cNvSpPr/>
              <p:nvPr/>
            </p:nvSpPr>
            <p:spPr>
              <a:xfrm>
                <a:off x="1676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6" name="Shape 1806"/>
              <p:cNvSpPr/>
              <p:nvPr/>
            </p:nvSpPr>
            <p:spPr>
              <a:xfrm flipH="1">
                <a:off x="152399" y="2337947"/>
                <a:ext cx="76202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7" name="Shape 1807"/>
              <p:cNvSpPr/>
              <p:nvPr/>
            </p:nvSpPr>
            <p:spPr>
              <a:xfrm flipH="1">
                <a:off x="609600" y="233794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8" name="Shape 1808"/>
              <p:cNvSpPr/>
              <p:nvPr/>
            </p:nvSpPr>
            <p:spPr>
              <a:xfrm flipH="1">
                <a:off x="990599" y="233794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09" name="Shape 1809"/>
              <p:cNvSpPr/>
              <p:nvPr/>
            </p:nvSpPr>
            <p:spPr>
              <a:xfrm>
                <a:off x="1295399" y="2414147"/>
                <a:ext cx="152402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0" name="Shape 1810"/>
              <p:cNvSpPr/>
              <p:nvPr/>
            </p:nvSpPr>
            <p:spPr>
              <a:xfrm>
                <a:off x="1600199" y="1271147"/>
                <a:ext cx="152402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1" name="Shape 1811"/>
              <p:cNvSpPr/>
              <p:nvPr/>
            </p:nvSpPr>
            <p:spPr>
              <a:xfrm flipH="1">
                <a:off x="838200" y="1194946"/>
                <a:ext cx="381000" cy="914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14" name="Group 1814"/>
              <p:cNvGrpSpPr/>
              <p:nvPr/>
            </p:nvGrpSpPr>
            <p:grpSpPr>
              <a:xfrm>
                <a:off x="2133599" y="2247899"/>
                <a:ext cx="1524001" cy="484895"/>
                <a:chOff x="0" y="0"/>
                <a:chExt cx="1524000" cy="484893"/>
              </a:xfrm>
            </p:grpSpPr>
            <p:sp>
              <p:nvSpPr>
                <p:cNvPr id="1812" name="Shape 1812"/>
                <p:cNvSpPr/>
                <p:nvPr/>
              </p:nvSpPr>
              <p:spPr>
                <a:xfrm>
                  <a:off x="0" y="13846"/>
                  <a:ext cx="15240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13" name="Shape 1813"/>
                <p:cNvSpPr/>
                <p:nvPr/>
              </p:nvSpPr>
              <p:spPr>
                <a:xfrm>
                  <a:off x="0" y="-1"/>
                  <a:ext cx="14398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31 32  36</a:t>
                  </a:r>
                </a:p>
              </p:txBody>
            </p:sp>
          </p:grpSp>
          <p:sp>
            <p:nvSpPr>
              <p:cNvPr id="1815" name="Shape 1815"/>
              <p:cNvSpPr/>
              <p:nvPr/>
            </p:nvSpPr>
            <p:spPr>
              <a:xfrm>
                <a:off x="35052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6" name="Shape 1816"/>
              <p:cNvSpPr/>
              <p:nvPr/>
            </p:nvSpPr>
            <p:spPr>
              <a:xfrm>
                <a:off x="30480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7" name="Shape 1817"/>
              <p:cNvSpPr/>
              <p:nvPr/>
            </p:nvSpPr>
            <p:spPr>
              <a:xfrm>
                <a:off x="48768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8" name="Shape 1818"/>
              <p:cNvSpPr/>
              <p:nvPr/>
            </p:nvSpPr>
            <p:spPr>
              <a:xfrm>
                <a:off x="21336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9" name="Shape 1819"/>
              <p:cNvSpPr/>
              <p:nvPr/>
            </p:nvSpPr>
            <p:spPr>
              <a:xfrm>
                <a:off x="35052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0" name="Shape 1820"/>
              <p:cNvSpPr/>
              <p:nvPr/>
            </p:nvSpPr>
            <p:spPr>
              <a:xfrm>
                <a:off x="25908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23" name="Group 1823"/>
              <p:cNvGrpSpPr/>
              <p:nvPr/>
            </p:nvGrpSpPr>
            <p:grpSpPr>
              <a:xfrm>
                <a:off x="4267200" y="1804547"/>
                <a:ext cx="533400" cy="457201"/>
                <a:chOff x="0" y="0"/>
                <a:chExt cx="533400" cy="457200"/>
              </a:xfrm>
            </p:grpSpPr>
            <p:sp>
              <p:nvSpPr>
                <p:cNvPr id="1821" name="Shape 1821"/>
                <p:cNvSpPr/>
                <p:nvPr/>
              </p:nvSpPr>
              <p:spPr>
                <a:xfrm>
                  <a:off x="0" y="0"/>
                  <a:ext cx="533400" cy="4572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2" name="Shape 1822"/>
                <p:cNvSpPr/>
                <p:nvPr/>
              </p:nvSpPr>
              <p:spPr>
                <a:xfrm>
                  <a:off x="99250" y="53305"/>
                  <a:ext cx="334901" cy="350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65</a:t>
                  </a:r>
                </a:p>
              </p:txBody>
            </p:sp>
          </p:grpSp>
          <p:sp>
            <p:nvSpPr>
              <p:cNvPr id="1824" name="Shape 1824"/>
              <p:cNvSpPr/>
              <p:nvPr/>
            </p:nvSpPr>
            <p:spPr>
              <a:xfrm>
                <a:off x="3962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5" name="Shape 1825"/>
              <p:cNvSpPr/>
              <p:nvPr/>
            </p:nvSpPr>
            <p:spPr>
              <a:xfrm>
                <a:off x="2514600" y="30237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6" name="Shape 1826"/>
              <p:cNvSpPr/>
              <p:nvPr/>
            </p:nvSpPr>
            <p:spPr>
              <a:xfrm>
                <a:off x="22098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7" name="Shape 1827"/>
              <p:cNvSpPr/>
              <p:nvPr/>
            </p:nvSpPr>
            <p:spPr>
              <a:xfrm>
                <a:off x="26670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8" name="Shape 1828"/>
              <p:cNvSpPr/>
              <p:nvPr/>
            </p:nvSpPr>
            <p:spPr>
              <a:xfrm flipH="1">
                <a:off x="3124199" y="1194947"/>
                <a:ext cx="1" cy="1066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9" name="Shape 1829"/>
              <p:cNvSpPr/>
              <p:nvPr/>
            </p:nvSpPr>
            <p:spPr>
              <a:xfrm>
                <a:off x="35814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0" name="Shape 1830"/>
              <p:cNvSpPr/>
              <p:nvPr/>
            </p:nvSpPr>
            <p:spPr>
              <a:xfrm>
                <a:off x="40386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1" name="Shape 1831"/>
              <p:cNvSpPr/>
              <p:nvPr/>
            </p:nvSpPr>
            <p:spPr>
              <a:xfrm>
                <a:off x="4495800" y="11949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2" name="Shape 1832"/>
              <p:cNvSpPr/>
              <p:nvPr/>
            </p:nvSpPr>
            <p:spPr>
              <a:xfrm>
                <a:off x="49530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3" name="Shape 1833"/>
              <p:cNvSpPr/>
              <p:nvPr/>
            </p:nvSpPr>
            <p:spPr>
              <a:xfrm>
                <a:off x="25908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4" name="Shape 1834"/>
              <p:cNvSpPr/>
              <p:nvPr/>
            </p:nvSpPr>
            <p:spPr>
              <a:xfrm>
                <a:off x="31242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5" name="Shape 1835"/>
              <p:cNvSpPr/>
              <p:nvPr/>
            </p:nvSpPr>
            <p:spPr>
              <a:xfrm>
                <a:off x="3581400" y="24903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838" name="Group 1838"/>
              <p:cNvGrpSpPr/>
              <p:nvPr/>
            </p:nvGrpSpPr>
            <p:grpSpPr>
              <a:xfrm>
                <a:off x="6096000" y="2490347"/>
                <a:ext cx="2362200" cy="533401"/>
                <a:chOff x="0" y="0"/>
                <a:chExt cx="2362200" cy="533400"/>
              </a:xfrm>
            </p:grpSpPr>
            <p:sp>
              <p:nvSpPr>
                <p:cNvPr id="1836" name="Shape 1836"/>
                <p:cNvSpPr/>
                <p:nvPr/>
              </p:nvSpPr>
              <p:spPr>
                <a:xfrm>
                  <a:off x="0" y="0"/>
                  <a:ext cx="2362200" cy="5334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37" name="Shape 1837"/>
                <p:cNvSpPr/>
                <p:nvPr/>
              </p:nvSpPr>
              <p:spPr>
                <a:xfrm>
                  <a:off x="0" y="24253"/>
                  <a:ext cx="2328800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90 92 94 96 98 </a:t>
                  </a:r>
                </a:p>
              </p:txBody>
            </p:sp>
          </p:grpSp>
          <p:sp>
            <p:nvSpPr>
              <p:cNvPr id="1839" name="Shape 1839"/>
              <p:cNvSpPr/>
              <p:nvPr/>
            </p:nvSpPr>
            <p:spPr>
              <a:xfrm>
                <a:off x="67056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0" name="Shape 1840"/>
              <p:cNvSpPr/>
              <p:nvPr/>
            </p:nvSpPr>
            <p:spPr>
              <a:xfrm>
                <a:off x="62484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1" name="Shape 1841"/>
              <p:cNvSpPr/>
              <p:nvPr/>
            </p:nvSpPr>
            <p:spPr>
              <a:xfrm>
                <a:off x="57912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2" name="Shape 1842"/>
              <p:cNvSpPr/>
              <p:nvPr/>
            </p:nvSpPr>
            <p:spPr>
              <a:xfrm>
                <a:off x="5334000" y="18045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3" name="Shape 1843"/>
              <p:cNvSpPr/>
              <p:nvPr/>
            </p:nvSpPr>
            <p:spPr>
              <a:xfrm>
                <a:off x="82296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4" name="Shape 1844"/>
              <p:cNvSpPr/>
              <p:nvPr/>
            </p:nvSpPr>
            <p:spPr>
              <a:xfrm>
                <a:off x="78486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5" name="Shape 1845"/>
              <p:cNvSpPr/>
              <p:nvPr/>
            </p:nvSpPr>
            <p:spPr>
              <a:xfrm>
                <a:off x="73914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6" name="Shape 1846"/>
              <p:cNvSpPr/>
              <p:nvPr/>
            </p:nvSpPr>
            <p:spPr>
              <a:xfrm>
                <a:off x="69342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7" name="Shape 1847"/>
              <p:cNvSpPr/>
              <p:nvPr/>
            </p:nvSpPr>
            <p:spPr>
              <a:xfrm>
                <a:off x="64770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8" name="Shape 1848"/>
              <p:cNvSpPr/>
              <p:nvPr/>
            </p:nvSpPr>
            <p:spPr>
              <a:xfrm>
                <a:off x="6096000" y="3557146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9" name="Shape 1849"/>
              <p:cNvSpPr/>
              <p:nvPr/>
            </p:nvSpPr>
            <p:spPr>
              <a:xfrm>
                <a:off x="54864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58674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1" name="Shape 1851"/>
              <p:cNvSpPr/>
              <p:nvPr/>
            </p:nvSpPr>
            <p:spPr>
              <a:xfrm>
                <a:off x="6325870" y="1271147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2" name="Shape 1852"/>
              <p:cNvSpPr/>
              <p:nvPr/>
            </p:nvSpPr>
            <p:spPr>
              <a:xfrm>
                <a:off x="6781800" y="1271147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7239000" y="1347346"/>
                <a:ext cx="1" cy="1143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4" name="Shape 1854"/>
              <p:cNvSpPr/>
              <p:nvPr/>
            </p:nvSpPr>
            <p:spPr>
              <a:xfrm>
                <a:off x="61722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5" name="Shape 1855"/>
              <p:cNvSpPr/>
              <p:nvPr/>
            </p:nvSpPr>
            <p:spPr>
              <a:xfrm>
                <a:off x="6553200" y="28713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6" name="Shape 1856"/>
              <p:cNvSpPr/>
              <p:nvPr/>
            </p:nvSpPr>
            <p:spPr>
              <a:xfrm>
                <a:off x="7010400" y="2871347"/>
                <a:ext cx="0" cy="6096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7" name="Shape 1857"/>
              <p:cNvSpPr/>
              <p:nvPr/>
            </p:nvSpPr>
            <p:spPr>
              <a:xfrm>
                <a:off x="74676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8" name="Shape 1858"/>
              <p:cNvSpPr/>
              <p:nvPr/>
            </p:nvSpPr>
            <p:spPr>
              <a:xfrm>
                <a:off x="79248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9" name="Shape 1859"/>
              <p:cNvSpPr/>
              <p:nvPr/>
            </p:nvSpPr>
            <p:spPr>
              <a:xfrm>
                <a:off x="8382000" y="2871347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60" name="Shape 1860"/>
              <p:cNvSpPr/>
              <p:nvPr/>
            </p:nvSpPr>
            <p:spPr>
              <a:xfrm>
                <a:off x="2133600" y="3709546"/>
                <a:ext cx="3352800" cy="350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>
                  <a:spcBef>
                    <a:spcPts val="1000"/>
                  </a:spcBef>
                  <a:defRPr b="1"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 seven-way search tree</a:t>
                </a:r>
              </a:p>
            </p:txBody>
          </p:sp>
        </p:grpSp>
        <p:sp>
          <p:nvSpPr>
            <p:cNvPr id="1862" name="Shape 1862"/>
            <p:cNvSpPr/>
            <p:nvPr/>
          </p:nvSpPr>
          <p:spPr>
            <a:xfrm>
              <a:off x="2133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2209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4267200" y="2642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4343400" y="2109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4648200" y="2642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4724400" y="2109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8" grpId="2"/>
      <p:bldP build="p" bldLvl="1" animBg="1" rev="0" advAuto="0" spid="178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Shape 187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1871" name="Shape 1871"/>
          <p:cNvSpPr/>
          <p:nvPr>
            <p:ph type="body" idx="4294967295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3)</a:t>
            </a:r>
            <a:r>
              <a:rPr b="1" sz="2800"/>
              <a:t>Delete 20, 84</a:t>
            </a:r>
          </a:p>
        </p:txBody>
      </p:sp>
      <p:grpSp>
        <p:nvGrpSpPr>
          <p:cNvPr id="1944" name="Group 1944"/>
          <p:cNvGrpSpPr/>
          <p:nvPr/>
        </p:nvGrpSpPr>
        <p:grpSpPr>
          <a:xfrm>
            <a:off x="457200" y="2234052"/>
            <a:ext cx="8458200" cy="4060137"/>
            <a:chOff x="0" y="0"/>
            <a:chExt cx="8458200" cy="4060135"/>
          </a:xfrm>
        </p:grpSpPr>
        <p:grpSp>
          <p:nvGrpSpPr>
            <p:cNvPr id="1874" name="Group 1874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3" name="Shape 1873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10  80</a:t>
                </a:r>
              </a:p>
            </p:txBody>
          </p:sp>
        </p:grpSp>
        <p:grpSp>
          <p:nvGrpSpPr>
            <p:cNvPr id="1877" name="Group 1877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1875" name="Shape 1875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6" name="Shape 1876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5</a:t>
                </a:r>
              </a:p>
            </p:txBody>
          </p:sp>
        </p:grpSp>
        <p:grpSp>
          <p:nvGrpSpPr>
            <p:cNvPr id="1880" name="Group 1880"/>
            <p:cNvGrpSpPr/>
            <p:nvPr/>
          </p:nvGrpSpPr>
          <p:grpSpPr>
            <a:xfrm>
              <a:off x="2590800" y="914399"/>
              <a:ext cx="2438400" cy="484895"/>
              <a:chOff x="0" y="0"/>
              <a:chExt cx="2438400" cy="484893"/>
            </a:xfrm>
          </p:grpSpPr>
          <p:sp>
            <p:nvSpPr>
              <p:cNvPr id="1878" name="Shape 1878"/>
              <p:cNvSpPr/>
              <p:nvPr/>
            </p:nvSpPr>
            <p:spPr>
              <a:xfrm>
                <a:off x="0" y="51946"/>
                <a:ext cx="2438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9" name="Shape 1879"/>
              <p:cNvSpPr/>
              <p:nvPr/>
            </p:nvSpPr>
            <p:spPr>
              <a:xfrm>
                <a:off x="0" y="-1"/>
                <a:ext cx="23288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30 40 50 60 70</a:t>
                </a:r>
              </a:p>
            </p:txBody>
          </p:sp>
        </p:grpSp>
        <p:grpSp>
          <p:nvGrpSpPr>
            <p:cNvPr id="1883" name="Group 1883"/>
            <p:cNvGrpSpPr/>
            <p:nvPr/>
          </p:nvGrpSpPr>
          <p:grpSpPr>
            <a:xfrm>
              <a:off x="5714999" y="952499"/>
              <a:ext cx="1600201" cy="484895"/>
              <a:chOff x="0" y="0"/>
              <a:chExt cx="1600200" cy="484893"/>
            </a:xfrm>
          </p:grpSpPr>
          <p:sp>
            <p:nvSpPr>
              <p:cNvPr id="1881" name="Shape 1881"/>
              <p:cNvSpPr/>
              <p:nvPr/>
            </p:nvSpPr>
            <p:spPr>
              <a:xfrm>
                <a:off x="0" y="13846"/>
                <a:ext cx="16002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2" name="Shape 1882"/>
              <p:cNvSpPr/>
              <p:nvPr/>
            </p:nvSpPr>
            <p:spPr>
              <a:xfrm>
                <a:off x="0" y="-1"/>
                <a:ext cx="14398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82 86 88</a:t>
                </a:r>
              </a:p>
            </p:txBody>
          </p:sp>
        </p:grpSp>
        <p:sp>
          <p:nvSpPr>
            <p:cNvPr id="1884" name="Shape 1884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89" name="Group 1889"/>
            <p:cNvGrpSpPr/>
            <p:nvPr/>
          </p:nvGrpSpPr>
          <p:grpSpPr>
            <a:xfrm>
              <a:off x="152399" y="2057399"/>
              <a:ext cx="1219201" cy="484895"/>
              <a:chOff x="0" y="0"/>
              <a:chExt cx="1219200" cy="484893"/>
            </a:xfrm>
          </p:grpSpPr>
          <p:sp>
            <p:nvSpPr>
              <p:cNvPr id="1887" name="Shape 1887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8" name="Shape 1888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2  3  4</a:t>
                </a:r>
              </a:p>
            </p:txBody>
          </p:sp>
        </p:grpSp>
        <p:sp>
          <p:nvSpPr>
            <p:cNvPr id="1890" name="Shape 1890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12954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5" name="Shape 1895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6" name="Shape 1896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7" name="Shape 1897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1295399" y="2414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0" name="Shape 1900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03" name="Group 1903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1901" name="Shape 1901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02" name="Shape 1902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1904" name="Shape 1904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590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6670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3" name="Shape 1913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23" name="Group 1923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1921" name="Shape 1921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2" name="Shape 1922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1924" name="Shape 1924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1" grpId="1"/>
      <p:bldP build="whole" bldLvl="1" animBg="1" rev="0" advAuto="0" spid="1944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Shape 194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1947" name="Shape 1947"/>
          <p:cNvSpPr/>
          <p:nvPr>
            <p:ph type="body" idx="4294967295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Delete 5, move up 4</a:t>
            </a:r>
          </a:p>
        </p:txBody>
      </p:sp>
      <p:grpSp>
        <p:nvGrpSpPr>
          <p:cNvPr id="2022" name="Group 2022"/>
          <p:cNvGrpSpPr/>
          <p:nvPr/>
        </p:nvGrpSpPr>
        <p:grpSpPr>
          <a:xfrm>
            <a:off x="457200" y="2234052"/>
            <a:ext cx="8458200" cy="4060137"/>
            <a:chOff x="0" y="0"/>
            <a:chExt cx="8458200" cy="4060135"/>
          </a:xfrm>
        </p:grpSpPr>
        <p:grpSp>
          <p:nvGrpSpPr>
            <p:cNvPr id="1950" name="Group 1950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1948" name="Shape 1948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9" name="Shape 1949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10  80</a:t>
                </a:r>
              </a:p>
            </p:txBody>
          </p:sp>
        </p:grpSp>
        <p:grpSp>
          <p:nvGrpSpPr>
            <p:cNvPr id="1953" name="Group 1953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1951" name="Shape 1951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2" name="Shape 1952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4</a:t>
                </a:r>
              </a:p>
            </p:txBody>
          </p:sp>
        </p:grpSp>
        <p:grpSp>
          <p:nvGrpSpPr>
            <p:cNvPr id="1956" name="Group 1956"/>
            <p:cNvGrpSpPr/>
            <p:nvPr/>
          </p:nvGrpSpPr>
          <p:grpSpPr>
            <a:xfrm>
              <a:off x="2133600" y="914399"/>
              <a:ext cx="2895600" cy="484895"/>
              <a:chOff x="0" y="0"/>
              <a:chExt cx="2895599" cy="484893"/>
            </a:xfrm>
          </p:grpSpPr>
          <p:sp>
            <p:nvSpPr>
              <p:cNvPr id="1954" name="Shape 1954"/>
              <p:cNvSpPr/>
              <p:nvPr/>
            </p:nvSpPr>
            <p:spPr>
              <a:xfrm>
                <a:off x="0" y="51946"/>
                <a:ext cx="2895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5" name="Shape 1955"/>
              <p:cNvSpPr/>
              <p:nvPr/>
            </p:nvSpPr>
            <p:spPr>
              <a:xfrm>
                <a:off x="0" y="-1"/>
                <a:ext cx="2773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20 30 40 50 60 70</a:t>
                </a:r>
              </a:p>
            </p:txBody>
          </p:sp>
        </p:grpSp>
        <p:grpSp>
          <p:nvGrpSpPr>
            <p:cNvPr id="1959" name="Group 1959"/>
            <p:cNvGrpSpPr/>
            <p:nvPr/>
          </p:nvGrpSpPr>
          <p:grpSpPr>
            <a:xfrm>
              <a:off x="5410200" y="952499"/>
              <a:ext cx="1905000" cy="484895"/>
              <a:chOff x="0" y="0"/>
              <a:chExt cx="1905000" cy="484893"/>
            </a:xfrm>
          </p:grpSpPr>
          <p:sp>
            <p:nvSpPr>
              <p:cNvPr id="1957" name="Shape 1957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8" name="Shape 1958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1960" name="Shape 1960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65" name="Group 1965"/>
            <p:cNvGrpSpPr/>
            <p:nvPr/>
          </p:nvGrpSpPr>
          <p:grpSpPr>
            <a:xfrm>
              <a:off x="152399" y="2057399"/>
              <a:ext cx="914401" cy="484895"/>
              <a:chOff x="0" y="0"/>
              <a:chExt cx="914400" cy="484893"/>
            </a:xfrm>
          </p:grpSpPr>
          <p:sp>
            <p:nvSpPr>
              <p:cNvPr id="1963" name="Shape 1963"/>
              <p:cNvSpPr/>
              <p:nvPr/>
            </p:nvSpPr>
            <p:spPr>
              <a:xfrm>
                <a:off x="0" y="51946"/>
                <a:ext cx="914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4" name="Shape 1964"/>
              <p:cNvSpPr/>
              <p:nvPr/>
            </p:nvSpPr>
            <p:spPr>
              <a:xfrm>
                <a:off x="0" y="-1"/>
                <a:ext cx="906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  </a:t>
                </a:r>
              </a:p>
            </p:txBody>
          </p:sp>
        </p:grpSp>
        <p:sp>
          <p:nvSpPr>
            <p:cNvPr id="1966" name="Shape 1966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0" name="Shape 1970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1" name="Shape 1971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2" name="Shape 1972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4" name="Shape 1974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77" name="Group 1977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1975" name="Shape 1975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6" name="Shape 1976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1978" name="Shape 1978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133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590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2209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26670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9" name="Shape 1989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999" name="Group 1999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1997" name="Shape 1997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8" name="Shape 1998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2000" name="Shape 2000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5334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5486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9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2" grpId="2"/>
      <p:bldP build="p" bldLvl="1" animBg="1" rev="0" advAuto="0" spid="194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Shape 202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025" name="Shape 2025"/>
          <p:cNvSpPr/>
          <p:nvPr>
            <p:ph type="body" idx="4294967295"/>
          </p:nvPr>
        </p:nvSpPr>
        <p:spPr>
          <a:xfrm>
            <a:off x="685800" y="1524000"/>
            <a:ext cx="77724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</a:t>
            </a:r>
            <a:r>
              <a:t>Delete 10: </a:t>
            </a:r>
            <a:r>
              <a:rPr sz="2400"/>
              <a:t>replace it with the largest element in c</a:t>
            </a:r>
            <a:r>
              <a:rPr baseline="-25000" sz="2400"/>
              <a:t>0</a:t>
            </a:r>
            <a:r>
              <a:rPr sz="2400"/>
              <a:t>(5)</a:t>
            </a:r>
          </a:p>
        </p:txBody>
      </p:sp>
      <p:grpSp>
        <p:nvGrpSpPr>
          <p:cNvPr id="2100" name="Group 2100"/>
          <p:cNvGrpSpPr/>
          <p:nvPr/>
        </p:nvGrpSpPr>
        <p:grpSpPr>
          <a:xfrm>
            <a:off x="457200" y="2234052"/>
            <a:ext cx="8458200" cy="4060137"/>
            <a:chOff x="0" y="0"/>
            <a:chExt cx="8458200" cy="4060135"/>
          </a:xfrm>
        </p:grpSpPr>
        <p:grpSp>
          <p:nvGrpSpPr>
            <p:cNvPr id="2028" name="Group 2028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2026" name="Shape 2026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7" name="Shape 2027"/>
              <p:cNvSpPr/>
              <p:nvPr/>
            </p:nvSpPr>
            <p:spPr>
              <a:xfrm>
                <a:off x="0" y="-1"/>
                <a:ext cx="995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5   80</a:t>
                </a:r>
              </a:p>
            </p:txBody>
          </p:sp>
        </p:grpSp>
        <p:grpSp>
          <p:nvGrpSpPr>
            <p:cNvPr id="2031" name="Group 2031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2029" name="Shape 2029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0" name="Shape 2030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4</a:t>
                </a:r>
              </a:p>
            </p:txBody>
          </p:sp>
        </p:grpSp>
        <p:grpSp>
          <p:nvGrpSpPr>
            <p:cNvPr id="2034" name="Group 2034"/>
            <p:cNvGrpSpPr/>
            <p:nvPr/>
          </p:nvGrpSpPr>
          <p:grpSpPr>
            <a:xfrm>
              <a:off x="2133600" y="914399"/>
              <a:ext cx="2895600" cy="484895"/>
              <a:chOff x="0" y="0"/>
              <a:chExt cx="2895599" cy="484893"/>
            </a:xfrm>
          </p:grpSpPr>
          <p:sp>
            <p:nvSpPr>
              <p:cNvPr id="2032" name="Shape 2032"/>
              <p:cNvSpPr/>
              <p:nvPr/>
            </p:nvSpPr>
            <p:spPr>
              <a:xfrm>
                <a:off x="0" y="51946"/>
                <a:ext cx="2895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3" name="Shape 2033"/>
              <p:cNvSpPr/>
              <p:nvPr/>
            </p:nvSpPr>
            <p:spPr>
              <a:xfrm>
                <a:off x="0" y="-1"/>
                <a:ext cx="2773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20 30 40 50 60 70</a:t>
                </a:r>
              </a:p>
            </p:txBody>
          </p:sp>
        </p:grpSp>
        <p:grpSp>
          <p:nvGrpSpPr>
            <p:cNvPr id="2037" name="Group 2037"/>
            <p:cNvGrpSpPr/>
            <p:nvPr/>
          </p:nvGrpSpPr>
          <p:grpSpPr>
            <a:xfrm>
              <a:off x="5410200" y="952499"/>
              <a:ext cx="1905000" cy="484895"/>
              <a:chOff x="0" y="0"/>
              <a:chExt cx="1905000" cy="484893"/>
            </a:xfrm>
          </p:grpSpPr>
          <p:sp>
            <p:nvSpPr>
              <p:cNvPr id="2035" name="Shape 2035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6" name="Shape 2036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038" name="Shape 2038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43" name="Group 2043"/>
            <p:cNvGrpSpPr/>
            <p:nvPr/>
          </p:nvGrpSpPr>
          <p:grpSpPr>
            <a:xfrm>
              <a:off x="152399" y="2057399"/>
              <a:ext cx="914401" cy="484895"/>
              <a:chOff x="0" y="0"/>
              <a:chExt cx="914400" cy="484893"/>
            </a:xfrm>
          </p:grpSpPr>
          <p:sp>
            <p:nvSpPr>
              <p:cNvPr id="2041" name="Shape 2041"/>
              <p:cNvSpPr/>
              <p:nvPr/>
            </p:nvSpPr>
            <p:spPr>
              <a:xfrm>
                <a:off x="0" y="51946"/>
                <a:ext cx="914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2" name="Shape 2042"/>
              <p:cNvSpPr/>
              <p:nvPr/>
            </p:nvSpPr>
            <p:spPr>
              <a:xfrm>
                <a:off x="0" y="-1"/>
                <a:ext cx="7286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</a:t>
                </a:r>
              </a:p>
            </p:txBody>
          </p:sp>
        </p:grpSp>
        <p:sp>
          <p:nvSpPr>
            <p:cNvPr id="2044" name="Shape 2044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8" name="Shape 2048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9" name="Shape 2049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0" name="Shape 2050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2" name="Shape 2052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55" name="Group 2055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2053" name="Shape 2053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4" name="Shape 2054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2056" name="Shape 2056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2133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590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2209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26670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7" name="Shape 2067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77" name="Group 2077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2075" name="Shape 2075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6" name="Shape 2076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2078" name="Shape 2078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334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486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0" grpId="2"/>
      <p:bldP build="p" bldLvl="1" animBg="1" rev="0" advAuto="0" spid="2025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Shape 210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103" name="Shape 2103"/>
          <p:cNvSpPr/>
          <p:nvPr>
            <p:ph type="body" idx="4294967295"/>
          </p:nvPr>
        </p:nvSpPr>
        <p:spPr>
          <a:xfrm>
            <a:off x="609600" y="1600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</a:t>
            </a:r>
            <a:r>
              <a:t>Delete 10: </a:t>
            </a:r>
            <a:r>
              <a:rPr sz="2400"/>
              <a:t>replace it with the smallest element in c</a:t>
            </a:r>
            <a:r>
              <a:rPr baseline="-25000" sz="2400"/>
              <a:t>1</a:t>
            </a:r>
            <a:r>
              <a:rPr sz="2400"/>
              <a:t>(20)</a:t>
            </a:r>
          </a:p>
        </p:txBody>
      </p:sp>
      <p:grpSp>
        <p:nvGrpSpPr>
          <p:cNvPr id="2178" name="Group 2178"/>
          <p:cNvGrpSpPr/>
          <p:nvPr/>
        </p:nvGrpSpPr>
        <p:grpSpPr>
          <a:xfrm>
            <a:off x="381000" y="2234052"/>
            <a:ext cx="8458200" cy="4060137"/>
            <a:chOff x="0" y="0"/>
            <a:chExt cx="8458200" cy="4060135"/>
          </a:xfrm>
        </p:grpSpPr>
        <p:grpSp>
          <p:nvGrpSpPr>
            <p:cNvPr id="2106" name="Group 2106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2104" name="Shape 2104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5" name="Shape 2105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20  80</a:t>
                </a:r>
              </a:p>
            </p:txBody>
          </p:sp>
        </p:grpSp>
        <p:grpSp>
          <p:nvGrpSpPr>
            <p:cNvPr id="2109" name="Group 2109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2107" name="Shape 2107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08" name="Shape 2108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5</a:t>
                </a:r>
              </a:p>
            </p:txBody>
          </p:sp>
        </p:grpSp>
        <p:grpSp>
          <p:nvGrpSpPr>
            <p:cNvPr id="2112" name="Group 2112"/>
            <p:cNvGrpSpPr/>
            <p:nvPr/>
          </p:nvGrpSpPr>
          <p:grpSpPr>
            <a:xfrm>
              <a:off x="2590800" y="952499"/>
              <a:ext cx="2438400" cy="484895"/>
              <a:chOff x="0" y="0"/>
              <a:chExt cx="2438400" cy="484893"/>
            </a:xfrm>
          </p:grpSpPr>
          <p:sp>
            <p:nvSpPr>
              <p:cNvPr id="2110" name="Shape 2110"/>
              <p:cNvSpPr/>
              <p:nvPr/>
            </p:nvSpPr>
            <p:spPr>
              <a:xfrm>
                <a:off x="0" y="13846"/>
                <a:ext cx="24384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1" name="Shape 2111"/>
              <p:cNvSpPr/>
              <p:nvPr/>
            </p:nvSpPr>
            <p:spPr>
              <a:xfrm>
                <a:off x="0" y="-1"/>
                <a:ext cx="23288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30 40 50 60 70</a:t>
                </a:r>
              </a:p>
            </p:txBody>
          </p:sp>
        </p:grpSp>
        <p:grpSp>
          <p:nvGrpSpPr>
            <p:cNvPr id="2115" name="Group 2115"/>
            <p:cNvGrpSpPr/>
            <p:nvPr/>
          </p:nvGrpSpPr>
          <p:grpSpPr>
            <a:xfrm>
              <a:off x="5410200" y="952499"/>
              <a:ext cx="1905000" cy="484895"/>
              <a:chOff x="0" y="0"/>
              <a:chExt cx="1905000" cy="484893"/>
            </a:xfrm>
          </p:grpSpPr>
          <p:sp>
            <p:nvSpPr>
              <p:cNvPr id="2113" name="Shape 2113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4" name="Shape 2114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116" name="Shape 2116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7" name="Shape 2117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8" name="Shape 2118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21" name="Group 2121"/>
            <p:cNvGrpSpPr/>
            <p:nvPr/>
          </p:nvGrpSpPr>
          <p:grpSpPr>
            <a:xfrm>
              <a:off x="152399" y="2057399"/>
              <a:ext cx="1143002" cy="484895"/>
              <a:chOff x="0" y="0"/>
              <a:chExt cx="1143000" cy="484893"/>
            </a:xfrm>
          </p:grpSpPr>
          <p:sp>
            <p:nvSpPr>
              <p:cNvPr id="2119" name="Shape 2119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20" name="Shape 2120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2  3  4</a:t>
                </a:r>
              </a:p>
            </p:txBody>
          </p:sp>
        </p:grpSp>
        <p:sp>
          <p:nvSpPr>
            <p:cNvPr id="2122" name="Shape 2122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6" name="Shape 2126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7" name="Shape 2127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8" name="Shape 2128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0" name="Shape 2130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33" name="Group 2133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2131" name="Shape 2131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2" name="Shape 2132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2134" name="Shape 2134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2667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27432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3" name="Shape 2143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53" name="Group 2153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2151" name="Shape 2151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2" name="Shape 2152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2154" name="Shape 2154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34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86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10668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7" name="Shape 2177"/>
            <p:cNvSpPr/>
            <p:nvPr/>
          </p:nvSpPr>
          <p:spPr>
            <a:xfrm flipH="1">
              <a:off x="12191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8" grpId="2"/>
      <p:bldP build="p" bldLvl="1" animBg="1" rev="0" advAuto="0" spid="2103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181" name="Shape 218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 </a:t>
            </a:r>
            <a:r>
              <a:rPr b="1"/>
              <a:t>4) Height of an m-way search tree</a:t>
            </a:r>
            <a:endParaRPr b="1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An m-way search tree of height h 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</a:t>
            </a:r>
            <a:r>
              <a:rPr sz="2400"/>
              <a:t>may have </a:t>
            </a:r>
            <a:r>
              <a:rPr sz="2400" u="sng"/>
              <a:t>as few as </a:t>
            </a:r>
            <a:r>
              <a:rPr sz="2400"/>
              <a:t>h elements(one node per level), </a:t>
            </a:r>
            <a:endParaRPr sz="2400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           </a:t>
            </a:r>
            <a:r>
              <a:rPr u="sng"/>
              <a:t>as many as </a:t>
            </a:r>
            <a:r>
              <a:t>m</a:t>
            </a:r>
            <a:r>
              <a:rPr baseline="30000"/>
              <a:t>h</a:t>
            </a:r>
            <a:r>
              <a:t>-1 elements.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8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Shape 2183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184" name="Shape 2184"/>
          <p:cNvSpPr/>
          <p:nvPr/>
        </p:nvSpPr>
        <p:spPr>
          <a:xfrm>
            <a:off x="2971800" y="1905000"/>
            <a:ext cx="1828800" cy="4572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185" name="Shape 2185"/>
          <p:cNvSpPr/>
          <p:nvPr/>
        </p:nvSpPr>
        <p:spPr>
          <a:xfrm>
            <a:off x="1447800" y="2971800"/>
            <a:ext cx="1219200" cy="3810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186" name="Shape 2186"/>
          <p:cNvSpPr/>
          <p:nvPr/>
        </p:nvSpPr>
        <p:spPr>
          <a:xfrm>
            <a:off x="2895600" y="2971800"/>
            <a:ext cx="990600" cy="3810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187" name="Shape 2187"/>
          <p:cNvSpPr/>
          <p:nvPr/>
        </p:nvSpPr>
        <p:spPr>
          <a:xfrm>
            <a:off x="4648200" y="2971800"/>
            <a:ext cx="1219200" cy="3810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188" name="Shape 2188"/>
          <p:cNvSpPr/>
          <p:nvPr/>
        </p:nvSpPr>
        <p:spPr>
          <a:xfrm flipH="1">
            <a:off x="2209799" y="2209800"/>
            <a:ext cx="990602" cy="762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9" name="Shape 2189"/>
          <p:cNvSpPr/>
          <p:nvPr/>
        </p:nvSpPr>
        <p:spPr>
          <a:xfrm>
            <a:off x="3429000" y="2209800"/>
            <a:ext cx="0" cy="762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0" name="Shape 2190"/>
          <p:cNvSpPr/>
          <p:nvPr/>
        </p:nvSpPr>
        <p:spPr>
          <a:xfrm>
            <a:off x="4571999" y="2209800"/>
            <a:ext cx="533402" cy="762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1" name="Shape 2191"/>
          <p:cNvSpPr/>
          <p:nvPr/>
        </p:nvSpPr>
        <p:spPr>
          <a:xfrm flipH="1">
            <a:off x="1371599" y="3276599"/>
            <a:ext cx="304801" cy="3048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07" name="Group 2207"/>
          <p:cNvGrpSpPr/>
          <p:nvPr/>
        </p:nvGrpSpPr>
        <p:grpSpPr>
          <a:xfrm>
            <a:off x="381000" y="4191000"/>
            <a:ext cx="6096000" cy="914400"/>
            <a:chOff x="0" y="0"/>
            <a:chExt cx="6096000" cy="914400"/>
          </a:xfrm>
        </p:grpSpPr>
        <p:sp>
          <p:nvSpPr>
            <p:cNvPr id="2192" name="Shape 2192"/>
            <p:cNvSpPr/>
            <p:nvPr/>
          </p:nvSpPr>
          <p:spPr>
            <a:xfrm>
              <a:off x="5029200" y="0"/>
              <a:ext cx="990600" cy="3810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0" y="0"/>
              <a:ext cx="990600" cy="3810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4" name="Shape 2194"/>
            <p:cNvSpPr/>
            <p:nvPr/>
          </p:nvSpPr>
          <p:spPr>
            <a:xfrm flipH="1">
              <a:off x="152399" y="228600"/>
              <a:ext cx="1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6" name="Shape 2196"/>
            <p:cNvSpPr/>
            <p:nvPr/>
          </p:nvSpPr>
          <p:spPr>
            <a:xfrm flipH="1">
              <a:off x="533399" y="228600"/>
              <a:ext cx="1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45720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914400" y="228600"/>
              <a:ext cx="0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83820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181600" y="228600"/>
              <a:ext cx="0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02920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562600" y="228600"/>
              <a:ext cx="0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48640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943600" y="228600"/>
              <a:ext cx="0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867400" y="685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1143000" y="381000"/>
              <a:ext cx="38100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08" name="Shape 2208"/>
          <p:cNvSpPr/>
          <p:nvPr/>
        </p:nvSpPr>
        <p:spPr>
          <a:xfrm>
            <a:off x="6172200" y="1371600"/>
            <a:ext cx="2133600" cy="35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lvl1pPr>
          </a:lstStyle>
          <a:p>
            <a:pPr/>
            <a:r>
              <a:t>No of nodes</a:t>
            </a:r>
          </a:p>
        </p:txBody>
      </p:sp>
      <p:sp>
        <p:nvSpPr>
          <p:cNvPr id="2209" name="Shape 2209"/>
          <p:cNvSpPr/>
          <p:nvPr/>
        </p:nvSpPr>
        <p:spPr>
          <a:xfrm>
            <a:off x="6400800" y="1981200"/>
            <a:ext cx="2438400" cy="1966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457200" indent="-457200"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0  m</a:t>
            </a:r>
            <a:r>
              <a:rPr baseline="30000"/>
              <a:t>0</a:t>
            </a:r>
            <a:r>
              <a:t>=1</a:t>
            </a:r>
          </a:p>
          <a:p>
            <a:pPr marL="457200" indent="-457200"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1  m</a:t>
            </a:r>
            <a:r>
              <a:rPr baseline="30000"/>
              <a:t>1</a:t>
            </a:r>
            <a:r>
              <a:t>=m</a:t>
            </a:r>
          </a:p>
          <a:p>
            <a:pPr marL="457200" indent="-457200">
              <a:spcBef>
                <a:spcPts val="1000"/>
              </a:spcBef>
              <a:buClr>
                <a:srgbClr val="FFFFFF"/>
              </a:buClr>
              <a:buSzPct val="100000"/>
              <a:buChar char="•"/>
              <a:defRPr b="1" sz="1800">
                <a:solidFill>
                  <a:srgbClr val="FFFFFF"/>
                </a:solidFill>
              </a:defRPr>
            </a:pPr>
          </a:p>
          <a:p>
            <a:pPr marL="457200" indent="-457200"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</a:p>
          <a:p>
            <a:pPr marL="457200" indent="-457200"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h-1  m</a:t>
            </a:r>
            <a:r>
              <a:rPr baseline="30000"/>
              <a:t>h-1</a:t>
            </a:r>
          </a:p>
        </p:txBody>
      </p:sp>
      <p:sp>
        <p:nvSpPr>
          <p:cNvPr id="2210" name="Shape 2210"/>
          <p:cNvSpPr/>
          <p:nvPr/>
        </p:nvSpPr>
        <p:spPr>
          <a:xfrm>
            <a:off x="1042987" y="5516562"/>
            <a:ext cx="5832476" cy="51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600"/>
              </a:spcBef>
              <a:defRPr b="1" sz="2800">
                <a:solidFill>
                  <a:srgbClr val="FFFFFF"/>
                </a:solidFill>
              </a:defRPr>
            </a:pPr>
            <a:r>
              <a:t>Sum of nodes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Σ </a:t>
            </a:r>
            <a:r>
              <a:t>m</a:t>
            </a:r>
            <a:r>
              <a:rPr baseline="30000"/>
              <a:t>i</a:t>
            </a:r>
            <a:r>
              <a:t>=(m</a:t>
            </a:r>
            <a:r>
              <a:rPr baseline="30000"/>
              <a:t>h</a:t>
            </a:r>
            <a:r>
              <a:t>-1)/(m-1)</a:t>
            </a:r>
          </a:p>
        </p:txBody>
      </p:sp>
      <p:sp>
        <p:nvSpPr>
          <p:cNvPr id="2211" name="Shape 2211"/>
          <p:cNvSpPr/>
          <p:nvPr/>
        </p:nvSpPr>
        <p:spPr>
          <a:xfrm>
            <a:off x="3101975" y="5791200"/>
            <a:ext cx="533400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200"/>
              </a:spcBef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i=0</a:t>
            </a:r>
          </a:p>
        </p:txBody>
      </p:sp>
      <p:sp>
        <p:nvSpPr>
          <p:cNvPr id="2212" name="Shape 2212"/>
          <p:cNvSpPr/>
          <p:nvPr/>
        </p:nvSpPr>
        <p:spPr>
          <a:xfrm>
            <a:off x="3098800" y="5257800"/>
            <a:ext cx="609600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200"/>
              </a:spcBef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h-1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Shape 221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215" name="Shape 221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The number of elements in a m-way search tree of height h is between h and m</a:t>
            </a:r>
            <a:r>
              <a:rPr baseline="30000"/>
              <a:t>h</a:t>
            </a:r>
            <a:r>
              <a:t>-1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The height of a m-way search tree with n elements is between log</a:t>
            </a:r>
            <a:r>
              <a:rPr baseline="-25000"/>
              <a:t>m</a:t>
            </a:r>
            <a:r>
              <a:t>(n+1) and n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Example: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   </a:t>
            </a:r>
            <a:r>
              <a:rPr sz="2000"/>
              <a:t>height:  5</a:t>
            </a:r>
            <a:endParaRPr sz="200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000"/>
            </a:pPr>
            <a:r>
              <a:t>        200-way search tree</a:t>
            </a:r>
            <a:r>
              <a:rPr sz="2800"/>
              <a:t> </a:t>
            </a:r>
            <a:endParaRPr sz="2800"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 n :200</a:t>
            </a:r>
            <a:r>
              <a:rPr baseline="30000"/>
              <a:t>5</a:t>
            </a:r>
            <a:r>
              <a:t>-1 =32*10</a:t>
            </a:r>
            <a:r>
              <a:rPr baseline="30000"/>
              <a:t>10</a:t>
            </a:r>
            <a:r>
              <a:t>-1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2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Shape 2217"/>
          <p:cNvSpPr/>
          <p:nvPr>
            <p:ph type="title" idx="4294967295"/>
          </p:nvPr>
        </p:nvSpPr>
        <p:spPr>
          <a:xfrm>
            <a:off x="685800" y="6096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218" name="Shape 2218"/>
          <p:cNvSpPr/>
          <p:nvPr>
            <p:ph type="body" idx="4294967295"/>
          </p:nvPr>
        </p:nvSpPr>
        <p:spPr>
          <a:xfrm>
            <a:off x="685800" y="1371600"/>
            <a:ext cx="7772400" cy="5226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  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二叉搜索树 </a:t>
            </a:r>
            <a:r>
              <a:rPr b="1"/>
              <a:t>----</a:t>
            </a:r>
            <a:r>
              <a:rPr sz="2000">
                <a:latin typeface="Wingdings"/>
                <a:ea typeface="Wingdings"/>
                <a:cs typeface="Wingdings"/>
                <a:sym typeface="Wingdings"/>
              </a:rPr>
              <a:t> 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平衡的二叉搜索树 </a:t>
            </a:r>
            <a:r>
              <a:rPr b="1"/>
              <a:t>(AVL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</a:t>
            </a:r>
            <a:r>
              <a:rPr b="1"/>
              <a:t>)</a:t>
            </a:r>
            <a:endParaRPr b="1"/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路搜索树 </a:t>
            </a:r>
            <a:r>
              <a:t>----</a:t>
            </a:r>
            <a:r>
              <a:rPr b="0" sz="2000">
                <a:latin typeface="Wingdings"/>
                <a:ea typeface="Wingdings"/>
                <a:cs typeface="Wingdings"/>
                <a:sym typeface="Wingdings"/>
              </a:rPr>
              <a:t>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平衡的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叉搜索树 </a:t>
            </a:r>
            <a:r>
              <a:t>(B-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树）</a:t>
            </a:r>
          </a:p>
        </p:txBody>
      </p:sp>
      <p:grpSp>
        <p:nvGrpSpPr>
          <p:cNvPr id="2295" name="Group 2295"/>
          <p:cNvGrpSpPr/>
          <p:nvPr/>
        </p:nvGrpSpPr>
        <p:grpSpPr>
          <a:xfrm>
            <a:off x="457200" y="2495990"/>
            <a:ext cx="8458200" cy="4060137"/>
            <a:chOff x="0" y="0"/>
            <a:chExt cx="8458200" cy="4060135"/>
          </a:xfrm>
        </p:grpSpPr>
        <p:grpSp>
          <p:nvGrpSpPr>
            <p:cNvPr id="2221" name="Group 2221"/>
            <p:cNvGrpSpPr/>
            <p:nvPr/>
          </p:nvGrpSpPr>
          <p:grpSpPr>
            <a:xfrm>
              <a:off x="2895599" y="-1"/>
              <a:ext cx="1219201" cy="484895"/>
              <a:chOff x="0" y="0"/>
              <a:chExt cx="1219200" cy="484893"/>
            </a:xfrm>
          </p:grpSpPr>
          <p:sp>
            <p:nvSpPr>
              <p:cNvPr id="2219" name="Shape 2219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0" name="Shape 2220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10  80</a:t>
                </a:r>
              </a:p>
            </p:txBody>
          </p:sp>
        </p:grpSp>
        <p:grpSp>
          <p:nvGrpSpPr>
            <p:cNvPr id="2224" name="Group 2224"/>
            <p:cNvGrpSpPr/>
            <p:nvPr/>
          </p:nvGrpSpPr>
          <p:grpSpPr>
            <a:xfrm>
              <a:off x="1066799" y="914399"/>
              <a:ext cx="685801" cy="484895"/>
              <a:chOff x="0" y="0"/>
              <a:chExt cx="685800" cy="484893"/>
            </a:xfrm>
          </p:grpSpPr>
          <p:sp>
            <p:nvSpPr>
              <p:cNvPr id="2222" name="Shape 2222"/>
              <p:cNvSpPr/>
              <p:nvPr/>
            </p:nvSpPr>
            <p:spPr>
              <a:xfrm>
                <a:off x="0" y="51946"/>
                <a:ext cx="6858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3" name="Shape 2223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 5</a:t>
                </a:r>
              </a:p>
            </p:txBody>
          </p:sp>
        </p:grpSp>
        <p:grpSp>
          <p:nvGrpSpPr>
            <p:cNvPr id="2227" name="Group 2227"/>
            <p:cNvGrpSpPr/>
            <p:nvPr/>
          </p:nvGrpSpPr>
          <p:grpSpPr>
            <a:xfrm>
              <a:off x="2133600" y="914399"/>
              <a:ext cx="2895600" cy="484895"/>
              <a:chOff x="0" y="0"/>
              <a:chExt cx="2895599" cy="484893"/>
            </a:xfrm>
          </p:grpSpPr>
          <p:sp>
            <p:nvSpPr>
              <p:cNvPr id="2225" name="Shape 2225"/>
              <p:cNvSpPr/>
              <p:nvPr/>
            </p:nvSpPr>
            <p:spPr>
              <a:xfrm>
                <a:off x="0" y="51946"/>
                <a:ext cx="2895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6" name="Shape 2226"/>
              <p:cNvSpPr/>
              <p:nvPr/>
            </p:nvSpPr>
            <p:spPr>
              <a:xfrm>
                <a:off x="0" y="-1"/>
                <a:ext cx="2773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20 30 40 50 60 70</a:t>
                </a:r>
              </a:p>
            </p:txBody>
          </p:sp>
        </p:grpSp>
        <p:grpSp>
          <p:nvGrpSpPr>
            <p:cNvPr id="2230" name="Group 2230"/>
            <p:cNvGrpSpPr/>
            <p:nvPr/>
          </p:nvGrpSpPr>
          <p:grpSpPr>
            <a:xfrm>
              <a:off x="5410200" y="952499"/>
              <a:ext cx="1905000" cy="484895"/>
              <a:chOff x="0" y="0"/>
              <a:chExt cx="1905000" cy="484893"/>
            </a:xfrm>
          </p:grpSpPr>
          <p:sp>
            <p:nvSpPr>
              <p:cNvPr id="2228" name="Shape 2228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9" name="Shape 2229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231" name="Shape 2231"/>
            <p:cNvSpPr/>
            <p:nvPr/>
          </p:nvSpPr>
          <p:spPr>
            <a:xfrm flipH="1">
              <a:off x="1447799" y="280547"/>
              <a:ext cx="1524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3505200" y="356746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3962400" y="280546"/>
              <a:ext cx="1905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36" name="Group 2236"/>
            <p:cNvGrpSpPr/>
            <p:nvPr/>
          </p:nvGrpSpPr>
          <p:grpSpPr>
            <a:xfrm>
              <a:off x="152399" y="2057399"/>
              <a:ext cx="1219201" cy="484895"/>
              <a:chOff x="0" y="0"/>
              <a:chExt cx="1219200" cy="484893"/>
            </a:xfrm>
          </p:grpSpPr>
          <p:sp>
            <p:nvSpPr>
              <p:cNvPr id="2234" name="Shape 2234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35" name="Shape 2235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2  3  4</a:t>
                </a:r>
              </a:p>
            </p:txBody>
          </p:sp>
        </p:grpSp>
        <p:sp>
          <p:nvSpPr>
            <p:cNvPr id="2237" name="Shape 2237"/>
            <p:cNvSpPr/>
            <p:nvPr/>
          </p:nvSpPr>
          <p:spPr>
            <a:xfrm>
              <a:off x="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457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8382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1295400" y="2947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1676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2" name="Shape 2242"/>
            <p:cNvSpPr/>
            <p:nvPr/>
          </p:nvSpPr>
          <p:spPr>
            <a:xfrm flipH="1">
              <a:off x="152399" y="2337947"/>
              <a:ext cx="76202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3" name="Shape 2243"/>
            <p:cNvSpPr/>
            <p:nvPr/>
          </p:nvSpPr>
          <p:spPr>
            <a:xfrm flipH="1">
              <a:off x="609600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4" name="Shape 2244"/>
            <p:cNvSpPr/>
            <p:nvPr/>
          </p:nvSpPr>
          <p:spPr>
            <a:xfrm flipH="1">
              <a:off x="990599" y="233794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1295399" y="2414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1600199" y="1271147"/>
              <a:ext cx="152402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7" name="Shape 2247"/>
            <p:cNvSpPr/>
            <p:nvPr/>
          </p:nvSpPr>
          <p:spPr>
            <a:xfrm flipH="1">
              <a:off x="838200" y="1194946"/>
              <a:ext cx="3810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50" name="Group 2250"/>
            <p:cNvGrpSpPr/>
            <p:nvPr/>
          </p:nvGrpSpPr>
          <p:grpSpPr>
            <a:xfrm>
              <a:off x="2514599" y="2209799"/>
              <a:ext cx="1143002" cy="484895"/>
              <a:chOff x="0" y="0"/>
              <a:chExt cx="1143000" cy="484893"/>
            </a:xfrm>
          </p:grpSpPr>
          <p:sp>
            <p:nvSpPr>
              <p:cNvPr id="2248" name="Shape 2248"/>
              <p:cNvSpPr/>
              <p:nvPr/>
            </p:nvSpPr>
            <p:spPr>
              <a:xfrm>
                <a:off x="0" y="51946"/>
                <a:ext cx="1143001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9" name="Shape 2249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32  36</a:t>
                </a:r>
              </a:p>
            </p:txBody>
          </p:sp>
        </p:grpSp>
        <p:sp>
          <p:nvSpPr>
            <p:cNvPr id="2251" name="Shape 2251"/>
            <p:cNvSpPr/>
            <p:nvPr/>
          </p:nvSpPr>
          <p:spPr>
            <a:xfrm>
              <a:off x="35052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30480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4876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2133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3505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25908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4419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3962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2514600" y="30237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2209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26670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2" name="Shape 2262"/>
            <p:cNvSpPr/>
            <p:nvPr/>
          </p:nvSpPr>
          <p:spPr>
            <a:xfrm flipH="1">
              <a:off x="3124199" y="1194947"/>
              <a:ext cx="1" cy="1066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35814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40386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4495800" y="11949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49530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25908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31242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3581400" y="24903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72" name="Group 2272"/>
            <p:cNvGrpSpPr/>
            <p:nvPr/>
          </p:nvGrpSpPr>
          <p:grpSpPr>
            <a:xfrm>
              <a:off x="6096000" y="2490347"/>
              <a:ext cx="2362200" cy="533401"/>
              <a:chOff x="0" y="0"/>
              <a:chExt cx="2362200" cy="533400"/>
            </a:xfrm>
          </p:grpSpPr>
          <p:sp>
            <p:nvSpPr>
              <p:cNvPr id="2270" name="Shape 2270"/>
              <p:cNvSpPr/>
              <p:nvPr/>
            </p:nvSpPr>
            <p:spPr>
              <a:xfrm>
                <a:off x="0" y="0"/>
                <a:ext cx="2362200" cy="5334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1" name="Shape 2271"/>
              <p:cNvSpPr/>
              <p:nvPr/>
            </p:nvSpPr>
            <p:spPr>
              <a:xfrm>
                <a:off x="0" y="24253"/>
                <a:ext cx="2328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90 92 94 96 98 </a:t>
                </a:r>
              </a:p>
            </p:txBody>
          </p:sp>
        </p:grpSp>
        <p:sp>
          <p:nvSpPr>
            <p:cNvPr id="2273" name="Shape 2273"/>
            <p:cNvSpPr/>
            <p:nvPr/>
          </p:nvSpPr>
          <p:spPr>
            <a:xfrm>
              <a:off x="67056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2484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57912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5334000" y="18045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8229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78486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73914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9342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477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96000" y="3557146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5486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58674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325870" y="12711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781800" y="1271147"/>
              <a:ext cx="0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7239000" y="1347346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1722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5532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7010400" y="2871347"/>
              <a:ext cx="0" cy="609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74676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79248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8382000" y="2871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2133600" y="3709546"/>
              <a:ext cx="3352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seven-way search tree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5" grpId="2"/>
      <p:bldP build="p" bldLvl="1" animBg="1" rev="0" advAuto="0" spid="22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685800" y="1676400"/>
            <a:ext cx="80772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2. BinaryNode class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</a:t>
            </a:r>
            <a:r>
              <a:rPr sz="2400"/>
              <a:t>class BinaryNode</a:t>
            </a: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{   BinaryNode( Comparable theElement 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 { this( theElement, null, null ); }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BinaryNode( Comparable  theElement,  BinaryNode lt,     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                                                                   BinaryNode rt 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  { element = theElement; left = lt; right = rt; }</a:t>
            </a:r>
          </a:p>
          <a:p>
            <a:pPr>
              <a:lnSpc>
                <a:spcPct val="90000"/>
              </a:lnSpc>
              <a:buSzTx/>
              <a:buNone/>
              <a:defRPr b="1" sz="2400"/>
            </a:pP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Comparable element;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BinaryNode  left;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BinaryNode  right;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5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5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500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4" dur="500"/>
                                        <p:tgtEl>
                                          <p:spTgt spid="1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2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Shape 2297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298" name="Shape 2298"/>
          <p:cNvSpPr/>
          <p:nvPr>
            <p:ph type="body" idx="4294967295"/>
          </p:nvPr>
        </p:nvSpPr>
        <p:spPr>
          <a:xfrm>
            <a:off x="179387" y="1981200"/>
            <a:ext cx="8278813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2.B-Trees of order m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   </a:t>
            </a:r>
            <a:r>
              <a:rPr sz="2400"/>
              <a:t>70</a:t>
            </a:r>
            <a:r>
              <a:rPr b="0" sz="2400">
                <a:latin typeface="宋体"/>
                <a:ea typeface="宋体"/>
                <a:cs typeface="宋体"/>
                <a:sym typeface="宋体"/>
              </a:rPr>
              <a:t>年   </a:t>
            </a:r>
            <a:r>
              <a:rPr sz="2400"/>
              <a:t>R.Bayer</a:t>
            </a:r>
            <a:r>
              <a:rPr b="0" sz="2400">
                <a:latin typeface="宋体"/>
                <a:ea typeface="宋体"/>
                <a:cs typeface="宋体"/>
                <a:sym typeface="宋体"/>
              </a:rPr>
              <a:t>提出的。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</a:t>
            </a:r>
            <a:r>
              <a:t>Definition : </a:t>
            </a:r>
            <a:r>
              <a:rPr sz="2400"/>
              <a:t>A B-tree of order m is an m-way search tree. </a:t>
            </a: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If the B-tree is not empty, the corresponding extended     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tree satisfies the following properties: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1) the root has </a:t>
            </a:r>
            <a:r>
              <a:rPr u="sng"/>
              <a:t>at least </a:t>
            </a:r>
            <a:r>
              <a:t>two children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2) all internal nodes other than the root have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</a:t>
            </a:r>
            <a:r>
              <a:rPr u="sng"/>
              <a:t>at least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t> children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3) all external nodes are at the same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2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2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2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98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Shape 230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301" name="Shape 230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SzTx/>
              <a:buNone/>
              <a:defRPr b="1" sz="2800"/>
            </a:lvl1pPr>
          </a:lstStyle>
          <a:p>
            <a:pPr/>
            <a:r>
              <a:t>example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7848600" y="4724400"/>
            <a:ext cx="381000" cy="35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2369" name="Group 2369"/>
          <p:cNvGrpSpPr/>
          <p:nvPr/>
        </p:nvGrpSpPr>
        <p:grpSpPr>
          <a:xfrm>
            <a:off x="609599" y="2590799"/>
            <a:ext cx="7543801" cy="3246190"/>
            <a:chOff x="0" y="0"/>
            <a:chExt cx="7543800" cy="3246188"/>
          </a:xfrm>
        </p:grpSpPr>
        <p:grpSp>
          <p:nvGrpSpPr>
            <p:cNvPr id="2305" name="Group 2305"/>
            <p:cNvGrpSpPr/>
            <p:nvPr/>
          </p:nvGrpSpPr>
          <p:grpSpPr>
            <a:xfrm>
              <a:off x="2285999" y="24253"/>
              <a:ext cx="1295401" cy="484894"/>
              <a:chOff x="0" y="0"/>
              <a:chExt cx="1295400" cy="484893"/>
            </a:xfrm>
          </p:grpSpPr>
          <p:sp>
            <p:nvSpPr>
              <p:cNvPr id="2303" name="Shape 2303"/>
              <p:cNvSpPr/>
              <p:nvPr/>
            </p:nvSpPr>
            <p:spPr>
              <a:xfrm>
                <a:off x="0" y="51946"/>
                <a:ext cx="1295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4" name="Shape 2304"/>
              <p:cNvSpPr/>
              <p:nvPr/>
            </p:nvSpPr>
            <p:spPr>
              <a:xfrm>
                <a:off x="0" y="-1"/>
                <a:ext cx="11731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10   80</a:t>
                </a:r>
              </a:p>
            </p:txBody>
          </p:sp>
        </p:grpSp>
        <p:grpSp>
          <p:nvGrpSpPr>
            <p:cNvPr id="2308" name="Group 2308"/>
            <p:cNvGrpSpPr/>
            <p:nvPr/>
          </p:nvGrpSpPr>
          <p:grpSpPr>
            <a:xfrm>
              <a:off x="0" y="1319653"/>
              <a:ext cx="1219201" cy="484895"/>
              <a:chOff x="0" y="0"/>
              <a:chExt cx="1219200" cy="484893"/>
            </a:xfrm>
          </p:grpSpPr>
          <p:sp>
            <p:nvSpPr>
              <p:cNvPr id="2306" name="Shape 2306"/>
              <p:cNvSpPr/>
              <p:nvPr/>
            </p:nvSpPr>
            <p:spPr>
              <a:xfrm>
                <a:off x="0" y="51946"/>
                <a:ext cx="12192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7" name="Shape 2307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2  4  6</a:t>
                </a:r>
              </a:p>
            </p:txBody>
          </p:sp>
        </p:grpSp>
        <p:grpSp>
          <p:nvGrpSpPr>
            <p:cNvPr id="2311" name="Group 2311"/>
            <p:cNvGrpSpPr/>
            <p:nvPr/>
          </p:nvGrpSpPr>
          <p:grpSpPr>
            <a:xfrm>
              <a:off x="1752600" y="1357753"/>
              <a:ext cx="2895600" cy="484895"/>
              <a:chOff x="0" y="0"/>
              <a:chExt cx="2895599" cy="484893"/>
            </a:xfrm>
          </p:grpSpPr>
          <p:sp>
            <p:nvSpPr>
              <p:cNvPr id="2309" name="Shape 2309"/>
              <p:cNvSpPr/>
              <p:nvPr/>
            </p:nvSpPr>
            <p:spPr>
              <a:xfrm>
                <a:off x="0" y="13846"/>
                <a:ext cx="2895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0" name="Shape 2310"/>
              <p:cNvSpPr/>
              <p:nvPr/>
            </p:nvSpPr>
            <p:spPr>
              <a:xfrm>
                <a:off x="0" y="-1"/>
                <a:ext cx="27733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20 30 40 50 60 70</a:t>
                </a:r>
              </a:p>
            </p:txBody>
          </p:sp>
        </p:grpSp>
        <p:grpSp>
          <p:nvGrpSpPr>
            <p:cNvPr id="2314" name="Group 2314"/>
            <p:cNvGrpSpPr/>
            <p:nvPr/>
          </p:nvGrpSpPr>
          <p:grpSpPr>
            <a:xfrm>
              <a:off x="5105400" y="1357753"/>
              <a:ext cx="1905000" cy="484895"/>
              <a:chOff x="0" y="0"/>
              <a:chExt cx="1905000" cy="484893"/>
            </a:xfrm>
          </p:grpSpPr>
          <p:sp>
            <p:nvSpPr>
              <p:cNvPr id="2312" name="Shape 2312"/>
              <p:cNvSpPr/>
              <p:nvPr/>
            </p:nvSpPr>
            <p:spPr>
              <a:xfrm>
                <a:off x="0" y="13846"/>
                <a:ext cx="19050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3" name="Shape 2313"/>
              <p:cNvSpPr/>
              <p:nvPr/>
            </p:nvSpPr>
            <p:spPr>
              <a:xfrm>
                <a:off x="0" y="-1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315" name="Shape 2315"/>
            <p:cNvSpPr/>
            <p:nvPr/>
          </p:nvSpPr>
          <p:spPr>
            <a:xfrm flipH="1">
              <a:off x="838199" y="304800"/>
              <a:ext cx="1600202" cy="1066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6" name="Shape 2316"/>
            <p:cNvSpPr/>
            <p:nvPr/>
          </p:nvSpPr>
          <p:spPr>
            <a:xfrm flipH="1">
              <a:off x="2895599" y="304800"/>
              <a:ext cx="1" cy="1066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3505199" y="304799"/>
              <a:ext cx="2286001" cy="1066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20" name="Group 2320"/>
            <p:cNvGrpSpPr/>
            <p:nvPr/>
          </p:nvGrpSpPr>
          <p:grpSpPr>
            <a:xfrm>
              <a:off x="0" y="1676400"/>
              <a:ext cx="228600" cy="762000"/>
              <a:chOff x="0" y="0"/>
              <a:chExt cx="228600" cy="762000"/>
            </a:xfrm>
          </p:grpSpPr>
          <p:sp>
            <p:nvSpPr>
              <p:cNvPr id="2318" name="Shape 2318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9" name="Shape 2319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23" name="Group 2323"/>
            <p:cNvGrpSpPr/>
            <p:nvPr/>
          </p:nvGrpSpPr>
          <p:grpSpPr>
            <a:xfrm>
              <a:off x="381000" y="1676400"/>
              <a:ext cx="228600" cy="762000"/>
              <a:chOff x="0" y="0"/>
              <a:chExt cx="228600" cy="762000"/>
            </a:xfrm>
          </p:grpSpPr>
          <p:sp>
            <p:nvSpPr>
              <p:cNvPr id="2321" name="Shape 2321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2" name="Shape 2322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26" name="Group 2326"/>
            <p:cNvGrpSpPr/>
            <p:nvPr/>
          </p:nvGrpSpPr>
          <p:grpSpPr>
            <a:xfrm>
              <a:off x="685800" y="1676400"/>
              <a:ext cx="228600" cy="762000"/>
              <a:chOff x="0" y="0"/>
              <a:chExt cx="228600" cy="762000"/>
            </a:xfrm>
          </p:grpSpPr>
          <p:sp>
            <p:nvSpPr>
              <p:cNvPr id="2324" name="Shape 2324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5" name="Shape 2325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29" name="Group 2329"/>
            <p:cNvGrpSpPr/>
            <p:nvPr/>
          </p:nvGrpSpPr>
          <p:grpSpPr>
            <a:xfrm>
              <a:off x="1066800" y="1676400"/>
              <a:ext cx="228600" cy="762000"/>
              <a:chOff x="0" y="0"/>
              <a:chExt cx="228600" cy="762000"/>
            </a:xfrm>
          </p:grpSpPr>
          <p:sp>
            <p:nvSpPr>
              <p:cNvPr id="2327" name="Shape 2327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8" name="Shape 2328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32" name="Group 2332"/>
            <p:cNvGrpSpPr/>
            <p:nvPr/>
          </p:nvGrpSpPr>
          <p:grpSpPr>
            <a:xfrm>
              <a:off x="1752600" y="1676400"/>
              <a:ext cx="228600" cy="762000"/>
              <a:chOff x="0" y="0"/>
              <a:chExt cx="228600" cy="762000"/>
            </a:xfrm>
          </p:grpSpPr>
          <p:sp>
            <p:nvSpPr>
              <p:cNvPr id="2330" name="Shape 2330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1" name="Shape 2331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35" name="Group 2335"/>
            <p:cNvGrpSpPr/>
            <p:nvPr/>
          </p:nvGrpSpPr>
          <p:grpSpPr>
            <a:xfrm>
              <a:off x="2209800" y="1676400"/>
              <a:ext cx="228600" cy="762000"/>
              <a:chOff x="0" y="0"/>
              <a:chExt cx="228600" cy="762000"/>
            </a:xfrm>
          </p:grpSpPr>
          <p:sp>
            <p:nvSpPr>
              <p:cNvPr id="2333" name="Shape 2333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4" name="Shape 2334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38" name="Group 2338"/>
            <p:cNvGrpSpPr/>
            <p:nvPr/>
          </p:nvGrpSpPr>
          <p:grpSpPr>
            <a:xfrm>
              <a:off x="2667000" y="1676400"/>
              <a:ext cx="228600" cy="762000"/>
              <a:chOff x="0" y="0"/>
              <a:chExt cx="228600" cy="762000"/>
            </a:xfrm>
          </p:grpSpPr>
          <p:sp>
            <p:nvSpPr>
              <p:cNvPr id="2336" name="Shape 2336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37" name="Shape 2337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41" name="Group 2341"/>
            <p:cNvGrpSpPr/>
            <p:nvPr/>
          </p:nvGrpSpPr>
          <p:grpSpPr>
            <a:xfrm>
              <a:off x="3124200" y="1676400"/>
              <a:ext cx="228600" cy="762000"/>
              <a:chOff x="0" y="0"/>
              <a:chExt cx="228600" cy="762000"/>
            </a:xfrm>
          </p:grpSpPr>
          <p:sp>
            <p:nvSpPr>
              <p:cNvPr id="2339" name="Shape 2339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0" name="Shape 2340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44" name="Group 2344"/>
            <p:cNvGrpSpPr/>
            <p:nvPr/>
          </p:nvGrpSpPr>
          <p:grpSpPr>
            <a:xfrm>
              <a:off x="3505200" y="1676400"/>
              <a:ext cx="228600" cy="762000"/>
              <a:chOff x="0" y="0"/>
              <a:chExt cx="228600" cy="762000"/>
            </a:xfrm>
          </p:grpSpPr>
          <p:sp>
            <p:nvSpPr>
              <p:cNvPr id="2342" name="Shape 2342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3" name="Shape 2343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47" name="Group 2347"/>
            <p:cNvGrpSpPr/>
            <p:nvPr/>
          </p:nvGrpSpPr>
          <p:grpSpPr>
            <a:xfrm>
              <a:off x="4038600" y="1676400"/>
              <a:ext cx="228600" cy="762000"/>
              <a:chOff x="0" y="0"/>
              <a:chExt cx="228600" cy="762000"/>
            </a:xfrm>
          </p:grpSpPr>
          <p:sp>
            <p:nvSpPr>
              <p:cNvPr id="2345" name="Shape 2345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6" name="Shape 2346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50" name="Group 2350"/>
            <p:cNvGrpSpPr/>
            <p:nvPr/>
          </p:nvGrpSpPr>
          <p:grpSpPr>
            <a:xfrm>
              <a:off x="4495800" y="1676400"/>
              <a:ext cx="228600" cy="762000"/>
              <a:chOff x="0" y="0"/>
              <a:chExt cx="228600" cy="762000"/>
            </a:xfrm>
          </p:grpSpPr>
          <p:sp>
            <p:nvSpPr>
              <p:cNvPr id="2348" name="Shape 2348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9" name="Shape 2349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53" name="Group 2353"/>
            <p:cNvGrpSpPr/>
            <p:nvPr/>
          </p:nvGrpSpPr>
          <p:grpSpPr>
            <a:xfrm>
              <a:off x="5105400" y="1676400"/>
              <a:ext cx="228600" cy="762000"/>
              <a:chOff x="0" y="0"/>
              <a:chExt cx="228600" cy="762000"/>
            </a:xfrm>
          </p:grpSpPr>
          <p:sp>
            <p:nvSpPr>
              <p:cNvPr id="2351" name="Shape 2351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2" name="Shape 2352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56" name="Group 2356"/>
            <p:cNvGrpSpPr/>
            <p:nvPr/>
          </p:nvGrpSpPr>
          <p:grpSpPr>
            <a:xfrm>
              <a:off x="5562600" y="1676400"/>
              <a:ext cx="228600" cy="762000"/>
              <a:chOff x="0" y="0"/>
              <a:chExt cx="228600" cy="762000"/>
            </a:xfrm>
          </p:grpSpPr>
          <p:sp>
            <p:nvSpPr>
              <p:cNvPr id="2354" name="Shape 2354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5" name="Shape 2355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59" name="Group 2359"/>
            <p:cNvGrpSpPr/>
            <p:nvPr/>
          </p:nvGrpSpPr>
          <p:grpSpPr>
            <a:xfrm>
              <a:off x="5943600" y="1676400"/>
              <a:ext cx="228600" cy="762000"/>
              <a:chOff x="0" y="0"/>
              <a:chExt cx="228600" cy="762000"/>
            </a:xfrm>
          </p:grpSpPr>
          <p:sp>
            <p:nvSpPr>
              <p:cNvPr id="2357" name="Shape 2357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8" name="Shape 2358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62" name="Group 2362"/>
            <p:cNvGrpSpPr/>
            <p:nvPr/>
          </p:nvGrpSpPr>
          <p:grpSpPr>
            <a:xfrm>
              <a:off x="6400800" y="1676400"/>
              <a:ext cx="228600" cy="762000"/>
              <a:chOff x="0" y="0"/>
              <a:chExt cx="228600" cy="762000"/>
            </a:xfrm>
          </p:grpSpPr>
          <p:sp>
            <p:nvSpPr>
              <p:cNvPr id="2360" name="Shape 2360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61" name="Shape 2361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65" name="Group 2365"/>
            <p:cNvGrpSpPr/>
            <p:nvPr/>
          </p:nvGrpSpPr>
          <p:grpSpPr>
            <a:xfrm>
              <a:off x="6858000" y="1676400"/>
              <a:ext cx="228600" cy="762000"/>
              <a:chOff x="0" y="0"/>
              <a:chExt cx="228600" cy="762000"/>
            </a:xfrm>
          </p:grpSpPr>
          <p:sp>
            <p:nvSpPr>
              <p:cNvPr id="2363" name="Shape 2363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64" name="Shape 2364"/>
              <p:cNvSpPr/>
              <p:nvPr/>
            </p:nvSpPr>
            <p:spPr>
              <a:xfrm flipH="1">
                <a:off x="761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366" name="Shape 2366"/>
            <p:cNvSpPr/>
            <p:nvPr/>
          </p:nvSpPr>
          <p:spPr>
            <a:xfrm>
              <a:off x="7239000" y="0"/>
              <a:ext cx="304800" cy="350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7239000" y="1219200"/>
              <a:ext cx="304800" cy="350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1600200" y="2895600"/>
              <a:ext cx="4267201" cy="350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     a  B-tree  of  order  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Shape 237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372" name="Shape 2372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In a B-tree of order 2, each internal node has at least 2 children, and all external nodes must be on the same level, so a B-tree of order 2 is full binary trees</a:t>
            </a:r>
          </a:p>
          <a:p>
            <a:pPr>
              <a:buChar char="•"/>
              <a:defRPr b="1"/>
            </a:pPr>
            <a:r>
              <a:t>In a B-tree of order 3(sometimes also called 2-3 tree) , each internal node has 2 or 3 children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3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Shape 237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375" name="Shape 2375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  <a:defRPr b="1"/>
            </a:lvl1pPr>
          </a:lstStyle>
          <a:p>
            <a:pPr/>
            <a:r>
              <a:t>example</a:t>
            </a:r>
          </a:p>
        </p:txBody>
      </p:sp>
      <p:sp>
        <p:nvSpPr>
          <p:cNvPr id="2376" name="Shape 2376"/>
          <p:cNvSpPr/>
          <p:nvPr/>
        </p:nvSpPr>
        <p:spPr>
          <a:xfrm>
            <a:off x="6934200" y="3048000"/>
            <a:ext cx="1905000" cy="48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600"/>
              </a:spcBef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h-1 levels</a:t>
            </a:r>
          </a:p>
        </p:txBody>
      </p:sp>
      <p:grpSp>
        <p:nvGrpSpPr>
          <p:cNvPr id="2437" name="Group 2437"/>
          <p:cNvGrpSpPr/>
          <p:nvPr/>
        </p:nvGrpSpPr>
        <p:grpSpPr>
          <a:xfrm>
            <a:off x="1752599" y="2057400"/>
            <a:ext cx="6705601" cy="4142494"/>
            <a:chOff x="0" y="0"/>
            <a:chExt cx="6705600" cy="4142493"/>
          </a:xfrm>
        </p:grpSpPr>
        <p:grpSp>
          <p:nvGrpSpPr>
            <p:cNvPr id="2379" name="Group 2379"/>
            <p:cNvGrpSpPr/>
            <p:nvPr/>
          </p:nvGrpSpPr>
          <p:grpSpPr>
            <a:xfrm>
              <a:off x="1904999" y="100453"/>
              <a:ext cx="609601" cy="484894"/>
              <a:chOff x="0" y="0"/>
              <a:chExt cx="609600" cy="484893"/>
            </a:xfrm>
          </p:grpSpPr>
          <p:sp>
            <p:nvSpPr>
              <p:cNvPr id="2377" name="Shape 2377"/>
              <p:cNvSpPr/>
              <p:nvPr/>
            </p:nvSpPr>
            <p:spPr>
              <a:xfrm>
                <a:off x="0" y="51946"/>
                <a:ext cx="609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78" name="Shape 2378"/>
              <p:cNvSpPr/>
              <p:nvPr/>
            </p:nvSpPr>
            <p:spPr>
              <a:xfrm>
                <a:off x="0" y="0"/>
                <a:ext cx="550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30</a:t>
                </a:r>
              </a:p>
            </p:txBody>
          </p:sp>
        </p:grpSp>
        <p:grpSp>
          <p:nvGrpSpPr>
            <p:cNvPr id="2382" name="Group 2382"/>
            <p:cNvGrpSpPr/>
            <p:nvPr/>
          </p:nvGrpSpPr>
          <p:grpSpPr>
            <a:xfrm>
              <a:off x="1066800" y="1014852"/>
              <a:ext cx="533401" cy="484895"/>
              <a:chOff x="0" y="0"/>
              <a:chExt cx="533400" cy="484893"/>
            </a:xfrm>
          </p:grpSpPr>
          <p:sp>
            <p:nvSpPr>
              <p:cNvPr id="2380" name="Shape 2380"/>
              <p:cNvSpPr/>
              <p:nvPr/>
            </p:nvSpPr>
            <p:spPr>
              <a:xfrm>
                <a:off x="0" y="51946"/>
                <a:ext cx="533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1" name="Shape 2381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2385" name="Group 2385"/>
            <p:cNvGrpSpPr/>
            <p:nvPr/>
          </p:nvGrpSpPr>
          <p:grpSpPr>
            <a:xfrm>
              <a:off x="2895599" y="1014852"/>
              <a:ext cx="533401" cy="484895"/>
              <a:chOff x="0" y="0"/>
              <a:chExt cx="533400" cy="484893"/>
            </a:xfrm>
          </p:grpSpPr>
          <p:sp>
            <p:nvSpPr>
              <p:cNvPr id="2383" name="Shape 2383"/>
              <p:cNvSpPr/>
              <p:nvPr/>
            </p:nvSpPr>
            <p:spPr>
              <a:xfrm>
                <a:off x="0" y="51946"/>
                <a:ext cx="533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4" name="Shape 2384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2388" name="Group 2388"/>
            <p:cNvGrpSpPr/>
            <p:nvPr/>
          </p:nvGrpSpPr>
          <p:grpSpPr>
            <a:xfrm>
              <a:off x="-1" y="2119752"/>
              <a:ext cx="1143002" cy="484895"/>
              <a:chOff x="0" y="0"/>
              <a:chExt cx="1143000" cy="484893"/>
            </a:xfrm>
          </p:grpSpPr>
          <p:sp>
            <p:nvSpPr>
              <p:cNvPr id="2386" name="Shape 2386"/>
              <p:cNvSpPr/>
              <p:nvPr/>
            </p:nvSpPr>
            <p:spPr>
              <a:xfrm>
                <a:off x="0" y="13846"/>
                <a:ext cx="1143001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7" name="Shape 2387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10  15</a:t>
                </a:r>
              </a:p>
            </p:txBody>
          </p:sp>
        </p:grpSp>
        <p:grpSp>
          <p:nvGrpSpPr>
            <p:cNvPr id="2391" name="Group 2391"/>
            <p:cNvGrpSpPr/>
            <p:nvPr/>
          </p:nvGrpSpPr>
          <p:grpSpPr>
            <a:xfrm>
              <a:off x="1524000" y="2119752"/>
              <a:ext cx="609601" cy="484895"/>
              <a:chOff x="0" y="0"/>
              <a:chExt cx="609600" cy="484893"/>
            </a:xfrm>
          </p:grpSpPr>
          <p:sp>
            <p:nvSpPr>
              <p:cNvPr id="2389" name="Shape 2389"/>
              <p:cNvSpPr/>
              <p:nvPr/>
            </p:nvSpPr>
            <p:spPr>
              <a:xfrm>
                <a:off x="0" y="13846"/>
                <a:ext cx="609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0" name="Shape 2390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2394" name="Group 2394"/>
            <p:cNvGrpSpPr/>
            <p:nvPr/>
          </p:nvGrpSpPr>
          <p:grpSpPr>
            <a:xfrm>
              <a:off x="2514599" y="2119752"/>
              <a:ext cx="609601" cy="484895"/>
              <a:chOff x="0" y="0"/>
              <a:chExt cx="609600" cy="484893"/>
            </a:xfrm>
          </p:grpSpPr>
          <p:sp>
            <p:nvSpPr>
              <p:cNvPr id="2392" name="Shape 2392"/>
              <p:cNvSpPr/>
              <p:nvPr/>
            </p:nvSpPr>
            <p:spPr>
              <a:xfrm>
                <a:off x="0" y="13846"/>
                <a:ext cx="609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3" name="Shape 2393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grpSp>
          <p:nvGrpSpPr>
            <p:cNvPr id="2397" name="Group 2397"/>
            <p:cNvGrpSpPr/>
            <p:nvPr/>
          </p:nvGrpSpPr>
          <p:grpSpPr>
            <a:xfrm>
              <a:off x="3352800" y="2119752"/>
              <a:ext cx="1066800" cy="484895"/>
              <a:chOff x="0" y="0"/>
              <a:chExt cx="1066800" cy="484893"/>
            </a:xfrm>
          </p:grpSpPr>
          <p:sp>
            <p:nvSpPr>
              <p:cNvPr id="2395" name="Shape 2395"/>
              <p:cNvSpPr/>
              <p:nvPr/>
            </p:nvSpPr>
            <p:spPr>
              <a:xfrm>
                <a:off x="0" y="13846"/>
                <a:ext cx="10668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6" name="Shape 2396"/>
              <p:cNvSpPr/>
              <p:nvPr/>
            </p:nvSpPr>
            <p:spPr>
              <a:xfrm>
                <a:off x="35749" y="-1"/>
                <a:ext cx="9953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45  50</a:t>
                </a:r>
              </a:p>
            </p:txBody>
          </p:sp>
        </p:grpSp>
        <p:grpSp>
          <p:nvGrpSpPr>
            <p:cNvPr id="2400" name="Group 2400"/>
            <p:cNvGrpSpPr/>
            <p:nvPr/>
          </p:nvGrpSpPr>
          <p:grpSpPr>
            <a:xfrm>
              <a:off x="3352800" y="2438399"/>
              <a:ext cx="228600" cy="762001"/>
              <a:chOff x="0" y="0"/>
              <a:chExt cx="228600" cy="761999"/>
            </a:xfrm>
          </p:grpSpPr>
          <p:sp>
            <p:nvSpPr>
              <p:cNvPr id="2398" name="Shape 2398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9" name="Shape 2399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03" name="Group 2403"/>
            <p:cNvGrpSpPr/>
            <p:nvPr/>
          </p:nvGrpSpPr>
          <p:grpSpPr>
            <a:xfrm>
              <a:off x="3810000" y="2438399"/>
              <a:ext cx="228600" cy="762001"/>
              <a:chOff x="0" y="0"/>
              <a:chExt cx="228600" cy="761999"/>
            </a:xfrm>
          </p:grpSpPr>
          <p:sp>
            <p:nvSpPr>
              <p:cNvPr id="2401" name="Shape 2401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2" name="Shape 2402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06" name="Group 2406"/>
            <p:cNvGrpSpPr/>
            <p:nvPr/>
          </p:nvGrpSpPr>
          <p:grpSpPr>
            <a:xfrm>
              <a:off x="4267200" y="2438399"/>
              <a:ext cx="228600" cy="762001"/>
              <a:chOff x="0" y="0"/>
              <a:chExt cx="228600" cy="761999"/>
            </a:xfrm>
          </p:grpSpPr>
          <p:sp>
            <p:nvSpPr>
              <p:cNvPr id="2404" name="Shape 2404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5" name="Shape 2405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09" name="Group 2409"/>
            <p:cNvGrpSpPr/>
            <p:nvPr/>
          </p:nvGrpSpPr>
          <p:grpSpPr>
            <a:xfrm>
              <a:off x="2514600" y="2438399"/>
              <a:ext cx="228600" cy="762001"/>
              <a:chOff x="0" y="0"/>
              <a:chExt cx="228600" cy="761999"/>
            </a:xfrm>
          </p:grpSpPr>
          <p:sp>
            <p:nvSpPr>
              <p:cNvPr id="2407" name="Shape 2407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8" name="Shape 2408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12" name="Group 2412"/>
            <p:cNvGrpSpPr/>
            <p:nvPr/>
          </p:nvGrpSpPr>
          <p:grpSpPr>
            <a:xfrm>
              <a:off x="2971800" y="2438399"/>
              <a:ext cx="228600" cy="762001"/>
              <a:chOff x="0" y="0"/>
              <a:chExt cx="228600" cy="761999"/>
            </a:xfrm>
          </p:grpSpPr>
          <p:sp>
            <p:nvSpPr>
              <p:cNvPr id="2410" name="Shape 2410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11" name="Shape 2411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15" name="Group 2415"/>
            <p:cNvGrpSpPr/>
            <p:nvPr/>
          </p:nvGrpSpPr>
          <p:grpSpPr>
            <a:xfrm>
              <a:off x="1524000" y="2514599"/>
              <a:ext cx="228601" cy="762001"/>
              <a:chOff x="0" y="0"/>
              <a:chExt cx="228600" cy="761999"/>
            </a:xfrm>
          </p:grpSpPr>
          <p:sp>
            <p:nvSpPr>
              <p:cNvPr id="2413" name="Shape 2413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14" name="Shape 2414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18" name="Group 2418"/>
            <p:cNvGrpSpPr/>
            <p:nvPr/>
          </p:nvGrpSpPr>
          <p:grpSpPr>
            <a:xfrm>
              <a:off x="1981200" y="2514599"/>
              <a:ext cx="228600" cy="762001"/>
              <a:chOff x="0" y="0"/>
              <a:chExt cx="228600" cy="761999"/>
            </a:xfrm>
          </p:grpSpPr>
          <p:sp>
            <p:nvSpPr>
              <p:cNvPr id="2416" name="Shape 2416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17" name="Shape 2417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21" name="Group 2421"/>
            <p:cNvGrpSpPr/>
            <p:nvPr/>
          </p:nvGrpSpPr>
          <p:grpSpPr>
            <a:xfrm>
              <a:off x="914400" y="2514599"/>
              <a:ext cx="228601" cy="762001"/>
              <a:chOff x="0" y="0"/>
              <a:chExt cx="228600" cy="761999"/>
            </a:xfrm>
          </p:grpSpPr>
          <p:sp>
            <p:nvSpPr>
              <p:cNvPr id="2419" name="Shape 2419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0" name="Shape 2420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24" name="Group 2424"/>
            <p:cNvGrpSpPr/>
            <p:nvPr/>
          </p:nvGrpSpPr>
          <p:grpSpPr>
            <a:xfrm>
              <a:off x="533400" y="2514599"/>
              <a:ext cx="228601" cy="762001"/>
              <a:chOff x="0" y="0"/>
              <a:chExt cx="228600" cy="761999"/>
            </a:xfrm>
          </p:grpSpPr>
          <p:sp>
            <p:nvSpPr>
              <p:cNvPr id="2422" name="Shape 2422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3" name="Shape 2423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427" name="Group 2427"/>
            <p:cNvGrpSpPr/>
            <p:nvPr/>
          </p:nvGrpSpPr>
          <p:grpSpPr>
            <a:xfrm>
              <a:off x="0" y="2514599"/>
              <a:ext cx="228601" cy="762001"/>
              <a:chOff x="0" y="0"/>
              <a:chExt cx="228600" cy="761999"/>
            </a:xfrm>
          </p:grpSpPr>
          <p:sp>
            <p:nvSpPr>
              <p:cNvPr id="2425" name="Shape 2425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6" name="Shape 2426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428" name="Shape 2428"/>
            <p:cNvSpPr/>
            <p:nvPr/>
          </p:nvSpPr>
          <p:spPr>
            <a:xfrm flipH="1">
              <a:off x="1371600" y="380999"/>
              <a:ext cx="609601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2438400" y="380999"/>
              <a:ext cx="685801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0" name="Shape 2430"/>
            <p:cNvSpPr/>
            <p:nvPr/>
          </p:nvSpPr>
          <p:spPr>
            <a:xfrm flipH="1">
              <a:off x="533400" y="1295399"/>
              <a:ext cx="5334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1447799" y="1295399"/>
              <a:ext cx="304802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2" name="Shape 2432"/>
            <p:cNvSpPr/>
            <p:nvPr/>
          </p:nvSpPr>
          <p:spPr>
            <a:xfrm flipH="1">
              <a:off x="2743199" y="1295399"/>
              <a:ext cx="228602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3352800" y="1295399"/>
              <a:ext cx="5334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4648200" y="0"/>
              <a:ext cx="533400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4953000" y="2819399"/>
              <a:ext cx="1752600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Level h</a:t>
              </a: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1295400" y="3657599"/>
              <a:ext cx="3352801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B-tree of order 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Shape 2439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440" name="Shape 2440"/>
          <p:cNvSpPr/>
          <p:nvPr>
            <p:ph type="body" idx="4294967295"/>
          </p:nvPr>
        </p:nvSpPr>
        <p:spPr>
          <a:xfrm>
            <a:off x="250825" y="2057400"/>
            <a:ext cx="8713788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B-TREES</a:t>
            </a:r>
            <a:r>
              <a:rPr b="1"/>
              <a:t>  </a:t>
            </a:r>
            <a:r>
              <a:rPr b="1" sz="2800"/>
              <a:t>Properties:</a:t>
            </a:r>
            <a:endParaRPr b="1" sz="2800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1)all external nodes are on the same level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2)number of external nodes=number of keywords +1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proof:  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b</a:t>
            </a:r>
            <a:r>
              <a:rPr baseline="-25000"/>
              <a:t>1</a:t>
            </a:r>
            <a:r>
              <a:t>=k</a:t>
            </a:r>
            <a:r>
              <a:rPr baseline="-25000"/>
              <a:t>0</a:t>
            </a:r>
            <a:r>
              <a:t>+1,  b</a:t>
            </a:r>
            <a:r>
              <a:rPr baseline="-25000"/>
              <a:t>2</a:t>
            </a:r>
            <a:r>
              <a:t>=k</a:t>
            </a:r>
            <a:r>
              <a:rPr baseline="-25000"/>
              <a:t>1</a:t>
            </a:r>
            <a:r>
              <a:t>+b</a:t>
            </a:r>
            <a:r>
              <a:rPr baseline="-25000"/>
              <a:t>1</a:t>
            </a:r>
            <a:r>
              <a:t>,  b</a:t>
            </a:r>
            <a:r>
              <a:rPr baseline="-25000"/>
              <a:t>3</a:t>
            </a:r>
            <a:r>
              <a:t>=k</a:t>
            </a:r>
            <a:r>
              <a:rPr baseline="-25000"/>
              <a:t>2</a:t>
            </a:r>
            <a:r>
              <a:t>+b</a:t>
            </a:r>
            <a:r>
              <a:rPr baseline="-25000"/>
              <a:t>2</a:t>
            </a:r>
            <a:r>
              <a:t>, ……..,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外部结点</a:t>
            </a:r>
            <a:r>
              <a:t>=k</a:t>
            </a:r>
            <a:r>
              <a:rPr baseline="-25000"/>
              <a:t>h-1</a:t>
            </a:r>
            <a:r>
              <a:t>+k</a:t>
            </a:r>
            <a:r>
              <a:rPr baseline="-25000"/>
              <a:t>h-2</a:t>
            </a:r>
            <a:r>
              <a:t>+…+k</a:t>
            </a:r>
            <a:r>
              <a:rPr baseline="-25000"/>
              <a:t>1</a:t>
            </a:r>
            <a:r>
              <a:t>+k</a:t>
            </a:r>
            <a:r>
              <a:rPr baseline="-25000"/>
              <a:t>0</a:t>
            </a:r>
            <a:r>
              <a:t>+1=n+1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4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0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Shape 244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443" name="Shape 2443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609600" indent="-609600">
              <a:spcBef>
                <a:spcPts val="500"/>
              </a:spcBef>
              <a:buSzTx/>
              <a:buNone/>
              <a:defRPr b="1" sz="2400"/>
            </a:pPr>
            <a:r>
              <a:t>1)</a:t>
            </a:r>
            <a:r>
              <a:t>  Searching a B-Tree</a:t>
            </a:r>
          </a:p>
          <a:p>
            <a:pPr marL="609600" indent="-609600">
              <a:spcBef>
                <a:spcPts val="500"/>
              </a:spcBef>
              <a:buChar char="•"/>
              <a:defRPr b="1" sz="2400"/>
            </a:pPr>
            <a:r>
              <a:t>A B-tree is searched using the same algorithm as</a:t>
            </a:r>
          </a:p>
          <a:p>
            <a:pPr marL="609600" indent="-609600">
              <a:spcBef>
                <a:spcPts val="500"/>
              </a:spcBef>
              <a:buSzTx/>
              <a:buNone/>
              <a:defRPr b="1" sz="2400"/>
            </a:pPr>
            <a:r>
              <a:t>       used for an m-way search tree.</a:t>
            </a:r>
          </a:p>
          <a:p>
            <a:pPr marL="609600" indent="-609600">
              <a:spcBef>
                <a:spcPts val="500"/>
              </a:spcBef>
              <a:buChar char="•"/>
              <a:defRPr b="1" sz="2400"/>
            </a:pPr>
            <a:r>
              <a:t>Algorithm analysis: the number of disk access is</a:t>
            </a:r>
          </a:p>
          <a:p>
            <a:pPr marL="609600" indent="-609600">
              <a:spcBef>
                <a:spcPts val="500"/>
              </a:spcBef>
              <a:buSzTx/>
              <a:buNone/>
              <a:defRPr b="1" sz="2400"/>
            </a:pPr>
            <a:r>
              <a:t>       </a:t>
            </a:r>
            <a:r>
              <a:rPr u="sng"/>
              <a:t>at most </a:t>
            </a:r>
            <a:r>
              <a:t>h(h is the height of the B-Tree).</a:t>
            </a:r>
          </a:p>
          <a:p>
            <a:pPr marL="609600" indent="-609600">
              <a:spcBef>
                <a:spcPts val="500"/>
              </a:spcBef>
              <a:buSzTx/>
              <a:buNone/>
              <a:defRPr b="1" sz="2400"/>
            </a:pPr>
            <a:r>
              <a:t>     </a:t>
            </a:r>
            <a:r>
              <a:rPr>
                <a:solidFill>
                  <a:srgbClr val="FF3300"/>
                </a:solidFill>
              </a:rPr>
              <a:t> </a:t>
            </a:r>
            <a:r>
              <a:rPr u="sng"/>
              <a:t>proof: </a:t>
            </a:r>
            <a:r>
              <a:t>T is a B-Tree of order </a:t>
            </a:r>
            <a:r>
              <a:rPr u="sng"/>
              <a:t>m</a:t>
            </a:r>
            <a:r>
              <a:t> with height </a:t>
            </a:r>
            <a:r>
              <a:rPr u="sng"/>
              <a:t>h</a:t>
            </a:r>
            <a:r>
              <a:t>, number of elements in T is </a:t>
            </a:r>
            <a:r>
              <a:rPr u="sng"/>
              <a:t>n</a:t>
            </a:r>
            <a:r>
              <a:t>, each time we read </a:t>
            </a:r>
            <a:r>
              <a:rPr u="sng"/>
              <a:t>a node </a:t>
            </a:r>
            <a:r>
              <a:t>into memory. The </a:t>
            </a:r>
            <a:r>
              <a:rPr u="sng"/>
              <a:t>n+1 </a:t>
            </a:r>
            <a:r>
              <a:t>external nodes are on level h.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4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Shape 244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446" name="Shape 2446"/>
          <p:cNvSpPr/>
          <p:nvPr>
            <p:ph type="body" idx="4294967295"/>
          </p:nvPr>
        </p:nvSpPr>
        <p:spPr>
          <a:xfrm>
            <a:off x="0" y="1676400"/>
            <a:ext cx="9324975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  </a:t>
            </a:r>
            <a:r>
              <a:rPr sz="2800"/>
              <a:t>Number of nodes on the each level of the B-Tree is: </a:t>
            </a:r>
          </a:p>
        </p:txBody>
      </p:sp>
      <p:sp>
        <p:nvSpPr>
          <p:cNvPr id="2447" name="Shape 2447"/>
          <p:cNvSpPr/>
          <p:nvPr/>
        </p:nvSpPr>
        <p:spPr>
          <a:xfrm>
            <a:off x="3581400" y="2362200"/>
            <a:ext cx="1143001" cy="381000"/>
          </a:xfrm>
          <a:prstGeom prst="ellipse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48" name="Shape 2448"/>
          <p:cNvSpPr/>
          <p:nvPr/>
        </p:nvSpPr>
        <p:spPr>
          <a:xfrm>
            <a:off x="3581400" y="3124200"/>
            <a:ext cx="1143001" cy="381000"/>
          </a:xfrm>
          <a:prstGeom prst="ellipse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49" name="Shape 2449"/>
          <p:cNvSpPr/>
          <p:nvPr/>
        </p:nvSpPr>
        <p:spPr>
          <a:xfrm>
            <a:off x="4876800" y="3124200"/>
            <a:ext cx="1143001" cy="381000"/>
          </a:xfrm>
          <a:prstGeom prst="ellipse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50" name="Shape 2450"/>
          <p:cNvSpPr/>
          <p:nvPr/>
        </p:nvSpPr>
        <p:spPr>
          <a:xfrm>
            <a:off x="2286000" y="3124200"/>
            <a:ext cx="1143001" cy="381000"/>
          </a:xfrm>
          <a:prstGeom prst="ellipse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51" name="Shape 2451"/>
          <p:cNvSpPr/>
          <p:nvPr/>
        </p:nvSpPr>
        <p:spPr>
          <a:xfrm flipH="1">
            <a:off x="2895599" y="2590800"/>
            <a:ext cx="838201" cy="533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2" name="Shape 2452"/>
          <p:cNvSpPr/>
          <p:nvPr/>
        </p:nvSpPr>
        <p:spPr>
          <a:xfrm>
            <a:off x="4191000" y="2590800"/>
            <a:ext cx="0" cy="533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3" name="Shape 2453"/>
          <p:cNvSpPr/>
          <p:nvPr/>
        </p:nvSpPr>
        <p:spPr>
          <a:xfrm>
            <a:off x="4572000" y="2590800"/>
            <a:ext cx="838201" cy="533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4" name="Shape 2454"/>
          <p:cNvSpPr/>
          <p:nvPr/>
        </p:nvSpPr>
        <p:spPr>
          <a:xfrm flipH="1">
            <a:off x="1981200" y="3276599"/>
            <a:ext cx="457201" cy="5334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5" name="Shape 2455"/>
          <p:cNvSpPr/>
          <p:nvPr/>
        </p:nvSpPr>
        <p:spPr>
          <a:xfrm flipH="1">
            <a:off x="2438399" y="3352799"/>
            <a:ext cx="228602" cy="5334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6" name="Shape 2456"/>
          <p:cNvSpPr/>
          <p:nvPr/>
        </p:nvSpPr>
        <p:spPr>
          <a:xfrm>
            <a:off x="2895599" y="3352799"/>
            <a:ext cx="76201" cy="5334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7" name="Shape 2457"/>
          <p:cNvSpPr/>
          <p:nvPr/>
        </p:nvSpPr>
        <p:spPr>
          <a:xfrm>
            <a:off x="3200400" y="3352799"/>
            <a:ext cx="304801" cy="4572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8" name="Shape 2458"/>
          <p:cNvSpPr/>
          <p:nvPr/>
        </p:nvSpPr>
        <p:spPr>
          <a:xfrm flipH="1">
            <a:off x="3581399" y="3352799"/>
            <a:ext cx="228601" cy="3810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9" name="Shape 2459"/>
          <p:cNvSpPr/>
          <p:nvPr/>
        </p:nvSpPr>
        <p:spPr>
          <a:xfrm flipH="1">
            <a:off x="3962399" y="3352799"/>
            <a:ext cx="76201" cy="4572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0" name="Shape 2460"/>
          <p:cNvSpPr/>
          <p:nvPr/>
        </p:nvSpPr>
        <p:spPr>
          <a:xfrm>
            <a:off x="4267199" y="3428999"/>
            <a:ext cx="76202" cy="3810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1" name="Shape 2461"/>
          <p:cNvSpPr/>
          <p:nvPr/>
        </p:nvSpPr>
        <p:spPr>
          <a:xfrm>
            <a:off x="4495800" y="3352800"/>
            <a:ext cx="228601" cy="4572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2" name="Shape 2462"/>
          <p:cNvSpPr/>
          <p:nvPr/>
        </p:nvSpPr>
        <p:spPr>
          <a:xfrm flipH="1">
            <a:off x="5029199" y="3352799"/>
            <a:ext cx="76202" cy="3810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3" name="Shape 2463"/>
          <p:cNvSpPr/>
          <p:nvPr/>
        </p:nvSpPr>
        <p:spPr>
          <a:xfrm>
            <a:off x="5333999" y="3352799"/>
            <a:ext cx="76201" cy="4572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4" name="Shape 2464"/>
          <p:cNvSpPr/>
          <p:nvPr/>
        </p:nvSpPr>
        <p:spPr>
          <a:xfrm>
            <a:off x="5562600" y="3352800"/>
            <a:ext cx="228601" cy="4572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5" name="Shape 2465"/>
          <p:cNvSpPr/>
          <p:nvPr/>
        </p:nvSpPr>
        <p:spPr>
          <a:xfrm>
            <a:off x="5791199" y="3276600"/>
            <a:ext cx="609602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6" name="Shape 2466"/>
          <p:cNvSpPr/>
          <p:nvPr/>
        </p:nvSpPr>
        <p:spPr>
          <a:xfrm flipH="1">
            <a:off x="1447800" y="4038599"/>
            <a:ext cx="533400" cy="1066802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7" name="Shape 2467"/>
          <p:cNvSpPr/>
          <p:nvPr/>
        </p:nvSpPr>
        <p:spPr>
          <a:xfrm>
            <a:off x="1066800" y="5410200"/>
            <a:ext cx="304800" cy="3048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1676400" y="5410200"/>
            <a:ext cx="304800" cy="3048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3276600" y="5410200"/>
            <a:ext cx="304800" cy="3048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3810000" y="5181600"/>
            <a:ext cx="2133600" cy="48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…………….</a:t>
            </a:r>
          </a:p>
        </p:txBody>
      </p:sp>
      <p:sp>
        <p:nvSpPr>
          <p:cNvPr id="2471" name="Shape 2471"/>
          <p:cNvSpPr/>
          <p:nvPr/>
        </p:nvSpPr>
        <p:spPr>
          <a:xfrm>
            <a:off x="6019800" y="5334000"/>
            <a:ext cx="304800" cy="30480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2472" name="Shape 2472"/>
          <p:cNvSpPr/>
          <p:nvPr/>
        </p:nvSpPr>
        <p:spPr>
          <a:xfrm>
            <a:off x="6156325" y="2438400"/>
            <a:ext cx="2987675" cy="283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Level 0   1</a:t>
            </a:r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Level 1  &gt;=2</a:t>
            </a:r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Level 2  &gt;=2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Level 3  &gt;=2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aseline="30000"/>
              <a:t>2</a:t>
            </a:r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Level h  &gt;= 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aseline="30000"/>
              <a:t>h-1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Shape 247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475" name="Shape 2475"/>
          <p:cNvSpPr/>
          <p:nvPr>
            <p:ph type="body" idx="4294967295"/>
          </p:nvPr>
        </p:nvSpPr>
        <p:spPr>
          <a:xfrm>
            <a:off x="381000" y="1447800"/>
            <a:ext cx="80772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  </a:t>
            </a:r>
            <a:r>
              <a:t>n+1&gt;= </a:t>
            </a:r>
            <a:r>
              <a:rPr sz="2400"/>
              <a:t>2</a:t>
            </a:r>
            <a:r>
              <a:rPr b="0" sz="24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sz="2400"/>
              <a:t>m/2</a:t>
            </a:r>
            <a:r>
              <a:rPr b="0" sz="240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aseline="30000" sz="2400"/>
              <a:t>h-1</a:t>
            </a:r>
            <a:r>
              <a:rPr sz="2400"/>
              <a:t> , </a:t>
            </a:r>
            <a:r>
              <a:rPr sz="2800"/>
              <a:t>(n+1)/2&gt;= </a:t>
            </a:r>
            <a:r>
              <a:rPr b="0" sz="24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sz="2400"/>
              <a:t>m/2</a:t>
            </a:r>
            <a:r>
              <a:rPr b="0" sz="240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aseline="30000" sz="2400"/>
              <a:t>h-1</a:t>
            </a:r>
            <a:r>
              <a:rPr sz="2400"/>
              <a:t> </a:t>
            </a:r>
            <a:r>
              <a:rPr sz="2800"/>
              <a:t>, </a:t>
            </a:r>
            <a:endParaRPr sz="2800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h-1&lt;=log </a:t>
            </a:r>
            <a:r>
              <a:rPr b="0" baseline="-25000" sz="24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baseline="-25000" sz="2400"/>
              <a:t>m/2</a:t>
            </a:r>
            <a:r>
              <a:rPr b="0" baseline="-25000" sz="2400">
                <a:latin typeface="Symbol"/>
                <a:ea typeface="Symbol"/>
                <a:cs typeface="Symbol"/>
                <a:sym typeface="Symbol"/>
              </a:rPr>
              <a:t>⎤ </a:t>
            </a:r>
            <a:r>
              <a:rPr sz="2400"/>
              <a:t>(n+1)/2</a:t>
            </a:r>
            <a:r>
              <a:t>, 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log</a:t>
            </a:r>
            <a:r>
              <a:rPr baseline="-25000"/>
              <a:t>m</a:t>
            </a:r>
            <a:r>
              <a:t>(n+1)&lt;=h&lt;=1+log</a:t>
            </a:r>
            <a:r>
              <a:rPr b="0" baseline="-25000" sz="24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baseline="-25000" sz="2400"/>
              <a:t>m/2</a:t>
            </a:r>
            <a:r>
              <a:rPr b="0" baseline="-25000" sz="2400">
                <a:latin typeface="Symbol"/>
                <a:ea typeface="Symbol"/>
                <a:cs typeface="Symbol"/>
                <a:sym typeface="Symbol"/>
              </a:rPr>
              <a:t>⎤ </a:t>
            </a:r>
            <a:r>
              <a:rPr sz="2400"/>
              <a:t>(n+1)/2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1066800" y="3048000"/>
            <a:ext cx="3124200" cy="998289"/>
            <a:chOff x="0" y="0"/>
            <a:chExt cx="3124200" cy="998288"/>
          </a:xfrm>
        </p:grpSpPr>
        <p:sp>
          <p:nvSpPr>
            <p:cNvPr id="2476" name="Shape 2476"/>
            <p:cNvSpPr/>
            <p:nvPr/>
          </p:nvSpPr>
          <p:spPr>
            <a:xfrm>
              <a:off x="0" y="381000"/>
              <a:ext cx="3124200" cy="617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 the case that each node has m children</a:t>
              </a:r>
            </a:p>
          </p:txBody>
        </p:sp>
        <p:sp>
          <p:nvSpPr>
            <p:cNvPr id="2477" name="Shape 2477"/>
            <p:cNvSpPr/>
            <p:nvPr/>
          </p:nvSpPr>
          <p:spPr>
            <a:xfrm flipV="1">
              <a:off x="304800" y="0"/>
              <a:ext cx="1" cy="381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79" name="Shape 2479"/>
          <p:cNvSpPr/>
          <p:nvPr/>
        </p:nvSpPr>
        <p:spPr>
          <a:xfrm>
            <a:off x="533400" y="4572000"/>
            <a:ext cx="8001000" cy="937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600"/>
              </a:spcBef>
              <a:defRPr sz="2800">
                <a:solidFill>
                  <a:srgbClr val="FFFFFF"/>
                </a:solidFill>
              </a:defRPr>
            </a:pPr>
            <a:r>
              <a:t> </a:t>
            </a:r>
            <a:r>
              <a:rPr b="1" sz="1800"/>
              <a:t>Example: n=2*10</a:t>
            </a:r>
            <a:r>
              <a:rPr b="1" baseline="30000" sz="1800"/>
              <a:t>6</a:t>
            </a:r>
            <a:r>
              <a:rPr b="1" sz="1800"/>
              <a:t>,  m=199</a:t>
            </a:r>
            <a:endParaRPr b="1" sz="1800"/>
          </a:p>
          <a:p>
            <a: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pPr>
            <a:r>
              <a:t> then h&lt;=1+log</a:t>
            </a:r>
            <a:r>
              <a:rPr baseline="-25000"/>
              <a:t>100</a:t>
            </a:r>
            <a:r>
              <a:t>(10</a:t>
            </a:r>
            <a:r>
              <a:rPr baseline="30000"/>
              <a:t>2</a:t>
            </a:r>
            <a:r>
              <a:t>)</a:t>
            </a:r>
            <a:r>
              <a:rPr baseline="30000"/>
              <a:t>3</a:t>
            </a:r>
            <a:r>
              <a:t>=4   search one from 200  branches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4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4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2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75" grpId="1"/>
      <p:bldP build="p" bldLvl="5" animBg="1" rev="0" advAuto="0" spid="2479" grpId="3"/>
      <p:bldP build="whole" bldLvl="1" animBg="1" rev="0" advAuto="0" spid="2478" grpId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/>
          <p:nvPr>
            <p:ph type="title" idx="4294967295"/>
          </p:nvPr>
        </p:nvSpPr>
        <p:spPr>
          <a:xfrm>
            <a:off x="685800" y="404812"/>
            <a:ext cx="7772400" cy="1079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482" name="Shape 2482"/>
          <p:cNvSpPr/>
          <p:nvPr>
            <p:ph type="body" idx="4294967295"/>
          </p:nvPr>
        </p:nvSpPr>
        <p:spPr>
          <a:xfrm>
            <a:off x="685800" y="1409700"/>
            <a:ext cx="7772400" cy="47561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2) Inserting into a B-Tree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always happen at one level above the external nodes</a:t>
            </a:r>
          </a:p>
        </p:txBody>
      </p:sp>
      <p:grpSp>
        <p:nvGrpSpPr>
          <p:cNvPr id="2549" name="Group 2549"/>
          <p:cNvGrpSpPr/>
          <p:nvPr/>
        </p:nvGrpSpPr>
        <p:grpSpPr>
          <a:xfrm>
            <a:off x="609599" y="2590799"/>
            <a:ext cx="7543801" cy="4028933"/>
            <a:chOff x="0" y="0"/>
            <a:chExt cx="7543800" cy="4028931"/>
          </a:xfrm>
        </p:grpSpPr>
        <p:grpSp>
          <p:nvGrpSpPr>
            <p:cNvPr id="2485" name="Group 2485"/>
            <p:cNvGrpSpPr/>
            <p:nvPr/>
          </p:nvGrpSpPr>
          <p:grpSpPr>
            <a:xfrm>
              <a:off x="2285999" y="96347"/>
              <a:ext cx="1295401" cy="484895"/>
              <a:chOff x="0" y="0"/>
              <a:chExt cx="1295400" cy="484893"/>
            </a:xfrm>
          </p:grpSpPr>
          <p:sp>
            <p:nvSpPr>
              <p:cNvPr id="2483" name="Shape 2483"/>
              <p:cNvSpPr/>
              <p:nvPr/>
            </p:nvSpPr>
            <p:spPr>
              <a:xfrm>
                <a:off x="0" y="450"/>
                <a:ext cx="1295400" cy="4839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4" name="Shape 2484"/>
              <p:cNvSpPr/>
              <p:nvPr/>
            </p:nvSpPr>
            <p:spPr>
              <a:xfrm>
                <a:off x="0" y="-1"/>
                <a:ext cx="11731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10   80</a:t>
                </a:r>
              </a:p>
            </p:txBody>
          </p:sp>
        </p:grpSp>
        <p:grpSp>
          <p:nvGrpSpPr>
            <p:cNvPr id="2488" name="Group 2488"/>
            <p:cNvGrpSpPr/>
            <p:nvPr/>
          </p:nvGrpSpPr>
          <p:grpSpPr>
            <a:xfrm>
              <a:off x="0" y="1741921"/>
              <a:ext cx="1219201" cy="484895"/>
              <a:chOff x="0" y="0"/>
              <a:chExt cx="1219200" cy="484893"/>
            </a:xfrm>
          </p:grpSpPr>
          <p:sp>
            <p:nvSpPr>
              <p:cNvPr id="2486" name="Shape 2486"/>
              <p:cNvSpPr/>
              <p:nvPr/>
            </p:nvSpPr>
            <p:spPr>
              <a:xfrm>
                <a:off x="0" y="450"/>
                <a:ext cx="1219200" cy="483994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87" name="Shape 2487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2  4  6</a:t>
                </a:r>
              </a:p>
            </p:txBody>
          </p:sp>
        </p:grpSp>
        <p:grpSp>
          <p:nvGrpSpPr>
            <p:cNvPr id="2491" name="Group 2491"/>
            <p:cNvGrpSpPr/>
            <p:nvPr/>
          </p:nvGrpSpPr>
          <p:grpSpPr>
            <a:xfrm>
              <a:off x="1752600" y="1742372"/>
              <a:ext cx="2895600" cy="580792"/>
              <a:chOff x="0" y="0"/>
              <a:chExt cx="2895599" cy="580790"/>
            </a:xfrm>
          </p:grpSpPr>
          <p:sp>
            <p:nvSpPr>
              <p:cNvPr id="2489" name="Shape 2489"/>
              <p:cNvSpPr/>
              <p:nvPr/>
            </p:nvSpPr>
            <p:spPr>
              <a:xfrm>
                <a:off x="0" y="0"/>
                <a:ext cx="2895600" cy="58079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0" name="Shape 2490"/>
              <p:cNvSpPr/>
              <p:nvPr/>
            </p:nvSpPr>
            <p:spPr>
              <a:xfrm>
                <a:off x="0" y="47948"/>
                <a:ext cx="27733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20 30 40 50 60 70</a:t>
                </a:r>
              </a:p>
            </p:txBody>
          </p:sp>
        </p:grpSp>
        <p:grpSp>
          <p:nvGrpSpPr>
            <p:cNvPr id="2494" name="Group 2494"/>
            <p:cNvGrpSpPr/>
            <p:nvPr/>
          </p:nvGrpSpPr>
          <p:grpSpPr>
            <a:xfrm>
              <a:off x="5105400" y="1742372"/>
              <a:ext cx="1905000" cy="580792"/>
              <a:chOff x="0" y="0"/>
              <a:chExt cx="1905000" cy="580790"/>
            </a:xfrm>
          </p:grpSpPr>
          <p:sp>
            <p:nvSpPr>
              <p:cNvPr id="2492" name="Shape 2492"/>
              <p:cNvSpPr/>
              <p:nvPr/>
            </p:nvSpPr>
            <p:spPr>
              <a:xfrm>
                <a:off x="0" y="0"/>
                <a:ext cx="1905000" cy="58079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3" name="Shape 2493"/>
              <p:cNvSpPr/>
              <p:nvPr/>
            </p:nvSpPr>
            <p:spPr>
              <a:xfrm>
                <a:off x="0" y="47948"/>
                <a:ext cx="17954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495" name="Shape 2495"/>
            <p:cNvSpPr/>
            <p:nvPr/>
          </p:nvSpPr>
          <p:spPr>
            <a:xfrm flipH="1">
              <a:off x="838199" y="387194"/>
              <a:ext cx="1600201" cy="135517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6" name="Shape 2496"/>
            <p:cNvSpPr/>
            <p:nvPr/>
          </p:nvSpPr>
          <p:spPr>
            <a:xfrm flipH="1">
              <a:off x="2895599" y="387193"/>
              <a:ext cx="1" cy="135518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3505199" y="387194"/>
              <a:ext cx="2286002" cy="135517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500" name="Group 2500"/>
            <p:cNvGrpSpPr/>
            <p:nvPr/>
          </p:nvGrpSpPr>
          <p:grpSpPr>
            <a:xfrm>
              <a:off x="0" y="2129566"/>
              <a:ext cx="228600" cy="967986"/>
              <a:chOff x="0" y="0"/>
              <a:chExt cx="228600" cy="967984"/>
            </a:xfrm>
          </p:grpSpPr>
          <p:sp>
            <p:nvSpPr>
              <p:cNvPr id="2498" name="Shape 2498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9" name="Shape 2499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03" name="Group 2503"/>
            <p:cNvGrpSpPr/>
            <p:nvPr/>
          </p:nvGrpSpPr>
          <p:grpSpPr>
            <a:xfrm>
              <a:off x="381000" y="2129566"/>
              <a:ext cx="228600" cy="967986"/>
              <a:chOff x="0" y="0"/>
              <a:chExt cx="228600" cy="967984"/>
            </a:xfrm>
          </p:grpSpPr>
          <p:sp>
            <p:nvSpPr>
              <p:cNvPr id="2501" name="Shape 2501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2" name="Shape 2502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06" name="Group 2506"/>
            <p:cNvGrpSpPr/>
            <p:nvPr/>
          </p:nvGrpSpPr>
          <p:grpSpPr>
            <a:xfrm>
              <a:off x="685800" y="2129566"/>
              <a:ext cx="228600" cy="967986"/>
              <a:chOff x="0" y="0"/>
              <a:chExt cx="228600" cy="967984"/>
            </a:xfrm>
          </p:grpSpPr>
          <p:sp>
            <p:nvSpPr>
              <p:cNvPr id="2504" name="Shape 2504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5" name="Shape 2505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09" name="Group 2509"/>
            <p:cNvGrpSpPr/>
            <p:nvPr/>
          </p:nvGrpSpPr>
          <p:grpSpPr>
            <a:xfrm>
              <a:off x="1066800" y="2129566"/>
              <a:ext cx="228600" cy="967986"/>
              <a:chOff x="0" y="0"/>
              <a:chExt cx="228600" cy="967984"/>
            </a:xfrm>
          </p:grpSpPr>
          <p:sp>
            <p:nvSpPr>
              <p:cNvPr id="2507" name="Shape 2507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8" name="Shape 2508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12" name="Group 2512"/>
            <p:cNvGrpSpPr/>
            <p:nvPr/>
          </p:nvGrpSpPr>
          <p:grpSpPr>
            <a:xfrm>
              <a:off x="1752600" y="2129566"/>
              <a:ext cx="228600" cy="967986"/>
              <a:chOff x="0" y="0"/>
              <a:chExt cx="228600" cy="967984"/>
            </a:xfrm>
          </p:grpSpPr>
          <p:sp>
            <p:nvSpPr>
              <p:cNvPr id="2510" name="Shape 2510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1" name="Shape 2511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15" name="Group 2515"/>
            <p:cNvGrpSpPr/>
            <p:nvPr/>
          </p:nvGrpSpPr>
          <p:grpSpPr>
            <a:xfrm>
              <a:off x="2209800" y="2129566"/>
              <a:ext cx="228600" cy="967986"/>
              <a:chOff x="0" y="0"/>
              <a:chExt cx="228600" cy="967984"/>
            </a:xfrm>
          </p:grpSpPr>
          <p:sp>
            <p:nvSpPr>
              <p:cNvPr id="2513" name="Shape 2513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4" name="Shape 2514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18" name="Group 2518"/>
            <p:cNvGrpSpPr/>
            <p:nvPr/>
          </p:nvGrpSpPr>
          <p:grpSpPr>
            <a:xfrm>
              <a:off x="2667000" y="2129566"/>
              <a:ext cx="228600" cy="967986"/>
              <a:chOff x="0" y="0"/>
              <a:chExt cx="228600" cy="967984"/>
            </a:xfrm>
          </p:grpSpPr>
          <p:sp>
            <p:nvSpPr>
              <p:cNvPr id="2516" name="Shape 2516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7" name="Shape 2517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21" name="Group 2521"/>
            <p:cNvGrpSpPr/>
            <p:nvPr/>
          </p:nvGrpSpPr>
          <p:grpSpPr>
            <a:xfrm>
              <a:off x="3124200" y="2129566"/>
              <a:ext cx="228600" cy="967986"/>
              <a:chOff x="0" y="0"/>
              <a:chExt cx="228600" cy="967984"/>
            </a:xfrm>
          </p:grpSpPr>
          <p:sp>
            <p:nvSpPr>
              <p:cNvPr id="2519" name="Shape 2519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0" name="Shape 2520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24" name="Group 2524"/>
            <p:cNvGrpSpPr/>
            <p:nvPr/>
          </p:nvGrpSpPr>
          <p:grpSpPr>
            <a:xfrm>
              <a:off x="3505200" y="2129566"/>
              <a:ext cx="228600" cy="967986"/>
              <a:chOff x="0" y="0"/>
              <a:chExt cx="228600" cy="967984"/>
            </a:xfrm>
          </p:grpSpPr>
          <p:sp>
            <p:nvSpPr>
              <p:cNvPr id="2522" name="Shape 2522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3" name="Shape 2523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27" name="Group 2527"/>
            <p:cNvGrpSpPr/>
            <p:nvPr/>
          </p:nvGrpSpPr>
          <p:grpSpPr>
            <a:xfrm>
              <a:off x="4038600" y="2129566"/>
              <a:ext cx="228600" cy="967986"/>
              <a:chOff x="0" y="0"/>
              <a:chExt cx="228600" cy="967984"/>
            </a:xfrm>
          </p:grpSpPr>
          <p:sp>
            <p:nvSpPr>
              <p:cNvPr id="2525" name="Shape 2525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6" name="Shape 2526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30" name="Group 2530"/>
            <p:cNvGrpSpPr/>
            <p:nvPr/>
          </p:nvGrpSpPr>
          <p:grpSpPr>
            <a:xfrm>
              <a:off x="4495800" y="2129566"/>
              <a:ext cx="228600" cy="967986"/>
              <a:chOff x="0" y="0"/>
              <a:chExt cx="228600" cy="967984"/>
            </a:xfrm>
          </p:grpSpPr>
          <p:sp>
            <p:nvSpPr>
              <p:cNvPr id="2528" name="Shape 2528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9" name="Shape 2529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33" name="Group 2533"/>
            <p:cNvGrpSpPr/>
            <p:nvPr/>
          </p:nvGrpSpPr>
          <p:grpSpPr>
            <a:xfrm>
              <a:off x="5105400" y="2129566"/>
              <a:ext cx="228600" cy="967986"/>
              <a:chOff x="0" y="0"/>
              <a:chExt cx="228600" cy="967984"/>
            </a:xfrm>
          </p:grpSpPr>
          <p:sp>
            <p:nvSpPr>
              <p:cNvPr id="2531" name="Shape 2531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2" name="Shape 2532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36" name="Group 2536"/>
            <p:cNvGrpSpPr/>
            <p:nvPr/>
          </p:nvGrpSpPr>
          <p:grpSpPr>
            <a:xfrm>
              <a:off x="5562600" y="2129566"/>
              <a:ext cx="228600" cy="967986"/>
              <a:chOff x="0" y="0"/>
              <a:chExt cx="228600" cy="967984"/>
            </a:xfrm>
          </p:grpSpPr>
          <p:sp>
            <p:nvSpPr>
              <p:cNvPr id="2534" name="Shape 2534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5" name="Shape 2535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39" name="Group 2539"/>
            <p:cNvGrpSpPr/>
            <p:nvPr/>
          </p:nvGrpSpPr>
          <p:grpSpPr>
            <a:xfrm>
              <a:off x="5943600" y="2129566"/>
              <a:ext cx="228600" cy="967986"/>
              <a:chOff x="0" y="0"/>
              <a:chExt cx="228600" cy="967984"/>
            </a:xfrm>
          </p:grpSpPr>
          <p:sp>
            <p:nvSpPr>
              <p:cNvPr id="2537" name="Shape 2537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8" name="Shape 2538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42" name="Group 2542"/>
            <p:cNvGrpSpPr/>
            <p:nvPr/>
          </p:nvGrpSpPr>
          <p:grpSpPr>
            <a:xfrm>
              <a:off x="6400800" y="2129566"/>
              <a:ext cx="228600" cy="967986"/>
              <a:chOff x="0" y="0"/>
              <a:chExt cx="228600" cy="967984"/>
            </a:xfrm>
          </p:grpSpPr>
          <p:sp>
            <p:nvSpPr>
              <p:cNvPr id="2540" name="Shape 2540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1" name="Shape 2541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545" name="Group 2545"/>
            <p:cNvGrpSpPr/>
            <p:nvPr/>
          </p:nvGrpSpPr>
          <p:grpSpPr>
            <a:xfrm>
              <a:off x="6858000" y="2129566"/>
              <a:ext cx="228600" cy="967986"/>
              <a:chOff x="0" y="0"/>
              <a:chExt cx="228600" cy="967984"/>
            </a:xfrm>
          </p:grpSpPr>
          <p:sp>
            <p:nvSpPr>
              <p:cNvPr id="2543" name="Shape 2543"/>
              <p:cNvSpPr/>
              <p:nvPr/>
            </p:nvSpPr>
            <p:spPr>
              <a:xfrm>
                <a:off x="0" y="677589"/>
                <a:ext cx="228600" cy="290396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4" name="Shape 2544"/>
              <p:cNvSpPr/>
              <p:nvPr/>
            </p:nvSpPr>
            <p:spPr>
              <a:xfrm flipH="1">
                <a:off x="76199" y="0"/>
                <a:ext cx="2" cy="67759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546" name="Shape 2546"/>
            <p:cNvSpPr/>
            <p:nvPr/>
          </p:nvSpPr>
          <p:spPr>
            <a:xfrm>
              <a:off x="7239000" y="0"/>
              <a:ext cx="304800" cy="350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7239000" y="1548775"/>
              <a:ext cx="304800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1600200" y="3678342"/>
              <a:ext cx="4267201" cy="35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000"/>
                </a:spcBef>
                <a:defRPr b="1"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     a  B-tree  of  order  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4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8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552" name="Shape 2552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Case 1:number of children in the node&lt;m,</a:t>
            </a:r>
            <a:endParaRPr b="1" sz="2800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      insert into the node as ordered</a:t>
            </a:r>
          </a:p>
        </p:txBody>
      </p:sp>
      <p:grpSp>
        <p:nvGrpSpPr>
          <p:cNvPr id="2614" name="Group 2614"/>
          <p:cNvGrpSpPr/>
          <p:nvPr/>
        </p:nvGrpSpPr>
        <p:grpSpPr>
          <a:xfrm>
            <a:off x="609599" y="3262753"/>
            <a:ext cx="6727002" cy="3165742"/>
            <a:chOff x="0" y="0"/>
            <a:chExt cx="6727000" cy="3165740"/>
          </a:xfrm>
        </p:grpSpPr>
        <p:grpSp>
          <p:nvGrpSpPr>
            <p:cNvPr id="2612" name="Group 2612"/>
            <p:cNvGrpSpPr/>
            <p:nvPr/>
          </p:nvGrpSpPr>
          <p:grpSpPr>
            <a:xfrm>
              <a:off x="0" y="-1"/>
              <a:ext cx="6727001" cy="2376049"/>
              <a:chOff x="0" y="0"/>
              <a:chExt cx="6727000" cy="2376047"/>
            </a:xfrm>
          </p:grpSpPr>
          <p:grpSp>
            <p:nvGrpSpPr>
              <p:cNvPr id="2555" name="Group 2555"/>
              <p:cNvGrpSpPr/>
              <p:nvPr/>
            </p:nvGrpSpPr>
            <p:grpSpPr>
              <a:xfrm>
                <a:off x="2209799" y="-1"/>
                <a:ext cx="1143002" cy="484895"/>
                <a:chOff x="0" y="0"/>
                <a:chExt cx="1143000" cy="484893"/>
              </a:xfrm>
            </p:grpSpPr>
            <p:sp>
              <p:nvSpPr>
                <p:cNvPr id="2553" name="Shape 2553"/>
                <p:cNvSpPr/>
                <p:nvPr/>
              </p:nvSpPr>
              <p:spPr>
                <a:xfrm>
                  <a:off x="0" y="13846"/>
                  <a:ext cx="1143001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54" name="Shape 2554"/>
                <p:cNvSpPr/>
                <p:nvPr/>
              </p:nvSpPr>
              <p:spPr>
                <a:xfrm>
                  <a:off x="0" y="-1"/>
                  <a:ext cx="1084200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10  80</a:t>
                  </a:r>
                </a:p>
              </p:txBody>
            </p:sp>
          </p:grpSp>
          <p:grpSp>
            <p:nvGrpSpPr>
              <p:cNvPr id="2558" name="Group 2558"/>
              <p:cNvGrpSpPr/>
              <p:nvPr/>
            </p:nvGrpSpPr>
            <p:grpSpPr>
              <a:xfrm>
                <a:off x="76200" y="1219199"/>
                <a:ext cx="1295400" cy="484895"/>
                <a:chOff x="0" y="0"/>
                <a:chExt cx="1295400" cy="484893"/>
              </a:xfrm>
            </p:grpSpPr>
            <p:sp>
              <p:nvSpPr>
                <p:cNvPr id="2556" name="Shape 2556"/>
                <p:cNvSpPr/>
                <p:nvPr/>
              </p:nvSpPr>
              <p:spPr>
                <a:xfrm>
                  <a:off x="0" y="13846"/>
                  <a:ext cx="1295400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57" name="Shape 2557"/>
                <p:cNvSpPr/>
                <p:nvPr/>
              </p:nvSpPr>
              <p:spPr>
                <a:xfrm>
                  <a:off x="150050" y="-1"/>
                  <a:ext cx="9953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2  4  6</a:t>
                  </a:r>
                </a:p>
              </p:txBody>
            </p:sp>
          </p:grpSp>
          <p:grpSp>
            <p:nvGrpSpPr>
              <p:cNvPr id="2561" name="Group 2561"/>
              <p:cNvGrpSpPr/>
              <p:nvPr/>
            </p:nvGrpSpPr>
            <p:grpSpPr>
              <a:xfrm>
                <a:off x="1693100" y="1219199"/>
                <a:ext cx="2862200" cy="484895"/>
                <a:chOff x="0" y="0"/>
                <a:chExt cx="2862199" cy="484893"/>
              </a:xfrm>
            </p:grpSpPr>
            <p:sp>
              <p:nvSpPr>
                <p:cNvPr id="2559" name="Shape 2559"/>
                <p:cNvSpPr/>
                <p:nvPr/>
              </p:nvSpPr>
              <p:spPr>
                <a:xfrm>
                  <a:off x="59500" y="13846"/>
                  <a:ext cx="2743201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60" name="Shape 2560"/>
                <p:cNvSpPr/>
                <p:nvPr/>
              </p:nvSpPr>
              <p:spPr>
                <a:xfrm>
                  <a:off x="0" y="-1"/>
                  <a:ext cx="28622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 20 30 40 50 60 70 </a:t>
                  </a:r>
                </a:p>
              </p:txBody>
            </p:sp>
          </p:grpSp>
          <p:grpSp>
            <p:nvGrpSpPr>
              <p:cNvPr id="2564" name="Group 2564"/>
              <p:cNvGrpSpPr/>
              <p:nvPr/>
            </p:nvGrpSpPr>
            <p:grpSpPr>
              <a:xfrm>
                <a:off x="4931600" y="1219199"/>
                <a:ext cx="1795401" cy="484895"/>
                <a:chOff x="0" y="0"/>
                <a:chExt cx="1795399" cy="484893"/>
              </a:xfrm>
            </p:grpSpPr>
            <p:sp>
              <p:nvSpPr>
                <p:cNvPr id="2562" name="Shape 2562"/>
                <p:cNvSpPr/>
                <p:nvPr/>
              </p:nvSpPr>
              <p:spPr>
                <a:xfrm>
                  <a:off x="21399" y="13846"/>
                  <a:ext cx="1752601" cy="457201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63" name="Shape 2563"/>
                <p:cNvSpPr/>
                <p:nvPr/>
              </p:nvSpPr>
              <p:spPr>
                <a:xfrm>
                  <a:off x="-1" y="-1"/>
                  <a:ext cx="1795401" cy="4848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82 84 86 88</a:t>
                  </a:r>
                </a:p>
              </p:txBody>
            </p:sp>
          </p:grpSp>
          <p:sp>
            <p:nvSpPr>
              <p:cNvPr id="2565" name="Shape 2565"/>
              <p:cNvSpPr/>
              <p:nvPr/>
            </p:nvSpPr>
            <p:spPr>
              <a:xfrm flipH="1">
                <a:off x="838200" y="318646"/>
                <a:ext cx="1447800" cy="914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6" name="Shape 2566"/>
              <p:cNvSpPr/>
              <p:nvPr/>
            </p:nvSpPr>
            <p:spPr>
              <a:xfrm>
                <a:off x="2819400" y="318646"/>
                <a:ext cx="0" cy="914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7" name="Shape 2567"/>
              <p:cNvSpPr/>
              <p:nvPr/>
            </p:nvSpPr>
            <p:spPr>
              <a:xfrm>
                <a:off x="3276599" y="318647"/>
                <a:ext cx="2133602" cy="914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8" name="Shape 2568"/>
              <p:cNvSpPr/>
              <p:nvPr/>
            </p:nvSpPr>
            <p:spPr>
              <a:xfrm flipH="1">
                <a:off x="152399" y="1537847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9" name="Shape 2569"/>
              <p:cNvSpPr/>
              <p:nvPr/>
            </p:nvSpPr>
            <p:spPr>
              <a:xfrm>
                <a:off x="0" y="20712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0" name="Shape 2570"/>
              <p:cNvSpPr/>
              <p:nvPr/>
            </p:nvSpPr>
            <p:spPr>
              <a:xfrm flipH="1">
                <a:off x="533400" y="1537847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1" name="Shape 2571"/>
              <p:cNvSpPr/>
              <p:nvPr/>
            </p:nvSpPr>
            <p:spPr>
              <a:xfrm>
                <a:off x="381000" y="20712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2" name="Shape 2572"/>
              <p:cNvSpPr/>
              <p:nvPr/>
            </p:nvSpPr>
            <p:spPr>
              <a:xfrm flipH="1">
                <a:off x="914399" y="1537847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3" name="Shape 2573"/>
              <p:cNvSpPr/>
              <p:nvPr/>
            </p:nvSpPr>
            <p:spPr>
              <a:xfrm>
                <a:off x="762000" y="20712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4" name="Shape 2574"/>
              <p:cNvSpPr/>
              <p:nvPr/>
            </p:nvSpPr>
            <p:spPr>
              <a:xfrm>
                <a:off x="1219199" y="1537847"/>
                <a:ext cx="1589" cy="5334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5" name="Shape 2575"/>
              <p:cNvSpPr/>
              <p:nvPr/>
            </p:nvSpPr>
            <p:spPr>
              <a:xfrm>
                <a:off x="1066800" y="2071247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2578" name="Group 2578"/>
              <p:cNvGrpSpPr/>
              <p:nvPr/>
            </p:nvGrpSpPr>
            <p:grpSpPr>
              <a:xfrm>
                <a:off x="48768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76" name="Shape 2576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77" name="Shape 2577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81" name="Group 2581"/>
              <p:cNvGrpSpPr/>
              <p:nvPr/>
            </p:nvGrpSpPr>
            <p:grpSpPr>
              <a:xfrm>
                <a:off x="25146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79" name="Shape 2579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0" name="Shape 2580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84" name="Group 2584"/>
              <p:cNvGrpSpPr/>
              <p:nvPr/>
            </p:nvGrpSpPr>
            <p:grpSpPr>
              <a:xfrm>
                <a:off x="28956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82" name="Shape 2582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3" name="Shape 2583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87" name="Group 2587"/>
              <p:cNvGrpSpPr/>
              <p:nvPr/>
            </p:nvGrpSpPr>
            <p:grpSpPr>
              <a:xfrm>
                <a:off x="33528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85" name="Shape 2585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6" name="Shape 2586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90" name="Group 2590"/>
              <p:cNvGrpSpPr/>
              <p:nvPr/>
            </p:nvGrpSpPr>
            <p:grpSpPr>
              <a:xfrm>
                <a:off x="38100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88" name="Shape 2588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89" name="Shape 2589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93" name="Group 2593"/>
              <p:cNvGrpSpPr/>
              <p:nvPr/>
            </p:nvGrpSpPr>
            <p:grpSpPr>
              <a:xfrm>
                <a:off x="42672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91" name="Shape 2591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92" name="Shape 2592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96" name="Group 2596"/>
              <p:cNvGrpSpPr/>
              <p:nvPr/>
            </p:nvGrpSpPr>
            <p:grpSpPr>
              <a:xfrm>
                <a:off x="20574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94" name="Shape 2594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95" name="Shape 2595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599" name="Group 2599"/>
              <p:cNvGrpSpPr/>
              <p:nvPr/>
            </p:nvGrpSpPr>
            <p:grpSpPr>
              <a:xfrm>
                <a:off x="16764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597" name="Shape 2597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98" name="Shape 2598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602" name="Group 2602"/>
              <p:cNvGrpSpPr/>
              <p:nvPr/>
            </p:nvGrpSpPr>
            <p:grpSpPr>
              <a:xfrm>
                <a:off x="52578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600" name="Shape 2600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01" name="Shape 2601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605" name="Group 2605"/>
              <p:cNvGrpSpPr/>
              <p:nvPr/>
            </p:nvGrpSpPr>
            <p:grpSpPr>
              <a:xfrm>
                <a:off x="56388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603" name="Shape 2603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04" name="Shape 2604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608" name="Group 2608"/>
              <p:cNvGrpSpPr/>
              <p:nvPr/>
            </p:nvGrpSpPr>
            <p:grpSpPr>
              <a:xfrm>
                <a:off x="60960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606" name="Shape 2606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07" name="Shape 2607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611" name="Group 2611"/>
              <p:cNvGrpSpPr/>
              <p:nvPr/>
            </p:nvGrpSpPr>
            <p:grpSpPr>
              <a:xfrm>
                <a:off x="6477000" y="1614047"/>
                <a:ext cx="228600" cy="762001"/>
                <a:chOff x="0" y="0"/>
                <a:chExt cx="228600" cy="762000"/>
              </a:xfrm>
            </p:grpSpPr>
            <p:sp>
              <p:nvSpPr>
                <p:cNvPr id="2609" name="Shape 2609"/>
                <p:cNvSpPr/>
                <p:nvPr/>
              </p:nvSpPr>
              <p:spPr>
                <a:xfrm flipH="1">
                  <a:off x="152399" y="0"/>
                  <a:ext cx="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10" name="Shape 2610"/>
                <p:cNvSpPr/>
                <p:nvPr/>
              </p:nvSpPr>
              <p:spPr>
                <a:xfrm>
                  <a:off x="0" y="533400"/>
                  <a:ext cx="228600" cy="2286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2613" name="Shape 2613"/>
            <p:cNvSpPr/>
            <p:nvPr/>
          </p:nvSpPr>
          <p:spPr>
            <a:xfrm>
              <a:off x="1447800" y="2680847"/>
              <a:ext cx="4243388" cy="4848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B-Tree of order 7</a:t>
              </a:r>
            </a:p>
          </p:txBody>
        </p:sp>
      </p:grpSp>
      <p:sp>
        <p:nvSpPr>
          <p:cNvPr id="2615" name="Shape 2615"/>
          <p:cNvSpPr/>
          <p:nvPr/>
        </p:nvSpPr>
        <p:spPr>
          <a:xfrm>
            <a:off x="896937" y="3062287"/>
            <a:ext cx="1009316" cy="37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400"/>
              </a:spcBef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Insert 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5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6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52" grpId="1"/>
      <p:bldP build="whole" bldLvl="1" animBg="1" rev="0" advAuto="0" spid="2614" grpId="2"/>
      <p:bldP build="p" bldLvl="5" animBg="1" rev="0" advAuto="0" spid="261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 idx="4294967295"/>
          </p:nvPr>
        </p:nvSpPr>
        <p:spPr>
          <a:xfrm>
            <a:off x="685800" y="381000"/>
            <a:ext cx="77724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35" name="Shape 135"/>
          <p:cNvSpPr/>
          <p:nvPr>
            <p:ph type="body" idx="4294967295"/>
          </p:nvPr>
        </p:nvSpPr>
        <p:spPr>
          <a:xfrm>
            <a:off x="228600" y="1371599"/>
            <a:ext cx="8534400" cy="495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000"/>
              <a:t>3. Binary search tree class skeleton</a:t>
            </a:r>
            <a:endParaRPr b="1" sz="2000"/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public class BinarySearchTree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{   public BinarySearchTree( ) { root = null; }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public void makeEmpty( ) { root = null; }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public boolean isEmpty( ) { return root = = null; }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public Comparable find( Comparable x )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{ return elementAt( find( x, root ) ); }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public Comparable findMin( )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{ return elementAt( findMin( root ) ); }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public Comparable findMax( )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{ return elementAt( findMax( root ) ); }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500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0" dur="5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5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Shape 2617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618" name="Shape 2618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</a:lstStyle>
          <a:p>
            <a:pPr/>
            <a:r>
              <a:t>  </a:t>
            </a:r>
          </a:p>
        </p:txBody>
      </p:sp>
      <p:grpSp>
        <p:nvGrpSpPr>
          <p:cNvPr id="2680" name="Group 2680"/>
          <p:cNvGrpSpPr/>
          <p:nvPr/>
        </p:nvGrpSpPr>
        <p:grpSpPr>
          <a:xfrm>
            <a:off x="1066800" y="2424552"/>
            <a:ext cx="6803201" cy="2376048"/>
            <a:chOff x="0" y="0"/>
            <a:chExt cx="6803200" cy="2376047"/>
          </a:xfrm>
        </p:grpSpPr>
        <p:grpSp>
          <p:nvGrpSpPr>
            <p:cNvPr id="2621" name="Group 2621"/>
            <p:cNvGrpSpPr/>
            <p:nvPr/>
          </p:nvGrpSpPr>
          <p:grpSpPr>
            <a:xfrm>
              <a:off x="2285999" y="-1"/>
              <a:ext cx="1143002" cy="484895"/>
              <a:chOff x="0" y="0"/>
              <a:chExt cx="1143000" cy="484893"/>
            </a:xfrm>
          </p:grpSpPr>
          <p:sp>
            <p:nvSpPr>
              <p:cNvPr id="2619" name="Shape 2619"/>
              <p:cNvSpPr/>
              <p:nvPr/>
            </p:nvSpPr>
            <p:spPr>
              <a:xfrm>
                <a:off x="0" y="13846"/>
                <a:ext cx="1143001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0" name="Shape 2620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10  80</a:t>
                </a:r>
              </a:p>
            </p:txBody>
          </p:sp>
        </p:grpSp>
        <p:grpSp>
          <p:nvGrpSpPr>
            <p:cNvPr id="2624" name="Group 2624"/>
            <p:cNvGrpSpPr/>
            <p:nvPr/>
          </p:nvGrpSpPr>
          <p:grpSpPr>
            <a:xfrm>
              <a:off x="0" y="1219199"/>
              <a:ext cx="1447800" cy="484895"/>
              <a:chOff x="0" y="0"/>
              <a:chExt cx="1447799" cy="484893"/>
            </a:xfrm>
          </p:grpSpPr>
          <p:sp>
            <p:nvSpPr>
              <p:cNvPr id="2622" name="Shape 2622"/>
              <p:cNvSpPr/>
              <p:nvPr/>
            </p:nvSpPr>
            <p:spPr>
              <a:xfrm>
                <a:off x="0" y="13846"/>
                <a:ext cx="14478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3" name="Shape 2623"/>
              <p:cNvSpPr/>
              <p:nvPr/>
            </p:nvSpPr>
            <p:spPr>
              <a:xfrm>
                <a:off x="48449" y="-1"/>
                <a:ext cx="1350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2  3  4  6</a:t>
                </a:r>
              </a:p>
            </p:txBody>
          </p:sp>
        </p:grpSp>
        <p:grpSp>
          <p:nvGrpSpPr>
            <p:cNvPr id="2627" name="Group 2627"/>
            <p:cNvGrpSpPr/>
            <p:nvPr/>
          </p:nvGrpSpPr>
          <p:grpSpPr>
            <a:xfrm>
              <a:off x="1769300" y="1219199"/>
              <a:ext cx="2862200" cy="484895"/>
              <a:chOff x="0" y="0"/>
              <a:chExt cx="2862199" cy="484893"/>
            </a:xfrm>
          </p:grpSpPr>
          <p:sp>
            <p:nvSpPr>
              <p:cNvPr id="2625" name="Shape 2625"/>
              <p:cNvSpPr/>
              <p:nvPr/>
            </p:nvSpPr>
            <p:spPr>
              <a:xfrm>
                <a:off x="59500" y="13846"/>
                <a:ext cx="2743201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6" name="Shape 2626"/>
              <p:cNvSpPr/>
              <p:nvPr/>
            </p:nvSpPr>
            <p:spPr>
              <a:xfrm>
                <a:off x="0" y="-1"/>
                <a:ext cx="28622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20 30 40 50 60 70 </a:t>
                </a:r>
              </a:p>
            </p:txBody>
          </p:sp>
        </p:grpSp>
        <p:grpSp>
          <p:nvGrpSpPr>
            <p:cNvPr id="2630" name="Group 2630"/>
            <p:cNvGrpSpPr/>
            <p:nvPr/>
          </p:nvGrpSpPr>
          <p:grpSpPr>
            <a:xfrm>
              <a:off x="5007800" y="1219199"/>
              <a:ext cx="1795401" cy="484895"/>
              <a:chOff x="0" y="0"/>
              <a:chExt cx="1795399" cy="484893"/>
            </a:xfrm>
          </p:grpSpPr>
          <p:sp>
            <p:nvSpPr>
              <p:cNvPr id="2628" name="Shape 2628"/>
              <p:cNvSpPr/>
              <p:nvPr/>
            </p:nvSpPr>
            <p:spPr>
              <a:xfrm>
                <a:off x="21399" y="13846"/>
                <a:ext cx="1752601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9" name="Shape 2629"/>
              <p:cNvSpPr/>
              <p:nvPr/>
            </p:nvSpPr>
            <p:spPr>
              <a:xfrm>
                <a:off x="-1" y="-1"/>
                <a:ext cx="17954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82 84 86 88</a:t>
                </a:r>
              </a:p>
            </p:txBody>
          </p:sp>
        </p:grpSp>
        <p:sp>
          <p:nvSpPr>
            <p:cNvPr id="2631" name="Shape 2631"/>
            <p:cNvSpPr/>
            <p:nvPr/>
          </p:nvSpPr>
          <p:spPr>
            <a:xfrm flipH="1">
              <a:off x="914400" y="318646"/>
              <a:ext cx="1447800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2895600" y="318646"/>
              <a:ext cx="0" cy="914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3352799" y="318647"/>
              <a:ext cx="2133602" cy="914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4" name="Shape 2634"/>
            <p:cNvSpPr/>
            <p:nvPr/>
          </p:nvSpPr>
          <p:spPr>
            <a:xfrm flipH="1">
              <a:off x="380999" y="15378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304800" y="20712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6" name="Shape 2636"/>
            <p:cNvSpPr/>
            <p:nvPr/>
          </p:nvSpPr>
          <p:spPr>
            <a:xfrm flipH="1">
              <a:off x="685800" y="15378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609600" y="20712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8" name="Shape 2638"/>
            <p:cNvSpPr/>
            <p:nvPr/>
          </p:nvSpPr>
          <p:spPr>
            <a:xfrm flipH="1">
              <a:off x="990599" y="15378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914400" y="20712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1295399" y="1537847"/>
              <a:ext cx="1589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1219200" y="20712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644" name="Group 2644"/>
            <p:cNvGrpSpPr/>
            <p:nvPr/>
          </p:nvGrpSpPr>
          <p:grpSpPr>
            <a:xfrm>
              <a:off x="4953000" y="1614047"/>
              <a:ext cx="228600" cy="762001"/>
              <a:chOff x="0" y="0"/>
              <a:chExt cx="228600" cy="762000"/>
            </a:xfrm>
          </p:grpSpPr>
          <p:sp>
            <p:nvSpPr>
              <p:cNvPr id="2642" name="Shape 2642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3" name="Shape 2643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47" name="Group 2647"/>
            <p:cNvGrpSpPr/>
            <p:nvPr/>
          </p:nvGrpSpPr>
          <p:grpSpPr>
            <a:xfrm>
              <a:off x="2590800" y="1614047"/>
              <a:ext cx="228600" cy="762001"/>
              <a:chOff x="0" y="0"/>
              <a:chExt cx="228600" cy="762000"/>
            </a:xfrm>
          </p:grpSpPr>
          <p:sp>
            <p:nvSpPr>
              <p:cNvPr id="2645" name="Shape 2645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6" name="Shape 2646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50" name="Group 2650"/>
            <p:cNvGrpSpPr/>
            <p:nvPr/>
          </p:nvGrpSpPr>
          <p:grpSpPr>
            <a:xfrm>
              <a:off x="2971800" y="1614047"/>
              <a:ext cx="228600" cy="762001"/>
              <a:chOff x="0" y="0"/>
              <a:chExt cx="228600" cy="762000"/>
            </a:xfrm>
          </p:grpSpPr>
          <p:sp>
            <p:nvSpPr>
              <p:cNvPr id="2648" name="Shape 2648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9" name="Shape 2649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53" name="Group 2653"/>
            <p:cNvGrpSpPr/>
            <p:nvPr/>
          </p:nvGrpSpPr>
          <p:grpSpPr>
            <a:xfrm>
              <a:off x="3429000" y="1614047"/>
              <a:ext cx="228600" cy="762001"/>
              <a:chOff x="0" y="0"/>
              <a:chExt cx="228600" cy="762000"/>
            </a:xfrm>
          </p:grpSpPr>
          <p:sp>
            <p:nvSpPr>
              <p:cNvPr id="2651" name="Shape 2651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2" name="Shape 2652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56" name="Group 2656"/>
            <p:cNvGrpSpPr/>
            <p:nvPr/>
          </p:nvGrpSpPr>
          <p:grpSpPr>
            <a:xfrm>
              <a:off x="3886200" y="1614047"/>
              <a:ext cx="228600" cy="762001"/>
              <a:chOff x="0" y="0"/>
              <a:chExt cx="228600" cy="762000"/>
            </a:xfrm>
          </p:grpSpPr>
          <p:sp>
            <p:nvSpPr>
              <p:cNvPr id="2654" name="Shape 2654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5" name="Shape 2655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59" name="Group 2659"/>
            <p:cNvGrpSpPr/>
            <p:nvPr/>
          </p:nvGrpSpPr>
          <p:grpSpPr>
            <a:xfrm>
              <a:off x="4343400" y="1614047"/>
              <a:ext cx="228600" cy="762001"/>
              <a:chOff x="0" y="0"/>
              <a:chExt cx="228600" cy="762000"/>
            </a:xfrm>
          </p:grpSpPr>
          <p:sp>
            <p:nvSpPr>
              <p:cNvPr id="2657" name="Shape 2657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8" name="Shape 2658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62" name="Group 2662"/>
            <p:cNvGrpSpPr/>
            <p:nvPr/>
          </p:nvGrpSpPr>
          <p:grpSpPr>
            <a:xfrm>
              <a:off x="2133600" y="1614047"/>
              <a:ext cx="228600" cy="762001"/>
              <a:chOff x="0" y="0"/>
              <a:chExt cx="228600" cy="762000"/>
            </a:xfrm>
          </p:grpSpPr>
          <p:sp>
            <p:nvSpPr>
              <p:cNvPr id="2660" name="Shape 2660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1" name="Shape 2661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65" name="Group 2665"/>
            <p:cNvGrpSpPr/>
            <p:nvPr/>
          </p:nvGrpSpPr>
          <p:grpSpPr>
            <a:xfrm>
              <a:off x="1752600" y="1614047"/>
              <a:ext cx="228600" cy="762001"/>
              <a:chOff x="0" y="0"/>
              <a:chExt cx="228600" cy="762000"/>
            </a:xfrm>
          </p:grpSpPr>
          <p:sp>
            <p:nvSpPr>
              <p:cNvPr id="2663" name="Shape 2663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4" name="Shape 2664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68" name="Group 2668"/>
            <p:cNvGrpSpPr/>
            <p:nvPr/>
          </p:nvGrpSpPr>
          <p:grpSpPr>
            <a:xfrm>
              <a:off x="5334000" y="1614047"/>
              <a:ext cx="228600" cy="762001"/>
              <a:chOff x="0" y="0"/>
              <a:chExt cx="228600" cy="762000"/>
            </a:xfrm>
          </p:grpSpPr>
          <p:sp>
            <p:nvSpPr>
              <p:cNvPr id="2666" name="Shape 2666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7" name="Shape 2667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71" name="Group 2671"/>
            <p:cNvGrpSpPr/>
            <p:nvPr/>
          </p:nvGrpSpPr>
          <p:grpSpPr>
            <a:xfrm>
              <a:off x="5715000" y="1614047"/>
              <a:ext cx="228600" cy="762001"/>
              <a:chOff x="0" y="0"/>
              <a:chExt cx="228600" cy="762000"/>
            </a:xfrm>
          </p:grpSpPr>
          <p:sp>
            <p:nvSpPr>
              <p:cNvPr id="2669" name="Shape 2669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0" name="Shape 2670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74" name="Group 2674"/>
            <p:cNvGrpSpPr/>
            <p:nvPr/>
          </p:nvGrpSpPr>
          <p:grpSpPr>
            <a:xfrm>
              <a:off x="6172200" y="1614047"/>
              <a:ext cx="228600" cy="762001"/>
              <a:chOff x="0" y="0"/>
              <a:chExt cx="228600" cy="762000"/>
            </a:xfrm>
          </p:grpSpPr>
          <p:sp>
            <p:nvSpPr>
              <p:cNvPr id="2672" name="Shape 2672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3" name="Shape 2673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77" name="Group 2677"/>
            <p:cNvGrpSpPr/>
            <p:nvPr/>
          </p:nvGrpSpPr>
          <p:grpSpPr>
            <a:xfrm>
              <a:off x="6553200" y="1614047"/>
              <a:ext cx="228600" cy="762001"/>
              <a:chOff x="0" y="0"/>
              <a:chExt cx="228600" cy="762000"/>
            </a:xfrm>
          </p:grpSpPr>
          <p:sp>
            <p:nvSpPr>
              <p:cNvPr id="2675" name="Shape 2675"/>
              <p:cNvSpPr/>
              <p:nvPr/>
            </p:nvSpPr>
            <p:spPr>
              <a:xfrm flipH="1">
                <a:off x="152399" y="0"/>
                <a:ext cx="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76" name="Shape 2676"/>
              <p:cNvSpPr/>
              <p:nvPr/>
            </p:nvSpPr>
            <p:spPr>
              <a:xfrm>
                <a:off x="0" y="533400"/>
                <a:ext cx="228600" cy="2286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678" name="Shape 2678"/>
            <p:cNvSpPr/>
            <p:nvPr/>
          </p:nvSpPr>
          <p:spPr>
            <a:xfrm flipH="1">
              <a:off x="76199" y="153784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0" y="2071247"/>
              <a:ext cx="228600" cy="228601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6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0" grpId="1"/>
      <p:bldP build="p" bldLvl="1" animBg="1" rev="0" advAuto="0" spid="2618" grpId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Shape 2682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683" name="Shape 2683"/>
          <p:cNvSpPr/>
          <p:nvPr>
            <p:ph type="body" idx="4294967295"/>
          </p:nvPr>
        </p:nvSpPr>
        <p:spPr>
          <a:xfrm>
            <a:off x="179387" y="2057400"/>
            <a:ext cx="8278813" cy="4343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Case 2.</a:t>
            </a:r>
          </a:p>
          <a:p>
            <a:pPr>
              <a:spcBef>
                <a:spcPts val="500"/>
              </a:spcBef>
              <a:buChar char="•"/>
              <a:defRPr b="1" sz="2400"/>
            </a:pPr>
            <a:r>
              <a:t>Insert into a node with m children (also called  a full node),  like insert 25 into the B-Tree in the last example, the full node is split into two nodes. </a:t>
            </a:r>
          </a:p>
          <a:p>
            <a:pPr>
              <a:spcBef>
                <a:spcPts val="500"/>
              </a:spcBef>
              <a:buChar char="•"/>
              <a:defRPr b="1" sz="2400"/>
            </a:pPr>
            <a:r>
              <a:t>A new pointer will be added to the parent of the full node .</a:t>
            </a:r>
          </a:p>
          <a:p>
            <a:pPr>
              <a:spcBef>
                <a:spcPts val="500"/>
              </a:spcBef>
              <a:buChar char="•"/>
              <a:defRPr b="1" sz="2400"/>
            </a:pPr>
            <a:r>
              <a:t>Because k</a:t>
            </a:r>
            <a:r>
              <a:rPr b="0" baseline="-250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baseline="-25000"/>
              <a:t>m/2</a:t>
            </a:r>
            <a:r>
              <a:rPr b="0" baseline="-25000">
                <a:latin typeface="Symbol"/>
                <a:ea typeface="Symbol"/>
                <a:cs typeface="Symbol"/>
                <a:sym typeface="Symbol"/>
              </a:rPr>
              <a:t>⎤ </a:t>
            </a:r>
            <a:r>
              <a:t>is inserted into parent node, it may  cause new split. If the root is split,the height of the tree will increased by 1.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83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Shape 2685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686" name="Shape 2686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 </a:t>
            </a:r>
            <a:r>
              <a:rPr sz="2800"/>
              <a:t>Example: </a:t>
            </a:r>
            <a:endParaRPr sz="2800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</a:t>
            </a:r>
            <a:r>
              <a:rPr sz="2400"/>
              <a:t>Insert 44</a:t>
            </a:r>
          </a:p>
        </p:txBody>
      </p:sp>
      <p:grpSp>
        <p:nvGrpSpPr>
          <p:cNvPr id="2730" name="Group 2730"/>
          <p:cNvGrpSpPr/>
          <p:nvPr/>
        </p:nvGrpSpPr>
        <p:grpSpPr>
          <a:xfrm>
            <a:off x="990600" y="2767452"/>
            <a:ext cx="6324600" cy="2580395"/>
            <a:chOff x="0" y="0"/>
            <a:chExt cx="6324600" cy="2580393"/>
          </a:xfrm>
        </p:grpSpPr>
        <p:grpSp>
          <p:nvGrpSpPr>
            <p:cNvPr id="2689" name="Group 2689"/>
            <p:cNvGrpSpPr/>
            <p:nvPr/>
          </p:nvGrpSpPr>
          <p:grpSpPr>
            <a:xfrm>
              <a:off x="2590800" y="-1"/>
              <a:ext cx="1219200" cy="484895"/>
              <a:chOff x="0" y="0"/>
              <a:chExt cx="1219200" cy="484893"/>
            </a:xfrm>
          </p:grpSpPr>
          <p:sp>
            <p:nvSpPr>
              <p:cNvPr id="2687" name="Shape 2687"/>
              <p:cNvSpPr/>
              <p:nvPr/>
            </p:nvSpPr>
            <p:spPr>
              <a:xfrm>
                <a:off x="0" y="51946"/>
                <a:ext cx="12192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8" name="Shape 2688"/>
              <p:cNvSpPr/>
              <p:nvPr/>
            </p:nvSpPr>
            <p:spPr>
              <a:xfrm>
                <a:off x="156400" y="-1"/>
                <a:ext cx="9064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30 80</a:t>
                </a:r>
              </a:p>
            </p:txBody>
          </p:sp>
        </p:grpSp>
        <p:grpSp>
          <p:nvGrpSpPr>
            <p:cNvPr id="2692" name="Group 2692"/>
            <p:cNvGrpSpPr/>
            <p:nvPr/>
          </p:nvGrpSpPr>
          <p:grpSpPr>
            <a:xfrm>
              <a:off x="838200" y="1066799"/>
              <a:ext cx="609600" cy="484895"/>
              <a:chOff x="0" y="0"/>
              <a:chExt cx="609600" cy="484893"/>
            </a:xfrm>
          </p:grpSpPr>
          <p:sp>
            <p:nvSpPr>
              <p:cNvPr id="2690" name="Shape 2690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1" name="Shape 2691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2695" name="Group 2695"/>
            <p:cNvGrpSpPr/>
            <p:nvPr/>
          </p:nvGrpSpPr>
          <p:grpSpPr>
            <a:xfrm>
              <a:off x="2590800" y="1028700"/>
              <a:ext cx="1371600" cy="484894"/>
              <a:chOff x="0" y="0"/>
              <a:chExt cx="1371600" cy="484893"/>
            </a:xfrm>
          </p:grpSpPr>
          <p:sp>
            <p:nvSpPr>
              <p:cNvPr id="2693" name="Shape 2693"/>
              <p:cNvSpPr/>
              <p:nvPr/>
            </p:nvSpPr>
            <p:spPr>
              <a:xfrm>
                <a:off x="0" y="13846"/>
                <a:ext cx="1371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4" name="Shape 2694"/>
              <p:cNvSpPr/>
              <p:nvPr/>
            </p:nvSpPr>
            <p:spPr>
              <a:xfrm>
                <a:off x="232599" y="0"/>
                <a:ext cx="9064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50 60</a:t>
                </a:r>
              </a:p>
            </p:txBody>
          </p:sp>
        </p:grpSp>
        <p:grpSp>
          <p:nvGrpSpPr>
            <p:cNvPr id="2698" name="Group 2698"/>
            <p:cNvGrpSpPr/>
            <p:nvPr/>
          </p:nvGrpSpPr>
          <p:grpSpPr>
            <a:xfrm>
              <a:off x="5105400" y="990599"/>
              <a:ext cx="685800" cy="484895"/>
              <a:chOff x="0" y="0"/>
              <a:chExt cx="685800" cy="484893"/>
            </a:xfrm>
          </p:grpSpPr>
          <p:sp>
            <p:nvSpPr>
              <p:cNvPr id="2696" name="Shape 2696"/>
              <p:cNvSpPr/>
              <p:nvPr/>
            </p:nvSpPr>
            <p:spPr>
              <a:xfrm>
                <a:off x="0" y="51946"/>
                <a:ext cx="6858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7" name="Shape 2697"/>
              <p:cNvSpPr/>
              <p:nvPr/>
            </p:nvSpPr>
            <p:spPr>
              <a:xfrm>
                <a:off x="11195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</a:t>
                </a:r>
              </a:p>
            </p:txBody>
          </p:sp>
        </p:grpSp>
        <p:grpSp>
          <p:nvGrpSpPr>
            <p:cNvPr id="2701" name="Group 2701"/>
            <p:cNvGrpSpPr/>
            <p:nvPr/>
          </p:nvGrpSpPr>
          <p:grpSpPr>
            <a:xfrm>
              <a:off x="0" y="2057399"/>
              <a:ext cx="609600" cy="484895"/>
              <a:chOff x="0" y="0"/>
              <a:chExt cx="609600" cy="484893"/>
            </a:xfrm>
          </p:grpSpPr>
          <p:sp>
            <p:nvSpPr>
              <p:cNvPr id="2699" name="Shape 2699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0" name="Shape 2700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2704" name="Group 2704"/>
            <p:cNvGrpSpPr/>
            <p:nvPr/>
          </p:nvGrpSpPr>
          <p:grpSpPr>
            <a:xfrm>
              <a:off x="1066800" y="2057399"/>
              <a:ext cx="609600" cy="484895"/>
              <a:chOff x="0" y="0"/>
              <a:chExt cx="609600" cy="484893"/>
            </a:xfrm>
          </p:grpSpPr>
          <p:sp>
            <p:nvSpPr>
              <p:cNvPr id="2702" name="Shape 2702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3" name="Shape 2703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2707" name="Group 2707"/>
            <p:cNvGrpSpPr/>
            <p:nvPr/>
          </p:nvGrpSpPr>
          <p:grpSpPr>
            <a:xfrm>
              <a:off x="1828800" y="2019300"/>
              <a:ext cx="1219200" cy="484894"/>
              <a:chOff x="0" y="0"/>
              <a:chExt cx="1219200" cy="484893"/>
            </a:xfrm>
          </p:grpSpPr>
          <p:sp>
            <p:nvSpPr>
              <p:cNvPr id="2705" name="Shape 2705"/>
              <p:cNvSpPr/>
              <p:nvPr/>
            </p:nvSpPr>
            <p:spPr>
              <a:xfrm>
                <a:off x="0" y="13846"/>
                <a:ext cx="12192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6" name="Shape 2706"/>
              <p:cNvSpPr/>
              <p:nvPr/>
            </p:nvSpPr>
            <p:spPr>
              <a:xfrm>
                <a:off x="156400" y="0"/>
                <a:ext cx="9064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35 40</a:t>
                </a:r>
              </a:p>
            </p:txBody>
          </p:sp>
        </p:grpSp>
        <p:grpSp>
          <p:nvGrpSpPr>
            <p:cNvPr id="2710" name="Group 2710"/>
            <p:cNvGrpSpPr/>
            <p:nvPr/>
          </p:nvGrpSpPr>
          <p:grpSpPr>
            <a:xfrm>
              <a:off x="3121849" y="2019300"/>
              <a:ext cx="461901" cy="484894"/>
              <a:chOff x="0" y="0"/>
              <a:chExt cx="461900" cy="484893"/>
            </a:xfrm>
          </p:grpSpPr>
          <p:sp>
            <p:nvSpPr>
              <p:cNvPr id="2708" name="Shape 2708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9" name="Shape 2709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55</a:t>
                </a:r>
              </a:p>
            </p:txBody>
          </p:sp>
        </p:grpSp>
        <p:grpSp>
          <p:nvGrpSpPr>
            <p:cNvPr id="2713" name="Group 2713"/>
            <p:cNvGrpSpPr/>
            <p:nvPr/>
          </p:nvGrpSpPr>
          <p:grpSpPr>
            <a:xfrm>
              <a:off x="3807650" y="2057399"/>
              <a:ext cx="461901" cy="484895"/>
              <a:chOff x="0" y="0"/>
              <a:chExt cx="461900" cy="484893"/>
            </a:xfrm>
          </p:grpSpPr>
          <p:sp>
            <p:nvSpPr>
              <p:cNvPr id="2711" name="Shape 2711"/>
              <p:cNvSpPr/>
              <p:nvPr/>
            </p:nvSpPr>
            <p:spPr>
              <a:xfrm>
                <a:off x="2350" y="51946"/>
                <a:ext cx="4572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2" name="Shape 2712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grpSp>
          <p:nvGrpSpPr>
            <p:cNvPr id="2716" name="Group 2716"/>
            <p:cNvGrpSpPr/>
            <p:nvPr/>
          </p:nvGrpSpPr>
          <p:grpSpPr>
            <a:xfrm>
              <a:off x="4419600" y="2095500"/>
              <a:ext cx="990600" cy="484894"/>
              <a:chOff x="0" y="0"/>
              <a:chExt cx="990600" cy="484893"/>
            </a:xfrm>
          </p:grpSpPr>
          <p:sp>
            <p:nvSpPr>
              <p:cNvPr id="2714" name="Shape 2714"/>
              <p:cNvSpPr/>
              <p:nvPr/>
            </p:nvSpPr>
            <p:spPr>
              <a:xfrm>
                <a:off x="0" y="13846"/>
                <a:ext cx="990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5" name="Shape 2715"/>
              <p:cNvSpPr/>
              <p:nvPr/>
            </p:nvSpPr>
            <p:spPr>
              <a:xfrm>
                <a:off x="42099" y="0"/>
                <a:ext cx="9064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82 85</a:t>
                </a:r>
              </a:p>
            </p:txBody>
          </p:sp>
        </p:grpSp>
        <p:grpSp>
          <p:nvGrpSpPr>
            <p:cNvPr id="2719" name="Group 2719"/>
            <p:cNvGrpSpPr/>
            <p:nvPr/>
          </p:nvGrpSpPr>
          <p:grpSpPr>
            <a:xfrm>
              <a:off x="5715000" y="2095500"/>
              <a:ext cx="609600" cy="484894"/>
              <a:chOff x="0" y="0"/>
              <a:chExt cx="609600" cy="484893"/>
            </a:xfrm>
          </p:grpSpPr>
          <p:sp>
            <p:nvSpPr>
              <p:cNvPr id="2717" name="Shape 2717"/>
              <p:cNvSpPr/>
              <p:nvPr/>
            </p:nvSpPr>
            <p:spPr>
              <a:xfrm>
                <a:off x="0" y="13846"/>
                <a:ext cx="609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8" name="Shape 2718"/>
              <p:cNvSpPr/>
              <p:nvPr/>
            </p:nvSpPr>
            <p:spPr>
              <a:xfrm>
                <a:off x="73850" y="0"/>
                <a:ext cx="4619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95</a:t>
                </a:r>
              </a:p>
            </p:txBody>
          </p:sp>
        </p:grpSp>
        <p:sp>
          <p:nvSpPr>
            <p:cNvPr id="2720" name="Shape 2720"/>
            <p:cNvSpPr/>
            <p:nvPr/>
          </p:nvSpPr>
          <p:spPr>
            <a:xfrm flipH="1">
              <a:off x="1219199" y="204346"/>
              <a:ext cx="1524002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1" name="Shape 2721"/>
            <p:cNvSpPr/>
            <p:nvPr/>
          </p:nvSpPr>
          <p:spPr>
            <a:xfrm>
              <a:off x="3124200" y="280546"/>
              <a:ext cx="0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2" name="Shape 2722"/>
            <p:cNvSpPr/>
            <p:nvPr/>
          </p:nvSpPr>
          <p:spPr>
            <a:xfrm>
              <a:off x="3657599" y="204346"/>
              <a:ext cx="1676401" cy="838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3" name="Shape 2723"/>
            <p:cNvSpPr/>
            <p:nvPr/>
          </p:nvSpPr>
          <p:spPr>
            <a:xfrm flipH="1">
              <a:off x="304800" y="1347346"/>
              <a:ext cx="609600" cy="762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4" name="Shape 2724"/>
            <p:cNvSpPr/>
            <p:nvPr/>
          </p:nvSpPr>
          <p:spPr>
            <a:xfrm flipH="1">
              <a:off x="1295399" y="1347347"/>
              <a:ext cx="1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5" name="Shape 2725"/>
            <p:cNvSpPr/>
            <p:nvPr/>
          </p:nvSpPr>
          <p:spPr>
            <a:xfrm flipH="1">
              <a:off x="2285999" y="1271147"/>
              <a:ext cx="457201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3276600" y="1347347"/>
              <a:ext cx="0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3657599" y="1271147"/>
              <a:ext cx="381002" cy="838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8" name="Shape 2728"/>
            <p:cNvSpPr/>
            <p:nvPr/>
          </p:nvSpPr>
          <p:spPr>
            <a:xfrm flipH="1">
              <a:off x="4800599" y="1271147"/>
              <a:ext cx="4572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638799" y="1271147"/>
              <a:ext cx="228602" cy="838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31" name="Shape 2731"/>
          <p:cNvSpPr/>
          <p:nvPr/>
        </p:nvSpPr>
        <p:spPr>
          <a:xfrm>
            <a:off x="2971800" y="5629275"/>
            <a:ext cx="3049203" cy="48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600"/>
              </a:spcBef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A B-Tree of order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2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0" grpId="2"/>
      <p:bldP build="p" bldLvl="1" animBg="1" rev="0" advAuto="0" spid="2686" grpId="1"/>
      <p:bldP build="p" bldLvl="5" animBg="1" rev="0" advAuto="0" spid="2731" grpId="3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734" name="Shape 2734"/>
          <p:cNvSpPr/>
          <p:nvPr>
            <p:ph type="body" idx="4294967295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  </a:t>
            </a:r>
          </a:p>
        </p:txBody>
      </p:sp>
      <p:grpSp>
        <p:nvGrpSpPr>
          <p:cNvPr id="2794" name="Group 2794"/>
          <p:cNvGrpSpPr/>
          <p:nvPr/>
        </p:nvGrpSpPr>
        <p:grpSpPr>
          <a:xfrm>
            <a:off x="1219200" y="2310252"/>
            <a:ext cx="6324600" cy="3037595"/>
            <a:chOff x="0" y="0"/>
            <a:chExt cx="6324600" cy="3037593"/>
          </a:xfrm>
        </p:grpSpPr>
        <p:grpSp>
          <p:nvGrpSpPr>
            <p:cNvPr id="2737" name="Group 2737"/>
            <p:cNvGrpSpPr/>
            <p:nvPr/>
          </p:nvGrpSpPr>
          <p:grpSpPr>
            <a:xfrm>
              <a:off x="3687000" y="457199"/>
              <a:ext cx="550801" cy="484895"/>
              <a:chOff x="0" y="0"/>
              <a:chExt cx="550800" cy="484893"/>
            </a:xfrm>
          </p:grpSpPr>
          <p:sp>
            <p:nvSpPr>
              <p:cNvPr id="2735" name="Shape 2735"/>
              <p:cNvSpPr/>
              <p:nvPr/>
            </p:nvSpPr>
            <p:spPr>
              <a:xfrm>
                <a:off x="46800" y="51946"/>
                <a:ext cx="4572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6" name="Shape 2736"/>
              <p:cNvSpPr/>
              <p:nvPr/>
            </p:nvSpPr>
            <p:spPr>
              <a:xfrm>
                <a:off x="-1" y="-1"/>
                <a:ext cx="5508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80</a:t>
                </a:r>
              </a:p>
            </p:txBody>
          </p:sp>
        </p:grpSp>
        <p:grpSp>
          <p:nvGrpSpPr>
            <p:cNvPr id="2740" name="Group 2740"/>
            <p:cNvGrpSpPr/>
            <p:nvPr/>
          </p:nvGrpSpPr>
          <p:grpSpPr>
            <a:xfrm>
              <a:off x="838200" y="1523999"/>
              <a:ext cx="609600" cy="484895"/>
              <a:chOff x="0" y="0"/>
              <a:chExt cx="609600" cy="484893"/>
            </a:xfrm>
          </p:grpSpPr>
          <p:sp>
            <p:nvSpPr>
              <p:cNvPr id="2738" name="Shape 2738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9" name="Shape 2739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2743" name="Group 2743"/>
            <p:cNvGrpSpPr/>
            <p:nvPr/>
          </p:nvGrpSpPr>
          <p:grpSpPr>
            <a:xfrm>
              <a:off x="3505200" y="1447799"/>
              <a:ext cx="685800" cy="484895"/>
              <a:chOff x="0" y="0"/>
              <a:chExt cx="685800" cy="484893"/>
            </a:xfrm>
          </p:grpSpPr>
          <p:sp>
            <p:nvSpPr>
              <p:cNvPr id="2741" name="Shape 2741"/>
              <p:cNvSpPr/>
              <p:nvPr/>
            </p:nvSpPr>
            <p:spPr>
              <a:xfrm>
                <a:off x="0" y="51946"/>
                <a:ext cx="6858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42" name="Shape 2742"/>
              <p:cNvSpPr/>
              <p:nvPr/>
            </p:nvSpPr>
            <p:spPr>
              <a:xfrm>
                <a:off x="11195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60</a:t>
                </a:r>
              </a:p>
            </p:txBody>
          </p:sp>
        </p:grpSp>
        <p:grpSp>
          <p:nvGrpSpPr>
            <p:cNvPr id="2746" name="Group 2746"/>
            <p:cNvGrpSpPr/>
            <p:nvPr/>
          </p:nvGrpSpPr>
          <p:grpSpPr>
            <a:xfrm>
              <a:off x="5105400" y="1447799"/>
              <a:ext cx="685800" cy="484895"/>
              <a:chOff x="0" y="0"/>
              <a:chExt cx="685800" cy="484893"/>
            </a:xfrm>
          </p:grpSpPr>
          <p:sp>
            <p:nvSpPr>
              <p:cNvPr id="2744" name="Shape 2744"/>
              <p:cNvSpPr/>
              <p:nvPr/>
            </p:nvSpPr>
            <p:spPr>
              <a:xfrm>
                <a:off x="0" y="51946"/>
                <a:ext cx="6858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45" name="Shape 2745"/>
              <p:cNvSpPr/>
              <p:nvPr/>
            </p:nvSpPr>
            <p:spPr>
              <a:xfrm>
                <a:off x="11195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90</a:t>
                </a:r>
              </a:p>
            </p:txBody>
          </p:sp>
        </p:grpSp>
        <p:grpSp>
          <p:nvGrpSpPr>
            <p:cNvPr id="2749" name="Group 2749"/>
            <p:cNvGrpSpPr/>
            <p:nvPr/>
          </p:nvGrpSpPr>
          <p:grpSpPr>
            <a:xfrm>
              <a:off x="0" y="2514599"/>
              <a:ext cx="609600" cy="484895"/>
              <a:chOff x="0" y="0"/>
              <a:chExt cx="609600" cy="484893"/>
            </a:xfrm>
          </p:grpSpPr>
          <p:sp>
            <p:nvSpPr>
              <p:cNvPr id="2747" name="Shape 2747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48" name="Shape 2748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2752" name="Group 2752"/>
            <p:cNvGrpSpPr/>
            <p:nvPr/>
          </p:nvGrpSpPr>
          <p:grpSpPr>
            <a:xfrm>
              <a:off x="1066800" y="2514599"/>
              <a:ext cx="609600" cy="484895"/>
              <a:chOff x="0" y="0"/>
              <a:chExt cx="609600" cy="484893"/>
            </a:xfrm>
          </p:grpSpPr>
          <p:sp>
            <p:nvSpPr>
              <p:cNvPr id="2750" name="Shape 2750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1" name="Shape 2751"/>
              <p:cNvSpPr/>
              <p:nvPr/>
            </p:nvSpPr>
            <p:spPr>
              <a:xfrm>
                <a:off x="738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2755" name="Group 2755"/>
            <p:cNvGrpSpPr/>
            <p:nvPr/>
          </p:nvGrpSpPr>
          <p:grpSpPr>
            <a:xfrm>
              <a:off x="2438400" y="2514599"/>
              <a:ext cx="609600" cy="484895"/>
              <a:chOff x="0" y="0"/>
              <a:chExt cx="609600" cy="484893"/>
            </a:xfrm>
          </p:grpSpPr>
          <p:sp>
            <p:nvSpPr>
              <p:cNvPr id="2753" name="Shape 2753"/>
              <p:cNvSpPr/>
              <p:nvPr/>
            </p:nvSpPr>
            <p:spPr>
              <a:xfrm>
                <a:off x="0" y="51946"/>
                <a:ext cx="6096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4" name="Shape 2754"/>
              <p:cNvSpPr/>
              <p:nvPr/>
            </p:nvSpPr>
            <p:spPr>
              <a:xfrm>
                <a:off x="29399" y="-1"/>
                <a:ext cx="5508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 44</a:t>
                </a:r>
              </a:p>
            </p:txBody>
          </p:sp>
        </p:grpSp>
        <p:grpSp>
          <p:nvGrpSpPr>
            <p:cNvPr id="2758" name="Group 2758"/>
            <p:cNvGrpSpPr/>
            <p:nvPr/>
          </p:nvGrpSpPr>
          <p:grpSpPr>
            <a:xfrm>
              <a:off x="3350450" y="2552700"/>
              <a:ext cx="461901" cy="484894"/>
              <a:chOff x="0" y="0"/>
              <a:chExt cx="461900" cy="484893"/>
            </a:xfrm>
          </p:grpSpPr>
          <p:sp>
            <p:nvSpPr>
              <p:cNvPr id="2756" name="Shape 2756"/>
              <p:cNvSpPr/>
              <p:nvPr/>
            </p:nvSpPr>
            <p:spPr>
              <a:xfrm>
                <a:off x="2350" y="13846"/>
                <a:ext cx="457201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7" name="Shape 2757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55</a:t>
                </a:r>
              </a:p>
            </p:txBody>
          </p:sp>
        </p:grpSp>
        <p:grpSp>
          <p:nvGrpSpPr>
            <p:cNvPr id="2761" name="Group 2761"/>
            <p:cNvGrpSpPr/>
            <p:nvPr/>
          </p:nvGrpSpPr>
          <p:grpSpPr>
            <a:xfrm>
              <a:off x="3960050" y="2514599"/>
              <a:ext cx="461901" cy="484895"/>
              <a:chOff x="0" y="0"/>
              <a:chExt cx="461900" cy="484893"/>
            </a:xfrm>
          </p:grpSpPr>
          <p:sp>
            <p:nvSpPr>
              <p:cNvPr id="2759" name="Shape 2759"/>
              <p:cNvSpPr/>
              <p:nvPr/>
            </p:nvSpPr>
            <p:spPr>
              <a:xfrm>
                <a:off x="2350" y="51946"/>
                <a:ext cx="457201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0" name="Shape 2760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grpSp>
          <p:nvGrpSpPr>
            <p:cNvPr id="2764" name="Group 2764"/>
            <p:cNvGrpSpPr/>
            <p:nvPr/>
          </p:nvGrpSpPr>
          <p:grpSpPr>
            <a:xfrm>
              <a:off x="4572000" y="2552700"/>
              <a:ext cx="990600" cy="484894"/>
              <a:chOff x="0" y="0"/>
              <a:chExt cx="990600" cy="484893"/>
            </a:xfrm>
          </p:grpSpPr>
          <p:sp>
            <p:nvSpPr>
              <p:cNvPr id="2762" name="Shape 2762"/>
              <p:cNvSpPr/>
              <p:nvPr/>
            </p:nvSpPr>
            <p:spPr>
              <a:xfrm>
                <a:off x="0" y="13846"/>
                <a:ext cx="990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3" name="Shape 2763"/>
              <p:cNvSpPr/>
              <p:nvPr/>
            </p:nvSpPr>
            <p:spPr>
              <a:xfrm>
                <a:off x="42099" y="0"/>
                <a:ext cx="9064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82 85</a:t>
                </a:r>
              </a:p>
            </p:txBody>
          </p:sp>
        </p:grpSp>
        <p:grpSp>
          <p:nvGrpSpPr>
            <p:cNvPr id="2767" name="Group 2767"/>
            <p:cNvGrpSpPr/>
            <p:nvPr/>
          </p:nvGrpSpPr>
          <p:grpSpPr>
            <a:xfrm>
              <a:off x="5715000" y="2552700"/>
              <a:ext cx="609600" cy="484894"/>
              <a:chOff x="0" y="0"/>
              <a:chExt cx="609600" cy="484893"/>
            </a:xfrm>
          </p:grpSpPr>
          <p:sp>
            <p:nvSpPr>
              <p:cNvPr id="2765" name="Shape 2765"/>
              <p:cNvSpPr/>
              <p:nvPr/>
            </p:nvSpPr>
            <p:spPr>
              <a:xfrm>
                <a:off x="0" y="13846"/>
                <a:ext cx="609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6" name="Shape 2766"/>
              <p:cNvSpPr/>
              <p:nvPr/>
            </p:nvSpPr>
            <p:spPr>
              <a:xfrm>
                <a:off x="73850" y="0"/>
                <a:ext cx="4619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95</a:t>
                </a:r>
              </a:p>
            </p:txBody>
          </p:sp>
        </p:grpSp>
        <p:sp>
          <p:nvSpPr>
            <p:cNvPr id="2768" name="Shape 2768"/>
            <p:cNvSpPr/>
            <p:nvPr/>
          </p:nvSpPr>
          <p:spPr>
            <a:xfrm flipH="1">
              <a:off x="1219200" y="890146"/>
              <a:ext cx="457201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9" name="Shape 2769"/>
            <p:cNvSpPr/>
            <p:nvPr/>
          </p:nvSpPr>
          <p:spPr>
            <a:xfrm flipH="1">
              <a:off x="3657600" y="661546"/>
              <a:ext cx="1524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4267200" y="737746"/>
              <a:ext cx="1143001" cy="838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1" name="Shape 2771"/>
            <p:cNvSpPr/>
            <p:nvPr/>
          </p:nvSpPr>
          <p:spPr>
            <a:xfrm flipH="1">
              <a:off x="304800" y="1804546"/>
              <a:ext cx="609600" cy="762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2" name="Shape 2772"/>
            <p:cNvSpPr/>
            <p:nvPr/>
          </p:nvSpPr>
          <p:spPr>
            <a:xfrm flipH="1">
              <a:off x="1295399" y="1804547"/>
              <a:ext cx="1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2362200" y="1804546"/>
              <a:ext cx="381000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4" name="Shape 2774"/>
            <p:cNvSpPr/>
            <p:nvPr/>
          </p:nvSpPr>
          <p:spPr>
            <a:xfrm flipH="1">
              <a:off x="3581400" y="1728347"/>
              <a:ext cx="762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4038600" y="1652147"/>
              <a:ext cx="228601" cy="9144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6" name="Shape 2776"/>
            <p:cNvSpPr/>
            <p:nvPr/>
          </p:nvSpPr>
          <p:spPr>
            <a:xfrm flipH="1">
              <a:off x="4800599" y="1728347"/>
              <a:ext cx="4572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38799" y="1728347"/>
              <a:ext cx="228602" cy="838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80" name="Group 2780"/>
            <p:cNvGrpSpPr/>
            <p:nvPr/>
          </p:nvGrpSpPr>
          <p:grpSpPr>
            <a:xfrm>
              <a:off x="1828800" y="2514599"/>
              <a:ext cx="533400" cy="484895"/>
              <a:chOff x="0" y="0"/>
              <a:chExt cx="533400" cy="484893"/>
            </a:xfrm>
          </p:grpSpPr>
          <p:sp>
            <p:nvSpPr>
              <p:cNvPr id="2778" name="Shape 2778"/>
              <p:cNvSpPr/>
              <p:nvPr/>
            </p:nvSpPr>
            <p:spPr>
              <a:xfrm>
                <a:off x="0" y="51946"/>
                <a:ext cx="5334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79" name="Shape 2779"/>
              <p:cNvSpPr/>
              <p:nvPr/>
            </p:nvSpPr>
            <p:spPr>
              <a:xfrm>
                <a:off x="357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grpSp>
          <p:nvGrpSpPr>
            <p:cNvPr id="2783" name="Group 2783"/>
            <p:cNvGrpSpPr/>
            <p:nvPr/>
          </p:nvGrpSpPr>
          <p:grpSpPr>
            <a:xfrm>
              <a:off x="1981200" y="1523999"/>
              <a:ext cx="533400" cy="484895"/>
              <a:chOff x="0" y="0"/>
              <a:chExt cx="533400" cy="484893"/>
            </a:xfrm>
          </p:grpSpPr>
          <p:sp>
            <p:nvSpPr>
              <p:cNvPr id="2781" name="Shape 2781"/>
              <p:cNvSpPr/>
              <p:nvPr/>
            </p:nvSpPr>
            <p:spPr>
              <a:xfrm>
                <a:off x="0" y="51946"/>
                <a:ext cx="5334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2" name="Shape 2782"/>
              <p:cNvSpPr/>
              <p:nvPr/>
            </p:nvSpPr>
            <p:spPr>
              <a:xfrm>
                <a:off x="357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2786" name="Group 2786"/>
            <p:cNvGrpSpPr/>
            <p:nvPr/>
          </p:nvGrpSpPr>
          <p:grpSpPr>
            <a:xfrm>
              <a:off x="1676400" y="533399"/>
              <a:ext cx="533400" cy="484895"/>
              <a:chOff x="0" y="0"/>
              <a:chExt cx="533400" cy="484893"/>
            </a:xfrm>
          </p:grpSpPr>
          <p:sp>
            <p:nvSpPr>
              <p:cNvPr id="2784" name="Shape 2784"/>
              <p:cNvSpPr/>
              <p:nvPr/>
            </p:nvSpPr>
            <p:spPr>
              <a:xfrm>
                <a:off x="0" y="51946"/>
                <a:ext cx="5334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5" name="Shape 2785"/>
              <p:cNvSpPr/>
              <p:nvPr/>
            </p:nvSpPr>
            <p:spPr>
              <a:xfrm>
                <a:off x="357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sp>
          <p:nvSpPr>
            <p:cNvPr id="2787" name="Shape 2787"/>
            <p:cNvSpPr/>
            <p:nvPr/>
          </p:nvSpPr>
          <p:spPr>
            <a:xfrm>
              <a:off x="2133599" y="813947"/>
              <a:ext cx="152402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8" name="Shape 2788"/>
            <p:cNvSpPr/>
            <p:nvPr/>
          </p:nvSpPr>
          <p:spPr>
            <a:xfrm flipH="1">
              <a:off x="1904999" y="1804547"/>
              <a:ext cx="152402" cy="762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91" name="Group 2791"/>
            <p:cNvGrpSpPr/>
            <p:nvPr/>
          </p:nvGrpSpPr>
          <p:grpSpPr>
            <a:xfrm>
              <a:off x="2667000" y="-1"/>
              <a:ext cx="533400" cy="484895"/>
              <a:chOff x="0" y="0"/>
              <a:chExt cx="533400" cy="484893"/>
            </a:xfrm>
          </p:grpSpPr>
          <p:sp>
            <p:nvSpPr>
              <p:cNvPr id="2789" name="Shape 2789"/>
              <p:cNvSpPr/>
              <p:nvPr/>
            </p:nvSpPr>
            <p:spPr>
              <a:xfrm>
                <a:off x="0" y="51946"/>
                <a:ext cx="533400" cy="3810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0" name="Shape 2790"/>
              <p:cNvSpPr/>
              <p:nvPr/>
            </p:nvSpPr>
            <p:spPr>
              <a:xfrm>
                <a:off x="35750" y="-1"/>
                <a:ext cx="4619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</p:grpSp>
        <p:sp>
          <p:nvSpPr>
            <p:cNvPr id="2792" name="Shape 2792"/>
            <p:cNvSpPr/>
            <p:nvPr/>
          </p:nvSpPr>
          <p:spPr>
            <a:xfrm flipH="1">
              <a:off x="1981200" y="204346"/>
              <a:ext cx="7620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3124200" y="204346"/>
              <a:ext cx="762000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7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4" grpId="1"/>
      <p:bldP build="p" bldLvl="1" animBg="1" rev="0" advAuto="0" spid="2734" grpId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Shape 279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797" name="Shape 2797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sz="2800"/>
            </a:pPr>
            <a:r>
              <a:t> </a:t>
            </a:r>
            <a:r>
              <a:rPr b="1"/>
              <a:t>Another example:</a:t>
            </a:r>
            <a:endParaRPr b="1"/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a B-tree of order 5 :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insert k,m,j,e,s,i,r,x,c,……</a:t>
            </a:r>
          </a:p>
          <a:p>
            <a:pPr>
              <a:buSzTx/>
              <a:buNone/>
              <a:defRPr sz="2800">
                <a:solidFill>
                  <a:schemeClr val="accent1"/>
                </a:solidFill>
              </a:defRPr>
            </a:pP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  </a:t>
            </a:r>
          </a:p>
        </p:txBody>
      </p:sp>
      <p:grpSp>
        <p:nvGrpSpPr>
          <p:cNvPr id="2812" name="Group 2812"/>
          <p:cNvGrpSpPr/>
          <p:nvPr/>
        </p:nvGrpSpPr>
        <p:grpSpPr>
          <a:xfrm>
            <a:off x="5029200" y="2743200"/>
            <a:ext cx="2209800" cy="1219200"/>
            <a:chOff x="0" y="0"/>
            <a:chExt cx="2209800" cy="1219200"/>
          </a:xfrm>
        </p:grpSpPr>
        <p:grpSp>
          <p:nvGrpSpPr>
            <p:cNvPr id="2800" name="Group 2800"/>
            <p:cNvGrpSpPr/>
            <p:nvPr/>
          </p:nvGrpSpPr>
          <p:grpSpPr>
            <a:xfrm>
              <a:off x="0" y="0"/>
              <a:ext cx="2209800" cy="533400"/>
              <a:chOff x="0" y="0"/>
              <a:chExt cx="2209800" cy="533400"/>
            </a:xfrm>
          </p:grpSpPr>
          <p:sp>
            <p:nvSpPr>
              <p:cNvPr id="2798" name="Shape 2798"/>
              <p:cNvSpPr/>
              <p:nvPr/>
            </p:nvSpPr>
            <p:spPr>
              <a:xfrm>
                <a:off x="0" y="0"/>
                <a:ext cx="2209800" cy="5334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9" name="Shape 2799"/>
              <p:cNvSpPr/>
              <p:nvPr/>
            </p:nvSpPr>
            <p:spPr>
              <a:xfrm>
                <a:off x="404707" y="24253"/>
                <a:ext cx="1400386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  b  f   g</a:t>
                </a:r>
              </a:p>
            </p:txBody>
          </p:sp>
        </p:grpSp>
        <p:sp>
          <p:nvSpPr>
            <p:cNvPr id="2801" name="Shape 2801"/>
            <p:cNvSpPr/>
            <p:nvPr/>
          </p:nvSpPr>
          <p:spPr>
            <a:xfrm flipH="1">
              <a:off x="304799" y="304800"/>
              <a:ext cx="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228600" y="914400"/>
              <a:ext cx="1524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3" name="Shape 2803"/>
            <p:cNvSpPr/>
            <p:nvPr/>
          </p:nvSpPr>
          <p:spPr>
            <a:xfrm flipH="1">
              <a:off x="685800" y="304800"/>
              <a:ext cx="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609600" y="914400"/>
              <a:ext cx="1524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5" name="Shape 2805"/>
            <p:cNvSpPr/>
            <p:nvPr/>
          </p:nvSpPr>
          <p:spPr>
            <a:xfrm flipH="1">
              <a:off x="1066799" y="304800"/>
              <a:ext cx="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990600" y="914400"/>
              <a:ext cx="1524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809" name="Group 2809"/>
            <p:cNvGrpSpPr/>
            <p:nvPr/>
          </p:nvGrpSpPr>
          <p:grpSpPr>
            <a:xfrm>
              <a:off x="1371600" y="304800"/>
              <a:ext cx="152400" cy="914400"/>
              <a:chOff x="0" y="0"/>
              <a:chExt cx="152400" cy="914400"/>
            </a:xfrm>
          </p:grpSpPr>
          <p:sp>
            <p:nvSpPr>
              <p:cNvPr id="2807" name="Shape 2807"/>
              <p:cNvSpPr/>
              <p:nvPr/>
            </p:nvSpPr>
            <p:spPr>
              <a:xfrm flipH="1">
                <a:off x="76199" y="0"/>
                <a:ext cx="2" cy="609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08" name="Shape 2808"/>
              <p:cNvSpPr/>
              <p:nvPr/>
            </p:nvSpPr>
            <p:spPr>
              <a:xfrm>
                <a:off x="0" y="609600"/>
                <a:ext cx="152400" cy="3048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b="1" sz="18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810" name="Shape 2810"/>
            <p:cNvSpPr/>
            <p:nvPr/>
          </p:nvSpPr>
          <p:spPr>
            <a:xfrm>
              <a:off x="1828800" y="304800"/>
              <a:ext cx="0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1752600" y="914400"/>
              <a:ext cx="1524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>
            <p:ph type="body" idx="4294967295"/>
          </p:nvPr>
        </p:nvSpPr>
        <p:spPr>
          <a:xfrm>
            <a:off x="685800" y="457200"/>
            <a:ext cx="77724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sz="2800"/>
            </a:pP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Algorithm analyses: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If the insert operation causes s node to split, 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the number of disk access is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    h (to read in the nodes on the search path) 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   +2s (to write out the two split parts of each   		       node that is split)</a:t>
            </a:r>
          </a:p>
          <a:p>
            <a:pPr>
              <a:spcBef>
                <a:spcPts val="600"/>
              </a:spcBef>
              <a:buSzTx/>
              <a:buNone/>
              <a:defRPr b="1" sz="2800"/>
            </a:pPr>
            <a:r>
              <a:t>          +1 (to write the new node).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500"/>
                                        <p:tgtEl>
                                          <p:spTgt spid="2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500"/>
                                        <p:tgtEl>
                                          <p:spTgt spid="2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2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500"/>
                                        <p:tgtEl>
                                          <p:spTgt spid="2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14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/>
          <p:nvPr>
            <p:ph type="title" idx="4294967295"/>
          </p:nvPr>
        </p:nvSpPr>
        <p:spPr>
          <a:xfrm>
            <a:off x="685800" y="333375"/>
            <a:ext cx="7772400" cy="801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817" name="Shape 2817"/>
          <p:cNvSpPr/>
          <p:nvPr>
            <p:ph type="body" idx="4294967295"/>
          </p:nvPr>
        </p:nvSpPr>
        <p:spPr>
          <a:xfrm>
            <a:off x="179387" y="836612"/>
            <a:ext cx="8583613" cy="54451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3)deletion from a B-Tree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Two cases:</a:t>
            </a: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 The element to be deleted is in a node whose    	  children are external nodes(i.e.the element is in a leaf)</a:t>
            </a:r>
          </a:p>
          <a:p>
            <a:pPr>
              <a:spcBef>
                <a:spcPts val="400"/>
              </a:spcBef>
              <a:buChar char="•"/>
              <a:defRPr b="1" sz="2000"/>
            </a:pPr>
            <a:r>
              <a:t> The element is to be deleted from a nonleaf.</a:t>
            </a:r>
          </a:p>
        </p:txBody>
      </p:sp>
      <p:grpSp>
        <p:nvGrpSpPr>
          <p:cNvPr id="2878" name="Group 2878"/>
          <p:cNvGrpSpPr/>
          <p:nvPr/>
        </p:nvGrpSpPr>
        <p:grpSpPr>
          <a:xfrm>
            <a:off x="1752599" y="2559050"/>
            <a:ext cx="6705601" cy="4142494"/>
            <a:chOff x="0" y="0"/>
            <a:chExt cx="6705600" cy="4142493"/>
          </a:xfrm>
        </p:grpSpPr>
        <p:grpSp>
          <p:nvGrpSpPr>
            <p:cNvPr id="2820" name="Group 2820"/>
            <p:cNvGrpSpPr/>
            <p:nvPr/>
          </p:nvGrpSpPr>
          <p:grpSpPr>
            <a:xfrm>
              <a:off x="1904999" y="100453"/>
              <a:ext cx="609601" cy="484894"/>
              <a:chOff x="0" y="0"/>
              <a:chExt cx="609600" cy="484893"/>
            </a:xfrm>
          </p:grpSpPr>
          <p:sp>
            <p:nvSpPr>
              <p:cNvPr id="2818" name="Shape 2818"/>
              <p:cNvSpPr/>
              <p:nvPr/>
            </p:nvSpPr>
            <p:spPr>
              <a:xfrm>
                <a:off x="0" y="51946"/>
                <a:ext cx="6096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9" name="Shape 2819"/>
              <p:cNvSpPr/>
              <p:nvPr/>
            </p:nvSpPr>
            <p:spPr>
              <a:xfrm>
                <a:off x="0" y="0"/>
                <a:ext cx="5508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30</a:t>
                </a:r>
              </a:p>
            </p:txBody>
          </p:sp>
        </p:grpSp>
        <p:grpSp>
          <p:nvGrpSpPr>
            <p:cNvPr id="2823" name="Group 2823"/>
            <p:cNvGrpSpPr/>
            <p:nvPr/>
          </p:nvGrpSpPr>
          <p:grpSpPr>
            <a:xfrm>
              <a:off x="1066800" y="1014852"/>
              <a:ext cx="533401" cy="484895"/>
              <a:chOff x="0" y="0"/>
              <a:chExt cx="533400" cy="484893"/>
            </a:xfrm>
          </p:grpSpPr>
          <p:sp>
            <p:nvSpPr>
              <p:cNvPr id="2821" name="Shape 2821"/>
              <p:cNvSpPr/>
              <p:nvPr/>
            </p:nvSpPr>
            <p:spPr>
              <a:xfrm>
                <a:off x="0" y="51946"/>
                <a:ext cx="533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2" name="Shape 2822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2826" name="Group 2826"/>
            <p:cNvGrpSpPr/>
            <p:nvPr/>
          </p:nvGrpSpPr>
          <p:grpSpPr>
            <a:xfrm>
              <a:off x="2895599" y="1014852"/>
              <a:ext cx="533401" cy="484895"/>
              <a:chOff x="0" y="0"/>
              <a:chExt cx="533400" cy="484893"/>
            </a:xfrm>
          </p:grpSpPr>
          <p:sp>
            <p:nvSpPr>
              <p:cNvPr id="2824" name="Shape 2824"/>
              <p:cNvSpPr/>
              <p:nvPr/>
            </p:nvSpPr>
            <p:spPr>
              <a:xfrm>
                <a:off x="0" y="51946"/>
                <a:ext cx="533400" cy="3810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5" name="Shape 2825"/>
              <p:cNvSpPr/>
              <p:nvPr/>
            </p:nvSpPr>
            <p:spPr>
              <a:xfrm>
                <a:off x="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2829" name="Group 2829"/>
            <p:cNvGrpSpPr/>
            <p:nvPr/>
          </p:nvGrpSpPr>
          <p:grpSpPr>
            <a:xfrm>
              <a:off x="-1" y="2119752"/>
              <a:ext cx="1143002" cy="484895"/>
              <a:chOff x="0" y="0"/>
              <a:chExt cx="1143000" cy="484893"/>
            </a:xfrm>
          </p:grpSpPr>
          <p:sp>
            <p:nvSpPr>
              <p:cNvPr id="2827" name="Shape 2827"/>
              <p:cNvSpPr/>
              <p:nvPr/>
            </p:nvSpPr>
            <p:spPr>
              <a:xfrm>
                <a:off x="0" y="13846"/>
                <a:ext cx="1143001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8" name="Shape 2828"/>
              <p:cNvSpPr/>
              <p:nvPr/>
            </p:nvSpPr>
            <p:spPr>
              <a:xfrm>
                <a:off x="0" y="-1"/>
                <a:ext cx="10842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/>
              <a:p>
                <a:pPr>
                  <a:spcBef>
                    <a:spcPts val="600"/>
                  </a:spcBef>
                  <a:defRPr sz="2800">
                    <a:solidFill>
                      <a:srgbClr val="FFFFFF"/>
                    </a:solidFill>
                  </a:defRPr>
                </a:pPr>
                <a:r>
                  <a:t> </a:t>
                </a:r>
                <a:r>
                  <a:rPr b="1"/>
                  <a:t>10  15</a:t>
                </a:r>
              </a:p>
            </p:txBody>
          </p:sp>
        </p:grpSp>
        <p:grpSp>
          <p:nvGrpSpPr>
            <p:cNvPr id="2832" name="Group 2832"/>
            <p:cNvGrpSpPr/>
            <p:nvPr/>
          </p:nvGrpSpPr>
          <p:grpSpPr>
            <a:xfrm>
              <a:off x="1524000" y="2119752"/>
              <a:ext cx="609601" cy="484895"/>
              <a:chOff x="0" y="0"/>
              <a:chExt cx="609600" cy="484893"/>
            </a:xfrm>
          </p:grpSpPr>
          <p:sp>
            <p:nvSpPr>
              <p:cNvPr id="2830" name="Shape 2830"/>
              <p:cNvSpPr/>
              <p:nvPr/>
            </p:nvSpPr>
            <p:spPr>
              <a:xfrm>
                <a:off x="0" y="13846"/>
                <a:ext cx="609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1" name="Shape 2831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25</a:t>
                </a:r>
              </a:p>
            </p:txBody>
          </p:sp>
        </p:grpSp>
        <p:grpSp>
          <p:nvGrpSpPr>
            <p:cNvPr id="2835" name="Group 2835"/>
            <p:cNvGrpSpPr/>
            <p:nvPr/>
          </p:nvGrpSpPr>
          <p:grpSpPr>
            <a:xfrm>
              <a:off x="2514599" y="2119752"/>
              <a:ext cx="609601" cy="484895"/>
              <a:chOff x="0" y="0"/>
              <a:chExt cx="609600" cy="484893"/>
            </a:xfrm>
          </p:grpSpPr>
          <p:sp>
            <p:nvSpPr>
              <p:cNvPr id="2833" name="Shape 2833"/>
              <p:cNvSpPr/>
              <p:nvPr/>
            </p:nvSpPr>
            <p:spPr>
              <a:xfrm>
                <a:off x="0" y="13846"/>
                <a:ext cx="6096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4" name="Shape 2834"/>
              <p:cNvSpPr/>
              <p:nvPr/>
            </p:nvSpPr>
            <p:spPr>
              <a:xfrm>
                <a:off x="0" y="-1"/>
                <a:ext cx="461900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</a:t>
                </a:r>
              </a:p>
            </p:txBody>
          </p:sp>
        </p:grpSp>
        <p:grpSp>
          <p:nvGrpSpPr>
            <p:cNvPr id="2838" name="Group 2838"/>
            <p:cNvGrpSpPr/>
            <p:nvPr/>
          </p:nvGrpSpPr>
          <p:grpSpPr>
            <a:xfrm>
              <a:off x="3352800" y="2119752"/>
              <a:ext cx="1066800" cy="484895"/>
              <a:chOff x="0" y="0"/>
              <a:chExt cx="1066800" cy="484893"/>
            </a:xfrm>
          </p:grpSpPr>
          <p:sp>
            <p:nvSpPr>
              <p:cNvPr id="2836" name="Shape 2836"/>
              <p:cNvSpPr/>
              <p:nvPr/>
            </p:nvSpPr>
            <p:spPr>
              <a:xfrm>
                <a:off x="0" y="13846"/>
                <a:ext cx="1066800" cy="4572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7" name="Shape 2837"/>
              <p:cNvSpPr/>
              <p:nvPr/>
            </p:nvSpPr>
            <p:spPr>
              <a:xfrm>
                <a:off x="35749" y="-1"/>
                <a:ext cx="995301" cy="484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45  50</a:t>
                </a:r>
              </a:p>
            </p:txBody>
          </p:sp>
        </p:grpSp>
        <p:grpSp>
          <p:nvGrpSpPr>
            <p:cNvPr id="2841" name="Group 2841"/>
            <p:cNvGrpSpPr/>
            <p:nvPr/>
          </p:nvGrpSpPr>
          <p:grpSpPr>
            <a:xfrm>
              <a:off x="3352800" y="2438399"/>
              <a:ext cx="228600" cy="762001"/>
              <a:chOff x="0" y="0"/>
              <a:chExt cx="228600" cy="761999"/>
            </a:xfrm>
          </p:grpSpPr>
          <p:sp>
            <p:nvSpPr>
              <p:cNvPr id="2839" name="Shape 2839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0" name="Shape 2840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44" name="Group 2844"/>
            <p:cNvGrpSpPr/>
            <p:nvPr/>
          </p:nvGrpSpPr>
          <p:grpSpPr>
            <a:xfrm>
              <a:off x="3810000" y="2438399"/>
              <a:ext cx="228600" cy="762001"/>
              <a:chOff x="0" y="0"/>
              <a:chExt cx="228600" cy="761999"/>
            </a:xfrm>
          </p:grpSpPr>
          <p:sp>
            <p:nvSpPr>
              <p:cNvPr id="2842" name="Shape 2842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3" name="Shape 2843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47" name="Group 2847"/>
            <p:cNvGrpSpPr/>
            <p:nvPr/>
          </p:nvGrpSpPr>
          <p:grpSpPr>
            <a:xfrm>
              <a:off x="4267200" y="2438399"/>
              <a:ext cx="228600" cy="762001"/>
              <a:chOff x="0" y="0"/>
              <a:chExt cx="228600" cy="761999"/>
            </a:xfrm>
          </p:grpSpPr>
          <p:sp>
            <p:nvSpPr>
              <p:cNvPr id="2845" name="Shape 2845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6" name="Shape 2846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50" name="Group 2850"/>
            <p:cNvGrpSpPr/>
            <p:nvPr/>
          </p:nvGrpSpPr>
          <p:grpSpPr>
            <a:xfrm>
              <a:off x="2514600" y="2438399"/>
              <a:ext cx="228600" cy="762001"/>
              <a:chOff x="0" y="0"/>
              <a:chExt cx="228600" cy="761999"/>
            </a:xfrm>
          </p:grpSpPr>
          <p:sp>
            <p:nvSpPr>
              <p:cNvPr id="2848" name="Shape 2848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9" name="Shape 2849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53" name="Group 2853"/>
            <p:cNvGrpSpPr/>
            <p:nvPr/>
          </p:nvGrpSpPr>
          <p:grpSpPr>
            <a:xfrm>
              <a:off x="2971800" y="2438399"/>
              <a:ext cx="228600" cy="762001"/>
              <a:chOff x="0" y="0"/>
              <a:chExt cx="228600" cy="761999"/>
            </a:xfrm>
          </p:grpSpPr>
          <p:sp>
            <p:nvSpPr>
              <p:cNvPr id="2851" name="Shape 2851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2" name="Shape 2852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56" name="Group 2856"/>
            <p:cNvGrpSpPr/>
            <p:nvPr/>
          </p:nvGrpSpPr>
          <p:grpSpPr>
            <a:xfrm>
              <a:off x="1524000" y="2514599"/>
              <a:ext cx="228601" cy="762001"/>
              <a:chOff x="0" y="0"/>
              <a:chExt cx="228600" cy="761999"/>
            </a:xfrm>
          </p:grpSpPr>
          <p:sp>
            <p:nvSpPr>
              <p:cNvPr id="2854" name="Shape 2854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5" name="Shape 2855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59" name="Group 2859"/>
            <p:cNvGrpSpPr/>
            <p:nvPr/>
          </p:nvGrpSpPr>
          <p:grpSpPr>
            <a:xfrm>
              <a:off x="1981200" y="2514599"/>
              <a:ext cx="228600" cy="762001"/>
              <a:chOff x="0" y="0"/>
              <a:chExt cx="228600" cy="761999"/>
            </a:xfrm>
          </p:grpSpPr>
          <p:sp>
            <p:nvSpPr>
              <p:cNvPr id="2857" name="Shape 2857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8" name="Shape 2858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62" name="Group 2862"/>
            <p:cNvGrpSpPr/>
            <p:nvPr/>
          </p:nvGrpSpPr>
          <p:grpSpPr>
            <a:xfrm>
              <a:off x="914400" y="2514599"/>
              <a:ext cx="228601" cy="762001"/>
              <a:chOff x="0" y="0"/>
              <a:chExt cx="228600" cy="761999"/>
            </a:xfrm>
          </p:grpSpPr>
          <p:sp>
            <p:nvSpPr>
              <p:cNvPr id="2860" name="Shape 2860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1" name="Shape 2861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65" name="Group 2865"/>
            <p:cNvGrpSpPr/>
            <p:nvPr/>
          </p:nvGrpSpPr>
          <p:grpSpPr>
            <a:xfrm>
              <a:off x="533400" y="2514599"/>
              <a:ext cx="228601" cy="762001"/>
              <a:chOff x="0" y="0"/>
              <a:chExt cx="228600" cy="761999"/>
            </a:xfrm>
          </p:grpSpPr>
          <p:sp>
            <p:nvSpPr>
              <p:cNvPr id="2863" name="Shape 2863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4" name="Shape 2864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868" name="Group 2868"/>
            <p:cNvGrpSpPr/>
            <p:nvPr/>
          </p:nvGrpSpPr>
          <p:grpSpPr>
            <a:xfrm>
              <a:off x="0" y="2514599"/>
              <a:ext cx="228601" cy="762001"/>
              <a:chOff x="0" y="0"/>
              <a:chExt cx="228600" cy="761999"/>
            </a:xfrm>
          </p:grpSpPr>
          <p:sp>
            <p:nvSpPr>
              <p:cNvPr id="2866" name="Shape 2866"/>
              <p:cNvSpPr/>
              <p:nvPr/>
            </p:nvSpPr>
            <p:spPr>
              <a:xfrm>
                <a:off x="0" y="533399"/>
                <a:ext cx="228600" cy="228601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7" name="Shape 2867"/>
              <p:cNvSpPr/>
              <p:nvPr/>
            </p:nvSpPr>
            <p:spPr>
              <a:xfrm flipH="1">
                <a:off x="76199" y="0"/>
                <a:ext cx="2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869" name="Shape 2869"/>
            <p:cNvSpPr/>
            <p:nvPr/>
          </p:nvSpPr>
          <p:spPr>
            <a:xfrm flipH="1">
              <a:off x="1371600" y="380999"/>
              <a:ext cx="609601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2438400" y="380999"/>
              <a:ext cx="685801" cy="685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1" name="Shape 2871"/>
            <p:cNvSpPr/>
            <p:nvPr/>
          </p:nvSpPr>
          <p:spPr>
            <a:xfrm flipH="1">
              <a:off x="533400" y="1295399"/>
              <a:ext cx="5334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1447799" y="1295399"/>
              <a:ext cx="304802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3" name="Shape 2873"/>
            <p:cNvSpPr/>
            <p:nvPr/>
          </p:nvSpPr>
          <p:spPr>
            <a:xfrm flipH="1">
              <a:off x="2743199" y="1295399"/>
              <a:ext cx="228602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3352800" y="1295399"/>
              <a:ext cx="533401" cy="838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4648200" y="0"/>
              <a:ext cx="533400" cy="251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4953000" y="2819399"/>
              <a:ext cx="1752600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Level h</a:t>
              </a: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1295400" y="3657599"/>
              <a:ext cx="3352801" cy="48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>
                <a:spcBef>
                  <a:spcPts val="1600"/>
                </a:spcBef>
                <a:defRPr b="1"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B-tree of order 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17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Shape 288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881" name="Shape 288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a) the element to be deleted is in a leaf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Case1:  delete it directly if it is in a node 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             which has more than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 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 </a:t>
            </a:r>
            <a:r>
              <a:t>children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81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Shape 2883"/>
          <p:cNvSpPr/>
          <p:nvPr>
            <p:ph type="body" idx="4294967295"/>
          </p:nvPr>
        </p:nvSpPr>
        <p:spPr>
          <a:xfrm>
            <a:off x="685800" y="457200"/>
            <a:ext cx="84582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SzTx/>
              <a:buNone/>
            </a:pP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t>  </a:t>
            </a:r>
            <a:r>
              <a:rPr b="1" sz="2400"/>
              <a:t>Case2: if it is in a node which has 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rPr b="1" sz="2400"/>
              <a:t>m/2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="1" sz="2400"/>
              <a:t>children,</a:t>
            </a:r>
            <a:endParaRPr b="1" sz="2400"/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           after deletion ,the number of children(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t>-1) is not  	suitable for a B-Tree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None/>
              <a:defRPr b="1" sz="2400"/>
            </a:pPr>
            <a:r>
              <a:t>   ①    borrow an element from the its nearest sibling   if can,   	and do some adjusting.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500"/>
                                        <p:tgtEl>
                                          <p:spTgt spid="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83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Shape 2885"/>
          <p:cNvSpPr/>
          <p:nvPr>
            <p:ph type="title" idx="4294967295"/>
          </p:nvPr>
        </p:nvSpPr>
        <p:spPr>
          <a:xfrm>
            <a:off x="685800" y="6096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4.3 B-TREES</a:t>
            </a:r>
          </a:p>
        </p:txBody>
      </p:sp>
      <p:sp>
        <p:nvSpPr>
          <p:cNvPr id="2886" name="Shape 2886"/>
          <p:cNvSpPr/>
          <p:nvPr>
            <p:ph type="body" idx="4294967295"/>
          </p:nvPr>
        </p:nvSpPr>
        <p:spPr>
          <a:xfrm>
            <a:off x="762000" y="12954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 </a:t>
            </a:r>
            <a:r>
              <a:rPr sz="2800"/>
              <a:t>Example: delete 379</a:t>
            </a:r>
            <a:endParaRPr sz="2800"/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 </a:t>
            </a:r>
          </a:p>
        </p:txBody>
      </p:sp>
      <p:grpSp>
        <p:nvGrpSpPr>
          <p:cNvPr id="2904" name="Group 2904"/>
          <p:cNvGrpSpPr/>
          <p:nvPr/>
        </p:nvGrpSpPr>
        <p:grpSpPr>
          <a:xfrm>
            <a:off x="1981200" y="1981200"/>
            <a:ext cx="5867400" cy="2133600"/>
            <a:chOff x="0" y="0"/>
            <a:chExt cx="5867399" cy="2133600"/>
          </a:xfrm>
        </p:grpSpPr>
        <p:grpSp>
          <p:nvGrpSpPr>
            <p:cNvPr id="2889" name="Group 2889"/>
            <p:cNvGrpSpPr/>
            <p:nvPr/>
          </p:nvGrpSpPr>
          <p:grpSpPr>
            <a:xfrm>
              <a:off x="1447800" y="0"/>
              <a:ext cx="2667000" cy="609600"/>
              <a:chOff x="0" y="0"/>
              <a:chExt cx="2667000" cy="609600"/>
            </a:xfrm>
          </p:grpSpPr>
          <p:sp>
            <p:nvSpPr>
              <p:cNvPr id="2887" name="Shape 2887"/>
              <p:cNvSpPr/>
              <p:nvPr/>
            </p:nvSpPr>
            <p:spPr>
              <a:xfrm>
                <a:off x="0" y="0"/>
                <a:ext cx="26670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8" name="Shape 2888"/>
              <p:cNvSpPr/>
              <p:nvPr/>
            </p:nvSpPr>
            <p:spPr>
              <a:xfrm>
                <a:off x="302449" y="62353"/>
                <a:ext cx="20621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283  353  401</a:t>
                </a:r>
              </a:p>
            </p:txBody>
          </p:sp>
        </p:grpSp>
        <p:grpSp>
          <p:nvGrpSpPr>
            <p:cNvPr id="2892" name="Group 2892"/>
            <p:cNvGrpSpPr/>
            <p:nvPr/>
          </p:nvGrpSpPr>
          <p:grpSpPr>
            <a:xfrm>
              <a:off x="609600" y="990600"/>
              <a:ext cx="2743200" cy="609600"/>
              <a:chOff x="0" y="0"/>
              <a:chExt cx="2743200" cy="609600"/>
            </a:xfrm>
          </p:grpSpPr>
          <p:sp>
            <p:nvSpPr>
              <p:cNvPr id="2890" name="Shape 2890"/>
              <p:cNvSpPr/>
              <p:nvPr/>
            </p:nvSpPr>
            <p:spPr>
              <a:xfrm>
                <a:off x="0" y="0"/>
                <a:ext cx="27432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91" name="Shape 2891"/>
              <p:cNvSpPr/>
              <p:nvPr/>
            </p:nvSpPr>
            <p:spPr>
              <a:xfrm>
                <a:off x="118299" y="62353"/>
                <a:ext cx="25066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307 313 331 347</a:t>
                </a:r>
              </a:p>
            </p:txBody>
          </p:sp>
        </p:grpSp>
        <p:grpSp>
          <p:nvGrpSpPr>
            <p:cNvPr id="2895" name="Group 2895"/>
            <p:cNvGrpSpPr/>
            <p:nvPr/>
          </p:nvGrpSpPr>
          <p:grpSpPr>
            <a:xfrm>
              <a:off x="3505200" y="990600"/>
              <a:ext cx="2362200" cy="609600"/>
              <a:chOff x="0" y="0"/>
              <a:chExt cx="2362200" cy="609600"/>
            </a:xfrm>
          </p:grpSpPr>
          <p:sp>
            <p:nvSpPr>
              <p:cNvPr id="2893" name="Shape 2893"/>
              <p:cNvSpPr/>
              <p:nvPr/>
            </p:nvSpPr>
            <p:spPr>
              <a:xfrm>
                <a:off x="0" y="0"/>
                <a:ext cx="23622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94" name="Shape 2894"/>
              <p:cNvSpPr/>
              <p:nvPr/>
            </p:nvSpPr>
            <p:spPr>
              <a:xfrm>
                <a:off x="238950" y="623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367 379 389</a:t>
                </a:r>
              </a:p>
            </p:txBody>
          </p:sp>
        </p:grpSp>
        <p:sp>
          <p:nvSpPr>
            <p:cNvPr id="2896" name="Shape 2896"/>
            <p:cNvSpPr/>
            <p:nvPr/>
          </p:nvSpPr>
          <p:spPr>
            <a:xfrm flipH="1">
              <a:off x="0" y="304800"/>
              <a:ext cx="1676401" cy="762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7" name="Shape 2897"/>
            <p:cNvSpPr/>
            <p:nvPr/>
          </p:nvSpPr>
          <p:spPr>
            <a:xfrm flipH="1">
              <a:off x="2209800" y="381000"/>
              <a:ext cx="228601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3124200" y="304799"/>
              <a:ext cx="762001" cy="685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3962399" y="304799"/>
              <a:ext cx="1143001" cy="304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1295400" y="1371600"/>
              <a:ext cx="0" cy="457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1219200" y="1828800"/>
              <a:ext cx="228600" cy="228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3200400" y="1524000"/>
              <a:ext cx="0" cy="609600"/>
            </a:xfrm>
            <a:prstGeom prst="line">
              <a:avLst/>
            </a:prstGeom>
            <a:noFill/>
            <a:ln w="5715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4343399" y="1066800"/>
              <a:ext cx="685801" cy="381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18" name="Group 2918"/>
          <p:cNvGrpSpPr/>
          <p:nvPr/>
        </p:nvGrpSpPr>
        <p:grpSpPr>
          <a:xfrm>
            <a:off x="1676400" y="4800600"/>
            <a:ext cx="6324601" cy="1676400"/>
            <a:chOff x="0" y="0"/>
            <a:chExt cx="6324600" cy="1676400"/>
          </a:xfrm>
        </p:grpSpPr>
        <p:grpSp>
          <p:nvGrpSpPr>
            <p:cNvPr id="2907" name="Group 2907"/>
            <p:cNvGrpSpPr/>
            <p:nvPr/>
          </p:nvGrpSpPr>
          <p:grpSpPr>
            <a:xfrm>
              <a:off x="1676400" y="0"/>
              <a:ext cx="2667000" cy="609600"/>
              <a:chOff x="0" y="0"/>
              <a:chExt cx="2667000" cy="609600"/>
            </a:xfrm>
          </p:grpSpPr>
          <p:sp>
            <p:nvSpPr>
              <p:cNvPr id="2905" name="Shape 2905"/>
              <p:cNvSpPr/>
              <p:nvPr/>
            </p:nvSpPr>
            <p:spPr>
              <a:xfrm>
                <a:off x="0" y="0"/>
                <a:ext cx="26670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6" name="Shape 2906"/>
              <p:cNvSpPr/>
              <p:nvPr/>
            </p:nvSpPr>
            <p:spPr>
              <a:xfrm>
                <a:off x="302449" y="62353"/>
                <a:ext cx="20621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283  347  401</a:t>
                </a:r>
              </a:p>
            </p:txBody>
          </p:sp>
        </p:grpSp>
        <p:grpSp>
          <p:nvGrpSpPr>
            <p:cNvPr id="2910" name="Group 2910"/>
            <p:cNvGrpSpPr/>
            <p:nvPr/>
          </p:nvGrpSpPr>
          <p:grpSpPr>
            <a:xfrm>
              <a:off x="761999" y="1143000"/>
              <a:ext cx="2286002" cy="533400"/>
              <a:chOff x="0" y="0"/>
              <a:chExt cx="2286000" cy="533400"/>
            </a:xfrm>
          </p:grpSpPr>
          <p:sp>
            <p:nvSpPr>
              <p:cNvPr id="2908" name="Shape 2908"/>
              <p:cNvSpPr/>
              <p:nvPr/>
            </p:nvSpPr>
            <p:spPr>
              <a:xfrm>
                <a:off x="-1" y="0"/>
                <a:ext cx="2286002" cy="5334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9" name="Shape 2909"/>
              <p:cNvSpPr/>
              <p:nvPr/>
            </p:nvSpPr>
            <p:spPr>
              <a:xfrm>
                <a:off x="200850" y="242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307 313 331</a:t>
                </a:r>
              </a:p>
            </p:txBody>
          </p:sp>
        </p:grpSp>
        <p:grpSp>
          <p:nvGrpSpPr>
            <p:cNvPr id="2913" name="Group 2913"/>
            <p:cNvGrpSpPr/>
            <p:nvPr/>
          </p:nvGrpSpPr>
          <p:grpSpPr>
            <a:xfrm>
              <a:off x="3505199" y="1143000"/>
              <a:ext cx="2286002" cy="533400"/>
              <a:chOff x="0" y="0"/>
              <a:chExt cx="2286000" cy="533400"/>
            </a:xfrm>
          </p:grpSpPr>
          <p:sp>
            <p:nvSpPr>
              <p:cNvPr id="2911" name="Shape 2911"/>
              <p:cNvSpPr/>
              <p:nvPr/>
            </p:nvSpPr>
            <p:spPr>
              <a:xfrm>
                <a:off x="-1" y="0"/>
                <a:ext cx="2286002" cy="5334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2" name="Shape 2912"/>
              <p:cNvSpPr/>
              <p:nvPr/>
            </p:nvSpPr>
            <p:spPr>
              <a:xfrm>
                <a:off x="200850" y="242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353 367 389</a:t>
                </a:r>
              </a:p>
            </p:txBody>
          </p:sp>
        </p:grpSp>
        <p:sp>
          <p:nvSpPr>
            <p:cNvPr id="2914" name="Shape 2914"/>
            <p:cNvSpPr/>
            <p:nvPr/>
          </p:nvSpPr>
          <p:spPr>
            <a:xfrm flipH="1">
              <a:off x="-1" y="381000"/>
              <a:ext cx="19050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5" name="Shape 2915"/>
            <p:cNvSpPr/>
            <p:nvPr/>
          </p:nvSpPr>
          <p:spPr>
            <a:xfrm flipH="1">
              <a:off x="2286000" y="457200"/>
              <a:ext cx="381001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3200400" y="380999"/>
              <a:ext cx="762000" cy="838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4114800" y="228600"/>
              <a:ext cx="2209801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19" name="Shape 2919"/>
          <p:cNvSpPr/>
          <p:nvPr/>
        </p:nvSpPr>
        <p:spPr>
          <a:xfrm>
            <a:off x="4191000" y="1600200"/>
            <a:ext cx="2415865" cy="374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>
              <a:spcBef>
                <a:spcPts val="400"/>
              </a:spcBef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A B-TREE of order 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8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9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9" grpId="2"/>
      <p:bldP build="whole" bldLvl="1" animBg="1" rev="0" advAuto="0" spid="2904" grpId="3"/>
      <p:bldP build="p" bldLvl="1" animBg="1" rev="0" advAuto="0" spid="2886" grpId="1"/>
      <p:bldP build="whole" bldLvl="1" animBg="1" rev="0" advAuto="0" spid="2918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 idx="4294967295"/>
          </p:nvPr>
        </p:nvSpPr>
        <p:spPr>
          <a:xfrm>
            <a:off x="685800" y="4572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38" name="Shape 138"/>
          <p:cNvSpPr/>
          <p:nvPr>
            <p:ph type="body" idx="4294967295"/>
          </p:nvPr>
        </p:nvSpPr>
        <p:spPr>
          <a:xfrm>
            <a:off x="381000" y="1295400"/>
            <a:ext cx="84582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1800"/>
            </a:pPr>
            <a:r>
              <a:t> </a:t>
            </a:r>
            <a:r>
              <a:rPr sz="2000"/>
              <a:t>public void insert( Comparable x )</a:t>
            </a:r>
            <a:endParaRPr sz="2000"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{  root = insert(  x, root );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public void remove( Comparable x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{root = remove( x, root );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public void printTree( ) 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root;</a:t>
            </a:r>
          </a:p>
          <a:p>
            <a:pPr>
              <a:lnSpc>
                <a:spcPct val="90000"/>
              </a:lnSpc>
              <a:buSzTx/>
              <a:buNone/>
              <a:defRPr b="1" sz="2000"/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Comparable elementAt(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{ return t = = null ? Null : t.element;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find( Comparable x,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findMin(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private BinaryNode findMax( BinaryNode t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8" dur="500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500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500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Shape 2921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922" name="Shape 2922"/>
          <p:cNvSpPr/>
          <p:nvPr>
            <p:ph type="body" idx="4294967295"/>
          </p:nvPr>
        </p:nvSpPr>
        <p:spPr>
          <a:xfrm>
            <a:off x="685800" y="1600199"/>
            <a:ext cx="8278813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②  If nearest left or right sibling both only has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 </a:t>
            </a:r>
            <a:r>
              <a:t>children, then merge them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After deletion ,merge the node and its sibling with the element between them in the parent into a single node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Maybe cause new merge in parent nodes</a:t>
            </a:r>
          </a:p>
          <a:p>
            <a:pPr>
              <a:lnSpc>
                <a:spcPct val="90000"/>
              </a:lnSpc>
              <a:spcBef>
                <a:spcPts val="600"/>
              </a:spcBef>
              <a:buChar char="•"/>
              <a:defRPr b="1" sz="2800"/>
            </a:pPr>
            <a:r>
              <a:t>The height of the tree will deceased by one if root is merged.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9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2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22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Shape 2924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925" name="Shape 2925"/>
          <p:cNvSpPr/>
          <p:nvPr>
            <p:ph type="body" idx="4294967295"/>
          </p:nvPr>
        </p:nvSpPr>
        <p:spPr>
          <a:xfrm>
            <a:off x="685800" y="1752599"/>
            <a:ext cx="77724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b="1"/>
            </a:pPr>
            <a:r>
              <a:t>  </a:t>
            </a:r>
            <a:r>
              <a:rPr sz="2800"/>
              <a:t>Example:a B-Tree of order 7 ,delete 431</a:t>
            </a:r>
          </a:p>
        </p:txBody>
      </p:sp>
      <p:grpSp>
        <p:nvGrpSpPr>
          <p:cNvPr id="2958" name="Group 2958"/>
          <p:cNvGrpSpPr/>
          <p:nvPr/>
        </p:nvGrpSpPr>
        <p:grpSpPr>
          <a:xfrm>
            <a:off x="1295400" y="2743200"/>
            <a:ext cx="6172200" cy="3505200"/>
            <a:chOff x="0" y="0"/>
            <a:chExt cx="6172199" cy="3505200"/>
          </a:xfrm>
        </p:grpSpPr>
        <p:sp>
          <p:nvSpPr>
            <p:cNvPr id="2926" name="Shape 2926"/>
            <p:cNvSpPr/>
            <p:nvPr/>
          </p:nvSpPr>
          <p:spPr>
            <a:xfrm>
              <a:off x="1905000" y="0"/>
              <a:ext cx="1676400" cy="533400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929" name="Group 2929"/>
            <p:cNvGrpSpPr/>
            <p:nvPr/>
          </p:nvGrpSpPr>
          <p:grpSpPr>
            <a:xfrm>
              <a:off x="152399" y="838200"/>
              <a:ext cx="2286002" cy="609600"/>
              <a:chOff x="0" y="0"/>
              <a:chExt cx="2286000" cy="609600"/>
            </a:xfrm>
          </p:grpSpPr>
          <p:sp>
            <p:nvSpPr>
              <p:cNvPr id="2927" name="Shape 2927"/>
              <p:cNvSpPr/>
              <p:nvPr/>
            </p:nvSpPr>
            <p:spPr>
              <a:xfrm>
                <a:off x="-1" y="0"/>
                <a:ext cx="2286002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8" name="Shape 2928"/>
              <p:cNvSpPr/>
              <p:nvPr/>
            </p:nvSpPr>
            <p:spPr>
              <a:xfrm>
                <a:off x="200850" y="623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283 353 401</a:t>
                </a:r>
              </a:p>
            </p:txBody>
          </p:sp>
        </p:grpSp>
        <p:grpSp>
          <p:nvGrpSpPr>
            <p:cNvPr id="2932" name="Group 2932"/>
            <p:cNvGrpSpPr/>
            <p:nvPr/>
          </p:nvGrpSpPr>
          <p:grpSpPr>
            <a:xfrm>
              <a:off x="609600" y="2362200"/>
              <a:ext cx="2514600" cy="609600"/>
              <a:chOff x="0" y="0"/>
              <a:chExt cx="2514599" cy="609600"/>
            </a:xfrm>
          </p:grpSpPr>
          <p:sp>
            <p:nvSpPr>
              <p:cNvPr id="2930" name="Shape 2930"/>
              <p:cNvSpPr/>
              <p:nvPr/>
            </p:nvSpPr>
            <p:spPr>
              <a:xfrm>
                <a:off x="0" y="0"/>
                <a:ext cx="25146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1" name="Shape 2931"/>
              <p:cNvSpPr/>
              <p:nvPr/>
            </p:nvSpPr>
            <p:spPr>
              <a:xfrm>
                <a:off x="315150" y="623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367 379 389</a:t>
                </a:r>
              </a:p>
            </p:txBody>
          </p:sp>
        </p:grpSp>
        <p:grpSp>
          <p:nvGrpSpPr>
            <p:cNvPr id="2935" name="Group 2935"/>
            <p:cNvGrpSpPr/>
            <p:nvPr/>
          </p:nvGrpSpPr>
          <p:grpSpPr>
            <a:xfrm>
              <a:off x="3810000" y="2286000"/>
              <a:ext cx="2362200" cy="609600"/>
              <a:chOff x="0" y="0"/>
              <a:chExt cx="2362200" cy="609600"/>
            </a:xfrm>
          </p:grpSpPr>
          <p:sp>
            <p:nvSpPr>
              <p:cNvPr id="2933" name="Shape 2933"/>
              <p:cNvSpPr/>
              <p:nvPr/>
            </p:nvSpPr>
            <p:spPr>
              <a:xfrm>
                <a:off x="0" y="0"/>
                <a:ext cx="2362200" cy="6096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4" name="Shape 2934"/>
              <p:cNvSpPr/>
              <p:nvPr/>
            </p:nvSpPr>
            <p:spPr>
              <a:xfrm>
                <a:off x="238950" y="62353"/>
                <a:ext cx="18843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419 431 439</a:t>
                </a:r>
              </a:p>
            </p:txBody>
          </p:sp>
        </p:grpSp>
        <p:sp>
          <p:nvSpPr>
            <p:cNvPr id="2936" name="Shape 2936"/>
            <p:cNvSpPr/>
            <p:nvPr/>
          </p:nvSpPr>
          <p:spPr>
            <a:xfrm flipH="1">
              <a:off x="1600200" y="304800"/>
              <a:ext cx="838201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7" name="Shape 2937"/>
            <p:cNvSpPr/>
            <p:nvPr/>
          </p:nvSpPr>
          <p:spPr>
            <a:xfrm flipH="1">
              <a:off x="0" y="1142999"/>
              <a:ext cx="304800" cy="609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8" name="Shape 2938"/>
            <p:cNvSpPr/>
            <p:nvPr/>
          </p:nvSpPr>
          <p:spPr>
            <a:xfrm flipH="1">
              <a:off x="685799" y="1219200"/>
              <a:ext cx="304802" cy="685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9" name="Shape 2939"/>
            <p:cNvSpPr/>
            <p:nvPr/>
          </p:nvSpPr>
          <p:spPr>
            <a:xfrm flipH="1">
              <a:off x="1600200" y="1219199"/>
              <a:ext cx="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2209799" y="1142999"/>
              <a:ext cx="2438401" cy="11430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1" name="Shape 2941"/>
            <p:cNvSpPr/>
            <p:nvPr/>
          </p:nvSpPr>
          <p:spPr>
            <a:xfrm flipH="1">
              <a:off x="838199" y="2667000"/>
              <a:ext cx="1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858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3" name="Shape 2943"/>
            <p:cNvSpPr/>
            <p:nvPr/>
          </p:nvSpPr>
          <p:spPr>
            <a:xfrm flipH="1">
              <a:off x="1447799" y="2667000"/>
              <a:ext cx="1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12954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5" name="Shape 2945"/>
            <p:cNvSpPr/>
            <p:nvPr/>
          </p:nvSpPr>
          <p:spPr>
            <a:xfrm>
              <a:off x="21336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6" name="Shape 2946"/>
            <p:cNvSpPr/>
            <p:nvPr/>
          </p:nvSpPr>
          <p:spPr>
            <a:xfrm>
              <a:off x="19812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28194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26670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40386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38862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46482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44958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52578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4" name="Shape 2954"/>
            <p:cNvSpPr/>
            <p:nvPr/>
          </p:nvSpPr>
          <p:spPr>
            <a:xfrm>
              <a:off x="51054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943600" y="2667000"/>
              <a:ext cx="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791200" y="3200400"/>
              <a:ext cx="304800" cy="3048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7" name="Shape 2957"/>
            <p:cNvSpPr/>
            <p:nvPr/>
          </p:nvSpPr>
          <p:spPr>
            <a:xfrm>
              <a:off x="4724399" y="2362199"/>
              <a:ext cx="381001" cy="4572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9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25" grpId="1"/>
      <p:bldP build="whole" bldLvl="1" animBg="1" rev="0" advAuto="0" spid="2958" grpId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Shape 2960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961" name="Shape 2961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b)delete a key in a node in the above level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Delete it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Replace it with the smallest key in the right subtree or the largest key in the left subtree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Because delete a key in the leaf node , do the adjust mentioned in a)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9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2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61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Shape 2963"/>
          <p:cNvSpPr/>
          <p:nvPr>
            <p:ph type="title" idx="4294967295"/>
          </p:nvPr>
        </p:nvSpPr>
        <p:spPr>
          <a:xfrm>
            <a:off x="685800" y="228600"/>
            <a:ext cx="77724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2964" name="Shape 2964"/>
          <p:cNvSpPr/>
          <p:nvPr>
            <p:ph type="body" idx="4294967295"/>
          </p:nvPr>
        </p:nvSpPr>
        <p:spPr>
          <a:xfrm>
            <a:off x="609600" y="969962"/>
            <a:ext cx="7772400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</a:t>
            </a:r>
            <a:r>
              <a:rPr b="1" sz="2800"/>
              <a:t>Example:</a:t>
            </a:r>
          </a:p>
        </p:txBody>
      </p:sp>
      <p:sp>
        <p:nvSpPr>
          <p:cNvPr id="2965" name="Shape 2965"/>
          <p:cNvSpPr/>
          <p:nvPr/>
        </p:nvSpPr>
        <p:spPr>
          <a:xfrm>
            <a:off x="685800" y="5715000"/>
            <a:ext cx="8207375" cy="350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FFFFFF"/>
                </a:solidFill>
              </a:defRPr>
            </a:lvl1pPr>
          </a:lstStyle>
          <a:p>
            <a:pPr/>
            <a:r>
              <a:t>Delete 80, then replace it with 82 or 70, delete 82 or 70 at last</a:t>
            </a:r>
          </a:p>
        </p:txBody>
      </p:sp>
      <p:grpSp>
        <p:nvGrpSpPr>
          <p:cNvPr id="3056" name="Group 3056"/>
          <p:cNvGrpSpPr/>
          <p:nvPr/>
        </p:nvGrpSpPr>
        <p:grpSpPr>
          <a:xfrm>
            <a:off x="685800" y="1433953"/>
            <a:ext cx="7270750" cy="4060645"/>
            <a:chOff x="0" y="0"/>
            <a:chExt cx="7270750" cy="4060644"/>
          </a:xfrm>
        </p:grpSpPr>
        <p:grpSp>
          <p:nvGrpSpPr>
            <p:cNvPr id="3054" name="Group 3054"/>
            <p:cNvGrpSpPr/>
            <p:nvPr/>
          </p:nvGrpSpPr>
          <p:grpSpPr>
            <a:xfrm>
              <a:off x="0" y="0"/>
              <a:ext cx="7270750" cy="3595248"/>
              <a:chOff x="0" y="0"/>
              <a:chExt cx="7270750" cy="3595247"/>
            </a:xfrm>
          </p:grpSpPr>
          <p:grpSp>
            <p:nvGrpSpPr>
              <p:cNvPr id="2968" name="Group 2968"/>
              <p:cNvGrpSpPr/>
              <p:nvPr/>
            </p:nvGrpSpPr>
            <p:grpSpPr>
              <a:xfrm>
                <a:off x="2743200" y="0"/>
                <a:ext cx="1219200" cy="484894"/>
                <a:chOff x="0" y="0"/>
                <a:chExt cx="1219200" cy="484893"/>
              </a:xfrm>
            </p:grpSpPr>
            <p:sp>
              <p:nvSpPr>
                <p:cNvPr id="2966" name="Shape 2966"/>
                <p:cNvSpPr/>
                <p:nvPr/>
              </p:nvSpPr>
              <p:spPr>
                <a:xfrm>
                  <a:off x="0" y="13846"/>
                  <a:ext cx="12192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67" name="Shape 2967"/>
                <p:cNvSpPr/>
                <p:nvPr/>
              </p:nvSpPr>
              <p:spPr>
                <a:xfrm>
                  <a:off x="156400" y="0"/>
                  <a:ext cx="9064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30 80</a:t>
                  </a:r>
                </a:p>
              </p:txBody>
            </p:sp>
          </p:grpSp>
          <p:grpSp>
            <p:nvGrpSpPr>
              <p:cNvPr id="2971" name="Group 2971"/>
              <p:cNvGrpSpPr/>
              <p:nvPr/>
            </p:nvGrpSpPr>
            <p:grpSpPr>
              <a:xfrm>
                <a:off x="838200" y="990600"/>
                <a:ext cx="990600" cy="484894"/>
                <a:chOff x="0" y="0"/>
                <a:chExt cx="990600" cy="484893"/>
              </a:xfrm>
            </p:grpSpPr>
            <p:sp>
              <p:nvSpPr>
                <p:cNvPr id="2969" name="Shape 2969"/>
                <p:cNvSpPr/>
                <p:nvPr/>
              </p:nvSpPr>
              <p:spPr>
                <a:xfrm>
                  <a:off x="0" y="13846"/>
                  <a:ext cx="9906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0" name="Shape 2970"/>
                <p:cNvSpPr/>
                <p:nvPr/>
              </p:nvSpPr>
              <p:spPr>
                <a:xfrm>
                  <a:off x="264349" y="0"/>
                  <a:ext cx="4619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20</a:t>
                  </a:r>
                </a:p>
              </p:txBody>
            </p:sp>
          </p:grpSp>
          <p:grpSp>
            <p:nvGrpSpPr>
              <p:cNvPr id="2974" name="Group 2974"/>
              <p:cNvGrpSpPr/>
              <p:nvPr/>
            </p:nvGrpSpPr>
            <p:grpSpPr>
              <a:xfrm>
                <a:off x="2819400" y="990600"/>
                <a:ext cx="1295400" cy="484894"/>
                <a:chOff x="0" y="0"/>
                <a:chExt cx="1295400" cy="484893"/>
              </a:xfrm>
            </p:grpSpPr>
            <p:sp>
              <p:nvSpPr>
                <p:cNvPr id="2972" name="Shape 2972"/>
                <p:cNvSpPr/>
                <p:nvPr/>
              </p:nvSpPr>
              <p:spPr>
                <a:xfrm>
                  <a:off x="0" y="13846"/>
                  <a:ext cx="12954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3" name="Shape 2973"/>
                <p:cNvSpPr/>
                <p:nvPr/>
              </p:nvSpPr>
              <p:spPr>
                <a:xfrm>
                  <a:off x="194500" y="0"/>
                  <a:ext cx="9064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50 60</a:t>
                  </a:r>
                </a:p>
              </p:txBody>
            </p:sp>
          </p:grpSp>
          <p:grpSp>
            <p:nvGrpSpPr>
              <p:cNvPr id="2977" name="Group 2977"/>
              <p:cNvGrpSpPr/>
              <p:nvPr/>
            </p:nvGrpSpPr>
            <p:grpSpPr>
              <a:xfrm>
                <a:off x="5334000" y="990600"/>
                <a:ext cx="990600" cy="484894"/>
                <a:chOff x="0" y="0"/>
                <a:chExt cx="990600" cy="484893"/>
              </a:xfrm>
            </p:grpSpPr>
            <p:sp>
              <p:nvSpPr>
                <p:cNvPr id="2975" name="Shape 2975"/>
                <p:cNvSpPr/>
                <p:nvPr/>
              </p:nvSpPr>
              <p:spPr>
                <a:xfrm>
                  <a:off x="0" y="13846"/>
                  <a:ext cx="9906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6" name="Shape 2976"/>
                <p:cNvSpPr/>
                <p:nvPr/>
              </p:nvSpPr>
              <p:spPr>
                <a:xfrm>
                  <a:off x="264349" y="0"/>
                  <a:ext cx="4619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90</a:t>
                  </a:r>
                </a:p>
              </p:txBody>
            </p:sp>
          </p:grpSp>
          <p:grpSp>
            <p:nvGrpSpPr>
              <p:cNvPr id="2980" name="Group 2980"/>
              <p:cNvGrpSpPr/>
              <p:nvPr/>
            </p:nvGrpSpPr>
            <p:grpSpPr>
              <a:xfrm>
                <a:off x="0" y="2438400"/>
                <a:ext cx="990600" cy="484894"/>
                <a:chOff x="0" y="0"/>
                <a:chExt cx="990600" cy="484893"/>
              </a:xfrm>
            </p:grpSpPr>
            <p:sp>
              <p:nvSpPr>
                <p:cNvPr id="2978" name="Shape 2978"/>
                <p:cNvSpPr/>
                <p:nvPr/>
              </p:nvSpPr>
              <p:spPr>
                <a:xfrm>
                  <a:off x="0" y="13846"/>
                  <a:ext cx="9906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9" name="Shape 2979"/>
                <p:cNvSpPr/>
                <p:nvPr/>
              </p:nvSpPr>
              <p:spPr>
                <a:xfrm>
                  <a:off x="264349" y="0"/>
                  <a:ext cx="4619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10</a:t>
                  </a:r>
                </a:p>
              </p:txBody>
            </p:sp>
          </p:grpSp>
          <p:grpSp>
            <p:nvGrpSpPr>
              <p:cNvPr id="2983" name="Group 2983"/>
              <p:cNvGrpSpPr/>
              <p:nvPr/>
            </p:nvGrpSpPr>
            <p:grpSpPr>
              <a:xfrm>
                <a:off x="1371600" y="2438400"/>
                <a:ext cx="914400" cy="484894"/>
                <a:chOff x="0" y="0"/>
                <a:chExt cx="914400" cy="484893"/>
              </a:xfrm>
            </p:grpSpPr>
            <p:sp>
              <p:nvSpPr>
                <p:cNvPr id="2981" name="Shape 2981"/>
                <p:cNvSpPr/>
                <p:nvPr/>
              </p:nvSpPr>
              <p:spPr>
                <a:xfrm>
                  <a:off x="0" y="13846"/>
                  <a:ext cx="9144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2" name="Shape 2982"/>
                <p:cNvSpPr/>
                <p:nvPr/>
              </p:nvSpPr>
              <p:spPr>
                <a:xfrm>
                  <a:off x="226249" y="0"/>
                  <a:ext cx="4619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25</a:t>
                  </a:r>
                </a:p>
              </p:txBody>
            </p:sp>
          </p:grpSp>
          <p:grpSp>
            <p:nvGrpSpPr>
              <p:cNvPr id="2986" name="Group 2986"/>
              <p:cNvGrpSpPr/>
              <p:nvPr/>
            </p:nvGrpSpPr>
            <p:grpSpPr>
              <a:xfrm>
                <a:off x="2514600" y="2376047"/>
                <a:ext cx="1066800" cy="533401"/>
                <a:chOff x="0" y="0"/>
                <a:chExt cx="1066800" cy="533400"/>
              </a:xfrm>
            </p:grpSpPr>
            <p:sp>
              <p:nvSpPr>
                <p:cNvPr id="2984" name="Shape 2984"/>
                <p:cNvSpPr/>
                <p:nvPr/>
              </p:nvSpPr>
              <p:spPr>
                <a:xfrm>
                  <a:off x="0" y="0"/>
                  <a:ext cx="1066800" cy="533400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5" name="Shape 2985"/>
                <p:cNvSpPr/>
                <p:nvPr/>
              </p:nvSpPr>
              <p:spPr>
                <a:xfrm>
                  <a:off x="80199" y="24253"/>
                  <a:ext cx="9064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35 40</a:t>
                  </a:r>
                </a:p>
              </p:txBody>
            </p:sp>
          </p:grpSp>
          <p:grpSp>
            <p:nvGrpSpPr>
              <p:cNvPr id="2989" name="Group 2989"/>
              <p:cNvGrpSpPr/>
              <p:nvPr/>
            </p:nvGrpSpPr>
            <p:grpSpPr>
              <a:xfrm>
                <a:off x="3733800" y="2362200"/>
                <a:ext cx="762000" cy="484894"/>
                <a:chOff x="0" y="0"/>
                <a:chExt cx="762000" cy="484893"/>
              </a:xfrm>
            </p:grpSpPr>
            <p:sp>
              <p:nvSpPr>
                <p:cNvPr id="2987" name="Shape 2987"/>
                <p:cNvSpPr/>
                <p:nvPr/>
              </p:nvSpPr>
              <p:spPr>
                <a:xfrm>
                  <a:off x="0" y="13846"/>
                  <a:ext cx="7620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8" name="Shape 2988"/>
                <p:cNvSpPr/>
                <p:nvPr/>
              </p:nvSpPr>
              <p:spPr>
                <a:xfrm>
                  <a:off x="150050" y="0"/>
                  <a:ext cx="4619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55</a:t>
                  </a:r>
                </a:p>
              </p:txBody>
            </p:sp>
          </p:grpSp>
          <p:grpSp>
            <p:nvGrpSpPr>
              <p:cNvPr id="2992" name="Group 2992"/>
              <p:cNvGrpSpPr/>
              <p:nvPr/>
            </p:nvGrpSpPr>
            <p:grpSpPr>
              <a:xfrm>
                <a:off x="4648200" y="2362200"/>
                <a:ext cx="685800" cy="484894"/>
                <a:chOff x="0" y="0"/>
                <a:chExt cx="685800" cy="484893"/>
              </a:xfrm>
            </p:grpSpPr>
            <p:sp>
              <p:nvSpPr>
                <p:cNvPr id="2990" name="Shape 2990"/>
                <p:cNvSpPr/>
                <p:nvPr/>
              </p:nvSpPr>
              <p:spPr>
                <a:xfrm>
                  <a:off x="0" y="13846"/>
                  <a:ext cx="6858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91" name="Shape 2991"/>
                <p:cNvSpPr/>
                <p:nvPr/>
              </p:nvSpPr>
              <p:spPr>
                <a:xfrm>
                  <a:off x="111950" y="0"/>
                  <a:ext cx="461900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70</a:t>
                  </a:r>
                </a:p>
              </p:txBody>
            </p:sp>
          </p:grpSp>
          <p:grpSp>
            <p:nvGrpSpPr>
              <p:cNvPr id="2995" name="Group 2995"/>
              <p:cNvGrpSpPr/>
              <p:nvPr/>
            </p:nvGrpSpPr>
            <p:grpSpPr>
              <a:xfrm>
                <a:off x="5486400" y="2362200"/>
                <a:ext cx="992188" cy="484894"/>
                <a:chOff x="0" y="0"/>
                <a:chExt cx="992187" cy="484893"/>
              </a:xfrm>
            </p:grpSpPr>
            <p:sp>
              <p:nvSpPr>
                <p:cNvPr id="2993" name="Shape 2993"/>
                <p:cNvSpPr/>
                <p:nvPr/>
              </p:nvSpPr>
              <p:spPr>
                <a:xfrm>
                  <a:off x="0" y="13846"/>
                  <a:ext cx="992188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94" name="Shape 2994"/>
                <p:cNvSpPr/>
                <p:nvPr/>
              </p:nvSpPr>
              <p:spPr>
                <a:xfrm>
                  <a:off x="42893" y="0"/>
                  <a:ext cx="906401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82 85</a:t>
                  </a:r>
                </a:p>
              </p:txBody>
            </p:sp>
          </p:grpSp>
          <p:grpSp>
            <p:nvGrpSpPr>
              <p:cNvPr id="2998" name="Group 2998"/>
              <p:cNvGrpSpPr/>
              <p:nvPr/>
            </p:nvGrpSpPr>
            <p:grpSpPr>
              <a:xfrm>
                <a:off x="6584950" y="2362200"/>
                <a:ext cx="685800" cy="484894"/>
                <a:chOff x="0" y="0"/>
                <a:chExt cx="685800" cy="484893"/>
              </a:xfrm>
            </p:grpSpPr>
            <p:sp>
              <p:nvSpPr>
                <p:cNvPr id="2996" name="Shape 2996"/>
                <p:cNvSpPr/>
                <p:nvPr/>
              </p:nvSpPr>
              <p:spPr>
                <a:xfrm>
                  <a:off x="0" y="13846"/>
                  <a:ext cx="685800" cy="457201"/>
                </a:xfrm>
                <a:prstGeom prst="ellips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spcBef>
                      <a:spcPts val="400"/>
                    </a:spcBef>
                    <a:defRPr b="1" sz="2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97" name="Shape 2997"/>
                <p:cNvSpPr/>
                <p:nvPr/>
              </p:nvSpPr>
              <p:spPr>
                <a:xfrm>
                  <a:off x="111950" y="0"/>
                  <a:ext cx="461900" cy="484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spcBef>
                      <a:spcPts val="600"/>
                    </a:spcBef>
                    <a:defRPr b="1" sz="280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95</a:t>
                  </a:r>
                </a:p>
              </p:txBody>
            </p:sp>
          </p:grpSp>
          <p:sp>
            <p:nvSpPr>
              <p:cNvPr id="2999" name="Shape 2999"/>
              <p:cNvSpPr/>
              <p:nvPr/>
            </p:nvSpPr>
            <p:spPr>
              <a:xfrm flipH="1">
                <a:off x="1447799" y="242446"/>
                <a:ext cx="1447801" cy="762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3352800" y="318646"/>
                <a:ext cx="0" cy="685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1" name="Shape 3001"/>
              <p:cNvSpPr/>
              <p:nvPr/>
            </p:nvSpPr>
            <p:spPr>
              <a:xfrm>
                <a:off x="3809999" y="242447"/>
                <a:ext cx="1981201" cy="762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2" name="Shape 3002"/>
              <p:cNvSpPr/>
              <p:nvPr/>
            </p:nvSpPr>
            <p:spPr>
              <a:xfrm flipH="1">
                <a:off x="457200" y="1233046"/>
                <a:ext cx="609600" cy="1219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3" name="Shape 3003"/>
              <p:cNvSpPr/>
              <p:nvPr/>
            </p:nvSpPr>
            <p:spPr>
              <a:xfrm flipH="1">
                <a:off x="1600200" y="1233047"/>
                <a:ext cx="1" cy="12192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4" name="Shape 3004"/>
              <p:cNvSpPr/>
              <p:nvPr/>
            </p:nvSpPr>
            <p:spPr>
              <a:xfrm flipH="1">
                <a:off x="2971800" y="1233046"/>
                <a:ext cx="1" cy="1143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5" name="Shape 3005"/>
              <p:cNvSpPr/>
              <p:nvPr/>
            </p:nvSpPr>
            <p:spPr>
              <a:xfrm>
                <a:off x="3429000" y="1309246"/>
                <a:ext cx="609600" cy="1143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6" name="Shape 3006"/>
              <p:cNvSpPr/>
              <p:nvPr/>
            </p:nvSpPr>
            <p:spPr>
              <a:xfrm>
                <a:off x="3962399" y="1233047"/>
                <a:ext cx="914402" cy="1143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7" name="Shape 3007"/>
              <p:cNvSpPr/>
              <p:nvPr/>
            </p:nvSpPr>
            <p:spPr>
              <a:xfrm>
                <a:off x="5486400" y="1309247"/>
                <a:ext cx="228601" cy="106680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8" name="Shape 3008"/>
              <p:cNvSpPr/>
              <p:nvPr/>
            </p:nvSpPr>
            <p:spPr>
              <a:xfrm>
                <a:off x="6095999" y="1156846"/>
                <a:ext cx="533401" cy="1219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011" name="Group 3011"/>
              <p:cNvGrpSpPr/>
              <p:nvPr/>
            </p:nvGrpSpPr>
            <p:grpSpPr>
              <a:xfrm>
                <a:off x="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09" name="Shape 3009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10" name="Shape 3010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14" name="Group 3014"/>
              <p:cNvGrpSpPr/>
              <p:nvPr/>
            </p:nvGrpSpPr>
            <p:grpSpPr>
              <a:xfrm>
                <a:off x="6858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12" name="Shape 3012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17" name="Group 3017"/>
              <p:cNvGrpSpPr/>
              <p:nvPr/>
            </p:nvGrpSpPr>
            <p:grpSpPr>
              <a:xfrm>
                <a:off x="13716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15" name="Shape 3015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20" name="Group 3020"/>
              <p:cNvGrpSpPr/>
              <p:nvPr/>
            </p:nvGrpSpPr>
            <p:grpSpPr>
              <a:xfrm>
                <a:off x="28956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18" name="Shape 3018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19" name="Shape 3019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23" name="Group 3023"/>
              <p:cNvGrpSpPr/>
              <p:nvPr/>
            </p:nvGrpSpPr>
            <p:grpSpPr>
              <a:xfrm>
                <a:off x="24384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21" name="Shape 3021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22" name="Shape 3022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26" name="Group 3026"/>
              <p:cNvGrpSpPr/>
              <p:nvPr/>
            </p:nvGrpSpPr>
            <p:grpSpPr>
              <a:xfrm>
                <a:off x="19050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24" name="Shape 3024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25" name="Shape 3025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29" name="Group 3029"/>
              <p:cNvGrpSpPr/>
              <p:nvPr/>
            </p:nvGrpSpPr>
            <p:grpSpPr>
              <a:xfrm>
                <a:off x="33528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27" name="Shape 3027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28" name="Shape 3028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32" name="Group 3032"/>
              <p:cNvGrpSpPr/>
              <p:nvPr/>
            </p:nvGrpSpPr>
            <p:grpSpPr>
              <a:xfrm>
                <a:off x="37338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30" name="Shape 3030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1" name="Shape 3031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35" name="Group 3035"/>
              <p:cNvGrpSpPr/>
              <p:nvPr/>
            </p:nvGrpSpPr>
            <p:grpSpPr>
              <a:xfrm>
                <a:off x="41910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33" name="Shape 3033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4" name="Shape 3034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38" name="Group 3038"/>
              <p:cNvGrpSpPr/>
              <p:nvPr/>
            </p:nvGrpSpPr>
            <p:grpSpPr>
              <a:xfrm>
                <a:off x="58674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36" name="Shape 3036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7" name="Shape 3037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41" name="Group 3041"/>
              <p:cNvGrpSpPr/>
              <p:nvPr/>
            </p:nvGrpSpPr>
            <p:grpSpPr>
              <a:xfrm>
                <a:off x="54864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39" name="Shape 3039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40" name="Shape 3040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44" name="Group 3044"/>
              <p:cNvGrpSpPr/>
              <p:nvPr/>
            </p:nvGrpSpPr>
            <p:grpSpPr>
              <a:xfrm>
                <a:off x="50292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42" name="Shape 3042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43" name="Shape 3043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47" name="Group 3047"/>
              <p:cNvGrpSpPr/>
              <p:nvPr/>
            </p:nvGrpSpPr>
            <p:grpSpPr>
              <a:xfrm>
                <a:off x="464820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45" name="Shape 3045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46" name="Shape 3046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50" name="Group 3050"/>
              <p:cNvGrpSpPr/>
              <p:nvPr/>
            </p:nvGrpSpPr>
            <p:grpSpPr>
              <a:xfrm>
                <a:off x="6981825" y="2680847"/>
                <a:ext cx="228600" cy="914401"/>
                <a:chOff x="0" y="0"/>
                <a:chExt cx="228600" cy="914400"/>
              </a:xfrm>
            </p:grpSpPr>
            <p:sp>
              <p:nvSpPr>
                <p:cNvPr id="3048" name="Shape 3048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49" name="Shape 3049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53" name="Group 3053"/>
              <p:cNvGrpSpPr/>
              <p:nvPr/>
            </p:nvGrpSpPr>
            <p:grpSpPr>
              <a:xfrm>
                <a:off x="6610350" y="2680847"/>
                <a:ext cx="228600" cy="914401"/>
                <a:chOff x="0" y="0"/>
                <a:chExt cx="228600" cy="914400"/>
              </a:xfrm>
            </p:grpSpPr>
            <p:sp>
              <p:nvSpPr>
                <p:cNvPr id="3051" name="Shape 3051"/>
                <p:cNvSpPr/>
                <p:nvPr/>
              </p:nvSpPr>
              <p:spPr>
                <a:xfrm>
                  <a:off x="0" y="609600"/>
                  <a:ext cx="228600" cy="3048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b="1" sz="18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52" name="Shape 3052"/>
                <p:cNvSpPr/>
                <p:nvPr/>
              </p:nvSpPr>
              <p:spPr>
                <a:xfrm flipH="1">
                  <a:off x="152399" y="0"/>
                  <a:ext cx="1" cy="6096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3055" name="Shape 3055"/>
            <p:cNvSpPr/>
            <p:nvPr/>
          </p:nvSpPr>
          <p:spPr>
            <a:xfrm>
              <a:off x="2497137" y="3685734"/>
              <a:ext cx="2415865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 B-TREE of order 3</a:t>
              </a:r>
            </a:p>
          </p:txBody>
        </p:sp>
      </p:grpSp>
      <p:sp>
        <p:nvSpPr>
          <p:cNvPr id="3057" name="Shape 3057"/>
          <p:cNvSpPr/>
          <p:nvPr/>
        </p:nvSpPr>
        <p:spPr>
          <a:xfrm>
            <a:off x="6935787" y="4738687"/>
            <a:ext cx="228601" cy="30480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b="1" sz="1800">
                <a:solidFill>
                  <a:srgbClr val="FFFFFF"/>
                </a:solidFill>
              </a:defRPr>
            </a:pPr>
          </a:p>
        </p:txBody>
      </p:sp>
      <p:sp>
        <p:nvSpPr>
          <p:cNvPr id="3058" name="Shape 3058"/>
          <p:cNvSpPr/>
          <p:nvPr/>
        </p:nvSpPr>
        <p:spPr>
          <a:xfrm>
            <a:off x="7088187" y="4129087"/>
            <a:ext cx="1" cy="60960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29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64" grpId="1"/>
      <p:bldP build="p" bldLvl="5" animBg="1" rev="0" advAuto="0" spid="2965" grpId="3"/>
      <p:bldP build="whole" bldLvl="1" animBg="1" rev="0" advAuto="0" spid="3056" grpId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Shape 3060"/>
          <p:cNvSpPr/>
          <p:nvPr>
            <p:ph type="title" idx="4294967295"/>
          </p:nvPr>
        </p:nvSpPr>
        <p:spPr>
          <a:xfrm>
            <a:off x="685800" y="609600"/>
            <a:ext cx="77724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4.3 B-TREES</a:t>
            </a:r>
          </a:p>
        </p:txBody>
      </p:sp>
      <p:sp>
        <p:nvSpPr>
          <p:cNvPr id="3061" name="Shape 3061"/>
          <p:cNvSpPr/>
          <p:nvPr>
            <p:ph type="body" idx="4294967295"/>
          </p:nvPr>
        </p:nvSpPr>
        <p:spPr>
          <a:xfrm>
            <a:off x="685800" y="2057400"/>
            <a:ext cx="80772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SzTx/>
              <a:buNone/>
              <a:defRPr b="1" sz="2800"/>
            </a:pPr>
            <a:r>
              <a:t>4)Node structure</a:t>
            </a:r>
          </a:p>
          <a:p>
            <a:pPr>
              <a:buSzTx/>
              <a:buNone/>
              <a:defRPr sz="2800"/>
            </a:pPr>
          </a:p>
          <a:p>
            <a:pPr>
              <a:buSzTx/>
              <a:buNone/>
              <a:defRPr sz="2800"/>
            </a:pP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S is the number of elements in the node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e</a:t>
            </a:r>
            <a:r>
              <a:rPr baseline="-25000"/>
              <a:t>i</a:t>
            </a:r>
            <a:r>
              <a:t> are the elements in ascending  order of key</a:t>
            </a:r>
          </a:p>
          <a:p>
            <a:pPr>
              <a:spcBef>
                <a:spcPts val="600"/>
              </a:spcBef>
              <a:buChar char="•"/>
              <a:defRPr b="1" sz="2800"/>
            </a:pPr>
            <a:r>
              <a:t>C</a:t>
            </a:r>
            <a:r>
              <a:rPr baseline="-25000"/>
              <a:t>i</a:t>
            </a:r>
            <a:r>
              <a:t> are children pointers</a:t>
            </a:r>
          </a:p>
        </p:txBody>
      </p:sp>
      <p:grpSp>
        <p:nvGrpSpPr>
          <p:cNvPr id="3064" name="Group 3064"/>
          <p:cNvGrpSpPr/>
          <p:nvPr/>
        </p:nvGrpSpPr>
        <p:grpSpPr>
          <a:xfrm>
            <a:off x="2285999" y="2819400"/>
            <a:ext cx="4572002" cy="609600"/>
            <a:chOff x="0" y="0"/>
            <a:chExt cx="4572000" cy="609600"/>
          </a:xfrm>
        </p:grpSpPr>
        <p:sp>
          <p:nvSpPr>
            <p:cNvPr id="3062" name="Shape 3062"/>
            <p:cNvSpPr/>
            <p:nvPr/>
          </p:nvSpPr>
          <p:spPr>
            <a:xfrm>
              <a:off x="-1" y="0"/>
              <a:ext cx="4572002" cy="6096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400"/>
                </a:spcBef>
                <a:defRPr b="1"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3" name="Shape 3063"/>
            <p:cNvSpPr/>
            <p:nvPr/>
          </p:nvSpPr>
          <p:spPr>
            <a:xfrm>
              <a:off x="67301" y="28571"/>
              <a:ext cx="4437398" cy="5524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/>
            <a:p>
              <a:pPr algn="ctr">
                <a:spcBef>
                  <a:spcPts val="600"/>
                </a:spcBef>
                <a:defRPr b="1" sz="2800">
                  <a:solidFill>
                    <a:srgbClr val="FFFFFF"/>
                  </a:solidFill>
                </a:defRPr>
              </a:pPr>
              <a:r>
                <a:t>s, c</a:t>
              </a:r>
              <a:r>
                <a:rPr baseline="-25000"/>
                <a:t>0</a:t>
              </a:r>
              <a:r>
                <a:t>, (e</a:t>
              </a:r>
              <a:r>
                <a:rPr baseline="-25000"/>
                <a:t>1</a:t>
              </a:r>
              <a:r>
                <a:t>,c</a:t>
              </a:r>
              <a:r>
                <a:rPr baseline="-25000"/>
                <a:t>1</a:t>
              </a:r>
              <a:r>
                <a:t>),(e</a:t>
              </a:r>
              <a:r>
                <a:rPr baseline="-25000"/>
                <a:t>2</a:t>
              </a:r>
              <a:r>
                <a:t>, c</a:t>
              </a:r>
              <a:r>
                <a:rPr baseline="-25000"/>
                <a:t>2</a:t>
              </a:r>
              <a:r>
                <a:t>)……(e</a:t>
              </a:r>
              <a:r>
                <a:rPr baseline="-25000"/>
                <a:t>s</a:t>
              </a:r>
              <a:r>
                <a:t>, c</a:t>
              </a:r>
              <a:r>
                <a:rPr baseline="-25000"/>
                <a:t>s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0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500"/>
                                        <p:tgtEl>
                                          <p:spTgt spid="3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3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3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3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3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061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Shape 3066"/>
          <p:cNvSpPr/>
          <p:nvPr>
            <p:ph type="title" idx="4294967295"/>
          </p:nvPr>
        </p:nvSpPr>
        <p:spPr>
          <a:xfrm>
            <a:off x="685800" y="6095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4.3 B-TREES</a:t>
            </a:r>
          </a:p>
        </p:txBody>
      </p:sp>
      <p:sp>
        <p:nvSpPr>
          <p:cNvPr id="3067" name="Shape 3067"/>
          <p:cNvSpPr/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 b="1"/>
            </a:pPr>
            <a:r>
              <a:t>Supplements-----B</a:t>
            </a:r>
            <a:r>
              <a:rPr baseline="30000"/>
              <a:t>+</a:t>
            </a:r>
            <a:r>
              <a:t>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Shape 3069"/>
          <p:cNvSpPr/>
          <p:nvPr>
            <p:ph type="title" idx="4294967295"/>
          </p:nvPr>
        </p:nvSpPr>
        <p:spPr>
          <a:xfrm>
            <a:off x="762000" y="304800"/>
            <a:ext cx="77724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defRPr sz="2800"/>
            </a:pPr>
            <a:r>
              <a:t> </a:t>
            </a:r>
            <a:r>
              <a:rPr b="1"/>
              <a:t>B</a:t>
            </a:r>
            <a:r>
              <a:rPr b="1" baseline="30000"/>
              <a:t>+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</a:t>
            </a:r>
          </a:p>
        </p:txBody>
      </p:sp>
      <p:sp>
        <p:nvSpPr>
          <p:cNvPr id="3070" name="Shape 3070"/>
          <p:cNvSpPr/>
          <p:nvPr>
            <p:ph type="body" idx="4294967295"/>
          </p:nvPr>
        </p:nvSpPr>
        <p:spPr>
          <a:xfrm>
            <a:off x="457200" y="1066800"/>
            <a:ext cx="8686800" cy="5410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t>1.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例子    </a:t>
            </a:r>
          </a:p>
        </p:txBody>
      </p:sp>
      <p:sp>
        <p:nvSpPr>
          <p:cNvPr id="3071" name="Shape 3071"/>
          <p:cNvSpPr/>
          <p:nvPr/>
        </p:nvSpPr>
        <p:spPr>
          <a:xfrm>
            <a:off x="3352800" y="4114800"/>
            <a:ext cx="2133600" cy="7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阶</a:t>
            </a:r>
            <a:r>
              <a:t>B+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树 （</a:t>
            </a:r>
            <a:r>
              <a:t>m1=5 ∈[3,5]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</a:t>
            </a:r>
          </a:p>
        </p:txBody>
      </p:sp>
      <p:grpSp>
        <p:nvGrpSpPr>
          <p:cNvPr id="3075" name="Group 3075"/>
          <p:cNvGrpSpPr/>
          <p:nvPr/>
        </p:nvGrpSpPr>
        <p:grpSpPr>
          <a:xfrm>
            <a:off x="76200" y="5016023"/>
            <a:ext cx="8382000" cy="1641603"/>
            <a:chOff x="0" y="0"/>
            <a:chExt cx="8382000" cy="1641601"/>
          </a:xfrm>
        </p:grpSpPr>
        <p:sp>
          <p:nvSpPr>
            <p:cNvPr id="3072" name="Shape 3072"/>
            <p:cNvSpPr/>
            <p:nvPr/>
          </p:nvSpPr>
          <p:spPr>
            <a:xfrm>
              <a:off x="0" y="467551"/>
              <a:ext cx="8382000" cy="1174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                                        </a:t>
              </a:r>
              <a:r>
                <a:rPr b="1"/>
                <a:t>2. 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叶结点的定义</a:t>
              </a:r>
              <a:r>
                <a:rPr b="1"/>
                <a:t>,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不一定符合</a:t>
              </a:r>
              <a:r>
                <a:rPr b="1"/>
                <a:t>m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阶，它依赖于  			关键码字节数与指针字节数而为</a:t>
              </a:r>
              <a:r>
                <a:rPr b="1"/>
                <a:t>m1</a:t>
              </a:r>
              <a:endParaRPr b="1"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3316691" y="0"/>
              <a:ext cx="4196543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defRPr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1. 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关键码的分布，只分布在叶结点上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1379991" y="0"/>
              <a:ext cx="2150156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与</a:t>
              </a:r>
              <a:r>
                <a:t>B-</a:t>
              </a:r>
              <a:r>
                <a:rPr b="0">
                  <a:latin typeface="宋体"/>
                  <a:ea typeface="宋体"/>
                  <a:cs typeface="宋体"/>
                  <a:sym typeface="宋体"/>
                </a:rPr>
                <a:t>树有所不同：</a:t>
              </a:r>
            </a:p>
          </p:txBody>
        </p:sp>
      </p:grpSp>
      <p:grpSp>
        <p:nvGrpSpPr>
          <p:cNvPr id="3135" name="Group 3135"/>
          <p:cNvGrpSpPr/>
          <p:nvPr/>
        </p:nvGrpSpPr>
        <p:grpSpPr>
          <a:xfrm>
            <a:off x="457200" y="762000"/>
            <a:ext cx="8077201" cy="3952241"/>
            <a:chOff x="0" y="0"/>
            <a:chExt cx="8077200" cy="3952240"/>
          </a:xfrm>
        </p:grpSpPr>
        <p:grpSp>
          <p:nvGrpSpPr>
            <p:cNvPr id="3133" name="Group 3133"/>
            <p:cNvGrpSpPr/>
            <p:nvPr/>
          </p:nvGrpSpPr>
          <p:grpSpPr>
            <a:xfrm>
              <a:off x="0" y="381000"/>
              <a:ext cx="8077201" cy="3571241"/>
              <a:chOff x="0" y="0"/>
              <a:chExt cx="8077200" cy="3571239"/>
            </a:xfrm>
          </p:grpSpPr>
          <p:sp>
            <p:nvSpPr>
              <p:cNvPr id="3076" name="Shape 3076"/>
              <p:cNvSpPr/>
              <p:nvPr/>
            </p:nvSpPr>
            <p:spPr>
              <a:xfrm>
                <a:off x="6019800" y="3124200"/>
                <a:ext cx="1676400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1200"/>
                  </a:spcBef>
                  <a:defRPr sz="200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>
                  <a:defRPr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>
                    <a:latin typeface="宋体"/>
                    <a:ea typeface="宋体"/>
                    <a:cs typeface="宋体"/>
                    <a:sym typeface="宋体"/>
                  </a:rPr>
                  <a:t>叶结点</a:t>
                </a:r>
              </a:p>
            </p:txBody>
          </p:sp>
          <p:grpSp>
            <p:nvGrpSpPr>
              <p:cNvPr id="3132" name="Group 3132"/>
              <p:cNvGrpSpPr/>
              <p:nvPr/>
            </p:nvGrpSpPr>
            <p:grpSpPr>
              <a:xfrm>
                <a:off x="0" y="0"/>
                <a:ext cx="8077201" cy="3124200"/>
                <a:chOff x="0" y="0"/>
                <a:chExt cx="8077200" cy="3124199"/>
              </a:xfrm>
            </p:grpSpPr>
            <p:grpSp>
              <p:nvGrpSpPr>
                <p:cNvPr id="3079" name="Group 3079"/>
                <p:cNvGrpSpPr/>
                <p:nvPr/>
              </p:nvGrpSpPr>
              <p:grpSpPr>
                <a:xfrm>
                  <a:off x="4267200" y="152400"/>
                  <a:ext cx="685800" cy="381000"/>
                  <a:chOff x="0" y="0"/>
                  <a:chExt cx="685800" cy="381000"/>
                </a:xfrm>
              </p:grpSpPr>
              <p:sp>
                <p:nvSpPr>
                  <p:cNvPr id="3077" name="Shape 3077"/>
                  <p:cNvSpPr/>
                  <p:nvPr/>
                </p:nvSpPr>
                <p:spPr>
                  <a:xfrm>
                    <a:off x="0" y="0"/>
                    <a:ext cx="685800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78" name="Shape 3078"/>
                  <p:cNvSpPr/>
                  <p:nvPr/>
                </p:nvSpPr>
                <p:spPr>
                  <a:xfrm>
                    <a:off x="163693" y="15169"/>
                    <a:ext cx="358414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33</a:t>
                    </a:r>
                  </a:p>
                </p:txBody>
              </p:sp>
            </p:grpSp>
            <p:grpSp>
              <p:nvGrpSpPr>
                <p:cNvPr id="3082" name="Group 3082"/>
                <p:cNvGrpSpPr/>
                <p:nvPr/>
              </p:nvGrpSpPr>
              <p:grpSpPr>
                <a:xfrm>
                  <a:off x="2209800" y="838200"/>
                  <a:ext cx="838200" cy="381000"/>
                  <a:chOff x="0" y="0"/>
                  <a:chExt cx="838200" cy="381000"/>
                </a:xfrm>
              </p:grpSpPr>
              <p:sp>
                <p:nvSpPr>
                  <p:cNvPr id="3080" name="Shape 3080"/>
                  <p:cNvSpPr/>
                  <p:nvPr/>
                </p:nvSpPr>
                <p:spPr>
                  <a:xfrm>
                    <a:off x="0" y="0"/>
                    <a:ext cx="838200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81" name="Shape 3081"/>
                  <p:cNvSpPr/>
                  <p:nvPr/>
                </p:nvSpPr>
                <p:spPr>
                  <a:xfrm>
                    <a:off x="17488" y="15169"/>
                    <a:ext cx="803224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18   23</a:t>
                    </a:r>
                  </a:p>
                </p:txBody>
              </p:sp>
            </p:grpSp>
            <p:grpSp>
              <p:nvGrpSpPr>
                <p:cNvPr id="3085" name="Group 3085"/>
                <p:cNvGrpSpPr/>
                <p:nvPr/>
              </p:nvGrpSpPr>
              <p:grpSpPr>
                <a:xfrm>
                  <a:off x="6019800" y="914400"/>
                  <a:ext cx="685800" cy="381000"/>
                  <a:chOff x="0" y="0"/>
                  <a:chExt cx="685800" cy="381000"/>
                </a:xfrm>
              </p:grpSpPr>
              <p:sp>
                <p:nvSpPr>
                  <p:cNvPr id="3083" name="Shape 3083"/>
                  <p:cNvSpPr/>
                  <p:nvPr/>
                </p:nvSpPr>
                <p:spPr>
                  <a:xfrm>
                    <a:off x="0" y="0"/>
                    <a:ext cx="685800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84" name="Shape 3084"/>
                  <p:cNvSpPr/>
                  <p:nvPr/>
                </p:nvSpPr>
                <p:spPr>
                  <a:xfrm>
                    <a:off x="163693" y="15169"/>
                    <a:ext cx="358414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48</a:t>
                    </a:r>
                  </a:p>
                </p:txBody>
              </p:sp>
            </p:grpSp>
            <p:grpSp>
              <p:nvGrpSpPr>
                <p:cNvPr id="3088" name="Group 3088"/>
                <p:cNvGrpSpPr/>
                <p:nvPr/>
              </p:nvGrpSpPr>
              <p:grpSpPr>
                <a:xfrm>
                  <a:off x="228599" y="1981200"/>
                  <a:ext cx="1143002" cy="381000"/>
                  <a:chOff x="0" y="0"/>
                  <a:chExt cx="1143000" cy="381000"/>
                </a:xfrm>
              </p:grpSpPr>
              <p:sp>
                <p:nvSpPr>
                  <p:cNvPr id="3086" name="Shape 3086"/>
                  <p:cNvSpPr/>
                  <p:nvPr/>
                </p:nvSpPr>
                <p:spPr>
                  <a:xfrm>
                    <a:off x="-1" y="0"/>
                    <a:ext cx="1143002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87" name="Shape 3087"/>
                  <p:cNvSpPr/>
                  <p:nvPr/>
                </p:nvSpPr>
                <p:spPr>
                  <a:xfrm>
                    <a:off x="-1" y="15169"/>
                    <a:ext cx="993985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10 12 15</a:t>
                    </a:r>
                  </a:p>
                </p:txBody>
              </p:sp>
            </p:grpSp>
            <p:grpSp>
              <p:nvGrpSpPr>
                <p:cNvPr id="3091" name="Group 3091"/>
                <p:cNvGrpSpPr/>
                <p:nvPr/>
              </p:nvGrpSpPr>
              <p:grpSpPr>
                <a:xfrm>
                  <a:off x="3962399" y="1981200"/>
                  <a:ext cx="1143002" cy="381000"/>
                  <a:chOff x="0" y="0"/>
                  <a:chExt cx="1143000" cy="381000"/>
                </a:xfrm>
              </p:grpSpPr>
              <p:sp>
                <p:nvSpPr>
                  <p:cNvPr id="3089" name="Shape 3089"/>
                  <p:cNvSpPr/>
                  <p:nvPr/>
                </p:nvSpPr>
                <p:spPr>
                  <a:xfrm>
                    <a:off x="-1" y="0"/>
                    <a:ext cx="1143002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90" name="Shape 3090"/>
                  <p:cNvSpPr/>
                  <p:nvPr/>
                </p:nvSpPr>
                <p:spPr>
                  <a:xfrm>
                    <a:off x="10995" y="15169"/>
                    <a:ext cx="1121010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23  30  31</a:t>
                    </a:r>
                  </a:p>
                </p:txBody>
              </p:sp>
            </p:grpSp>
            <p:grpSp>
              <p:nvGrpSpPr>
                <p:cNvPr id="3094" name="Group 3094"/>
                <p:cNvGrpSpPr/>
                <p:nvPr/>
              </p:nvGrpSpPr>
              <p:grpSpPr>
                <a:xfrm>
                  <a:off x="5486399" y="1981200"/>
                  <a:ext cx="1143002" cy="381000"/>
                  <a:chOff x="0" y="0"/>
                  <a:chExt cx="1143000" cy="381000"/>
                </a:xfrm>
              </p:grpSpPr>
              <p:sp>
                <p:nvSpPr>
                  <p:cNvPr id="3092" name="Shape 3092"/>
                  <p:cNvSpPr/>
                  <p:nvPr/>
                </p:nvSpPr>
                <p:spPr>
                  <a:xfrm>
                    <a:off x="-1" y="0"/>
                    <a:ext cx="1143002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93" name="Shape 3093"/>
                  <p:cNvSpPr/>
                  <p:nvPr/>
                </p:nvSpPr>
                <p:spPr>
                  <a:xfrm>
                    <a:off x="10995" y="15169"/>
                    <a:ext cx="1121010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33  35  47</a:t>
                    </a:r>
                  </a:p>
                </p:txBody>
              </p:sp>
            </p:grpSp>
            <p:grpSp>
              <p:nvGrpSpPr>
                <p:cNvPr id="3097" name="Group 3097"/>
                <p:cNvGrpSpPr/>
                <p:nvPr/>
              </p:nvGrpSpPr>
              <p:grpSpPr>
                <a:xfrm>
                  <a:off x="6934199" y="1981200"/>
                  <a:ext cx="1143002" cy="381000"/>
                  <a:chOff x="0" y="0"/>
                  <a:chExt cx="1143000" cy="381000"/>
                </a:xfrm>
              </p:grpSpPr>
              <p:sp>
                <p:nvSpPr>
                  <p:cNvPr id="3095" name="Shape 3095"/>
                  <p:cNvSpPr/>
                  <p:nvPr/>
                </p:nvSpPr>
                <p:spPr>
                  <a:xfrm>
                    <a:off x="-1" y="0"/>
                    <a:ext cx="1143002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96" name="Shape 3096"/>
                  <p:cNvSpPr/>
                  <p:nvPr/>
                </p:nvSpPr>
                <p:spPr>
                  <a:xfrm>
                    <a:off x="10995" y="15169"/>
                    <a:ext cx="1121010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48  50  52</a:t>
                    </a:r>
                  </a:p>
                </p:txBody>
              </p:sp>
            </p:grpSp>
            <p:grpSp>
              <p:nvGrpSpPr>
                <p:cNvPr id="3100" name="Group 3100"/>
                <p:cNvGrpSpPr/>
                <p:nvPr/>
              </p:nvGrpSpPr>
              <p:grpSpPr>
                <a:xfrm>
                  <a:off x="1725198" y="1981200"/>
                  <a:ext cx="1883604" cy="381000"/>
                  <a:chOff x="0" y="0"/>
                  <a:chExt cx="1883603" cy="381000"/>
                </a:xfrm>
              </p:grpSpPr>
              <p:sp>
                <p:nvSpPr>
                  <p:cNvPr id="3098" name="Shape 3098"/>
                  <p:cNvSpPr/>
                  <p:nvPr/>
                </p:nvSpPr>
                <p:spPr>
                  <a:xfrm>
                    <a:off x="27401" y="0"/>
                    <a:ext cx="1828801" cy="3810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099" name="Shape 3099"/>
                  <p:cNvSpPr/>
                  <p:nvPr/>
                </p:nvSpPr>
                <p:spPr>
                  <a:xfrm>
                    <a:off x="0" y="15169"/>
                    <a:ext cx="1883604" cy="35066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90000"/>
                      </a:lnSpc>
                      <a:spcBef>
                        <a:spcPts val="400"/>
                      </a:spcBef>
                      <a:defRPr b="1" sz="180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pPr/>
                    <a:r>
                      <a:t>18  19  20  21  22</a:t>
                    </a:r>
                  </a:p>
                </p:txBody>
              </p:sp>
            </p:grpSp>
            <p:sp>
              <p:nvSpPr>
                <p:cNvPr id="3101" name="Shape 3101"/>
                <p:cNvSpPr/>
                <p:nvPr/>
              </p:nvSpPr>
              <p:spPr>
                <a:xfrm flipH="1">
                  <a:off x="2590799" y="380999"/>
                  <a:ext cx="1752601" cy="4572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2" name="Shape 3102"/>
                <p:cNvSpPr/>
                <p:nvPr/>
              </p:nvSpPr>
              <p:spPr>
                <a:xfrm>
                  <a:off x="2667000" y="1066800"/>
                  <a:ext cx="0" cy="914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3" name="Shape 3103"/>
                <p:cNvSpPr/>
                <p:nvPr/>
              </p:nvSpPr>
              <p:spPr>
                <a:xfrm flipH="1">
                  <a:off x="685800" y="1066799"/>
                  <a:ext cx="1600200" cy="914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4" name="Shape 3104"/>
                <p:cNvSpPr/>
                <p:nvPr/>
              </p:nvSpPr>
              <p:spPr>
                <a:xfrm>
                  <a:off x="2971799" y="1066800"/>
                  <a:ext cx="1600202" cy="914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5" name="Shape 3105"/>
                <p:cNvSpPr/>
                <p:nvPr/>
              </p:nvSpPr>
              <p:spPr>
                <a:xfrm>
                  <a:off x="4876800" y="381000"/>
                  <a:ext cx="1524001" cy="5334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6" name="Shape 3106"/>
                <p:cNvSpPr/>
                <p:nvPr/>
              </p:nvSpPr>
              <p:spPr>
                <a:xfrm flipH="1">
                  <a:off x="5943600" y="1066799"/>
                  <a:ext cx="228601" cy="914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7" name="Shape 3107"/>
                <p:cNvSpPr/>
                <p:nvPr/>
              </p:nvSpPr>
              <p:spPr>
                <a:xfrm>
                  <a:off x="6629400" y="1066799"/>
                  <a:ext cx="838201" cy="9144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8" name="Shape 3108"/>
                <p:cNvSpPr/>
                <p:nvPr/>
              </p:nvSpPr>
              <p:spPr>
                <a:xfrm>
                  <a:off x="1371600" y="2133600"/>
                  <a:ext cx="3810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09" name="Shape 3109"/>
                <p:cNvSpPr/>
                <p:nvPr/>
              </p:nvSpPr>
              <p:spPr>
                <a:xfrm>
                  <a:off x="3581400" y="2133600"/>
                  <a:ext cx="3810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0" name="Shape 3110"/>
                <p:cNvSpPr/>
                <p:nvPr/>
              </p:nvSpPr>
              <p:spPr>
                <a:xfrm>
                  <a:off x="5105400" y="2133600"/>
                  <a:ext cx="3810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1" name="Shape 3111"/>
                <p:cNvSpPr/>
                <p:nvPr/>
              </p:nvSpPr>
              <p:spPr>
                <a:xfrm>
                  <a:off x="6629400" y="2133600"/>
                  <a:ext cx="3048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2" name="Shape 3112"/>
                <p:cNvSpPr/>
                <p:nvPr/>
              </p:nvSpPr>
              <p:spPr>
                <a:xfrm>
                  <a:off x="0" y="2133600"/>
                  <a:ext cx="228600" cy="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3" name="Shape 3113"/>
                <p:cNvSpPr/>
                <p:nvPr/>
              </p:nvSpPr>
              <p:spPr>
                <a:xfrm flipH="1">
                  <a:off x="442912" y="2362200"/>
                  <a:ext cx="1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4" name="Shape 3114"/>
                <p:cNvSpPr/>
                <p:nvPr/>
              </p:nvSpPr>
              <p:spPr>
                <a:xfrm flipH="1">
                  <a:off x="761999" y="2362200"/>
                  <a:ext cx="1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5" name="Shape 3115"/>
                <p:cNvSpPr/>
                <p:nvPr/>
              </p:nvSpPr>
              <p:spPr>
                <a:xfrm>
                  <a:off x="1090612" y="2362200"/>
                  <a:ext cx="1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6" name="Shape 3116"/>
                <p:cNvSpPr/>
                <p:nvPr/>
              </p:nvSpPr>
              <p:spPr>
                <a:xfrm>
                  <a:off x="41148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7" name="Shape 3117"/>
                <p:cNvSpPr/>
                <p:nvPr/>
              </p:nvSpPr>
              <p:spPr>
                <a:xfrm>
                  <a:off x="4572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8" name="Shape 3118"/>
                <p:cNvSpPr/>
                <p:nvPr/>
              </p:nvSpPr>
              <p:spPr>
                <a:xfrm>
                  <a:off x="50292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9" name="Shape 3119"/>
                <p:cNvSpPr/>
                <p:nvPr/>
              </p:nvSpPr>
              <p:spPr>
                <a:xfrm>
                  <a:off x="56388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0" name="Shape 3120"/>
                <p:cNvSpPr/>
                <p:nvPr/>
              </p:nvSpPr>
              <p:spPr>
                <a:xfrm>
                  <a:off x="6096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1" name="Shape 3121"/>
                <p:cNvSpPr/>
                <p:nvPr/>
              </p:nvSpPr>
              <p:spPr>
                <a:xfrm>
                  <a:off x="65532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2" name="Shape 3122"/>
                <p:cNvSpPr/>
                <p:nvPr/>
              </p:nvSpPr>
              <p:spPr>
                <a:xfrm>
                  <a:off x="70866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3" name="Shape 3123"/>
                <p:cNvSpPr/>
                <p:nvPr/>
              </p:nvSpPr>
              <p:spPr>
                <a:xfrm>
                  <a:off x="75438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4" name="Shape 3124"/>
                <p:cNvSpPr/>
                <p:nvPr/>
              </p:nvSpPr>
              <p:spPr>
                <a:xfrm>
                  <a:off x="8001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5" name="Shape 3125"/>
                <p:cNvSpPr/>
                <p:nvPr/>
              </p:nvSpPr>
              <p:spPr>
                <a:xfrm>
                  <a:off x="2667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6" name="Shape 3126"/>
                <p:cNvSpPr/>
                <p:nvPr/>
              </p:nvSpPr>
              <p:spPr>
                <a:xfrm>
                  <a:off x="2286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7" name="Shape 3127"/>
                <p:cNvSpPr/>
                <p:nvPr/>
              </p:nvSpPr>
              <p:spPr>
                <a:xfrm>
                  <a:off x="3048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8" name="Shape 3128"/>
                <p:cNvSpPr/>
                <p:nvPr/>
              </p:nvSpPr>
              <p:spPr>
                <a:xfrm>
                  <a:off x="1905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29" name="Shape 3129"/>
                <p:cNvSpPr/>
                <p:nvPr/>
              </p:nvSpPr>
              <p:spPr>
                <a:xfrm>
                  <a:off x="3429000" y="2362200"/>
                  <a:ext cx="0" cy="304800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30" name="Shape 3130"/>
                <p:cNvSpPr/>
                <p:nvPr/>
              </p:nvSpPr>
              <p:spPr>
                <a:xfrm flipV="1">
                  <a:off x="6858000" y="2514599"/>
                  <a:ext cx="76201" cy="609602"/>
                </a:xfrm>
                <a:prstGeom prst="line">
                  <a:avLst/>
                </a:prstGeom>
                <a:noFill/>
                <a:ln w="9525" cap="flat">
                  <a:solidFill>
                    <a:srgbClr val="FFFFFF"/>
                  </a:solidFill>
                  <a:prstDash val="dash"/>
                  <a:round/>
                  <a:tailEnd type="stealth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31" name="Shape 3131"/>
                <p:cNvSpPr/>
                <p:nvPr/>
              </p:nvSpPr>
              <p:spPr>
                <a:xfrm>
                  <a:off x="5976597" y="0"/>
                  <a:ext cx="1896156" cy="7778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b="1" sz="2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索引部分</a:t>
                  </a:r>
                  <a:b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</a:b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结点格式同</a:t>
                  </a:r>
                  <a:r>
                    <a:t>B-</a:t>
                  </a:r>
                  <a:r>
                    <a:rPr b="0">
                      <a:latin typeface="宋体"/>
                      <a:ea typeface="宋体"/>
                      <a:cs typeface="宋体"/>
                      <a:sym typeface="宋体"/>
                    </a:rPr>
                    <a:t>树</a:t>
                  </a:r>
                </a:p>
              </p:txBody>
            </p:sp>
          </p:grpSp>
        </p:grpSp>
        <p:sp>
          <p:nvSpPr>
            <p:cNvPr id="3134" name="Shape 3134"/>
            <p:cNvSpPr/>
            <p:nvPr/>
          </p:nvSpPr>
          <p:spPr>
            <a:xfrm>
              <a:off x="4495800" y="-1"/>
              <a:ext cx="76201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0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0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3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30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71" grpId="4"/>
      <p:bldP build="p" bldLvl="5" animBg="1" rev="0" advAuto="0" spid="3069" grpId="1"/>
      <p:bldP build="whole" bldLvl="1" animBg="1" rev="0" advAuto="0" spid="3075" grpId="5"/>
      <p:bldP build="whole" bldLvl="1" animBg="1" rev="0" advAuto="0" spid="3135" grpId="3"/>
      <p:bldP build="p" bldLvl="1" animBg="1" rev="0" advAuto="0" spid="3070" grpId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Shape 3137"/>
          <p:cNvSpPr/>
          <p:nvPr>
            <p:ph type="body" idx="4294967295"/>
          </p:nvPr>
        </p:nvSpPr>
        <p:spPr>
          <a:xfrm>
            <a:off x="1066800" y="533400"/>
            <a:ext cx="7772400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t>2.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定义：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树的一种变形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）树中每个非叶结点最多有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棵子树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2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）根结点（非叶结点）至少有</a:t>
            </a:r>
            <a:r>
              <a:t>2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棵子树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3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）除根结点外，每个非叶结点至少有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棵子树；  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有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棵子树的非叶结点有</a:t>
            </a:r>
            <a:r>
              <a:t>n-1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个关键码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4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）所有叶结点都处于同一层次上，包含了全部关键码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及指向相应数据对象存放地址，关键码按关键码从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小到大顺序链接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5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）每个叶结点中子树棵树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可以＞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，也可以＜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。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假设叶结点可容纳的最大关键码数为</a:t>
            </a:r>
            <a:r>
              <a:t>m1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，则指向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对象的指针数也有</a:t>
            </a:r>
            <a:r>
              <a:t>m1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，这时子树棵数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应满足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（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m1/2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m1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</a:t>
            </a:r>
            <a:r>
              <a:t>6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）根结点本身又是叶结点，则结点格式同叶结点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3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3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37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Shape 3139"/>
          <p:cNvSpPr/>
          <p:nvPr>
            <p:ph type="body" idx="4294967295"/>
          </p:nvPr>
        </p:nvSpPr>
        <p:spPr>
          <a:xfrm>
            <a:off x="685800" y="533400"/>
            <a:ext cx="80772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t>3.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特点：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有两个头指针：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一个指向</a:t>
            </a:r>
            <a:r>
              <a:t>B</a:t>
            </a:r>
            <a:r>
              <a:rPr baseline="30000"/>
              <a:t>+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树的根结点，可以进行自顶向下的随机搜索；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一个指向关键码最小的叶结点，进行顺序搜索；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4. B</a:t>
            </a:r>
            <a:r>
              <a:rPr baseline="30000"/>
              <a:t>+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树的运算：搜索（查找），插入，删除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搜索：基本上同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树，所不同的是一直查到叶结点上的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     这个关键码为止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插入：仅在叶结点上进行。每插入一关键码，判别子树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     棵树＞</a:t>
            </a:r>
            <a:r>
              <a:t>m1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，如果大于，则将该结点分裂：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t>     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(m1+1)/2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(m1+1)/2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  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问题变为传递到索引结点上可能的分裂，这时上</a:t>
            </a:r>
            <a:br>
              <a:rPr b="0">
                <a:latin typeface="宋体"/>
                <a:ea typeface="宋体"/>
                <a:cs typeface="宋体"/>
                <a:sym typeface="宋体"/>
              </a:rPr>
            </a:br>
            <a:r>
              <a:rPr b="0">
                <a:latin typeface="宋体"/>
                <a:ea typeface="宋体"/>
                <a:cs typeface="宋体"/>
                <a:sym typeface="宋体"/>
              </a:rPr>
              <a:t>           限以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来确定（同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39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Shape 3141"/>
          <p:cNvSpPr/>
          <p:nvPr>
            <p:ph type="body" idx="4294967295"/>
          </p:nvPr>
        </p:nvSpPr>
        <p:spPr>
          <a:xfrm>
            <a:off x="1066800" y="457199"/>
            <a:ext cx="7772400" cy="6172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defRPr b="1" sz="24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例子： </a:t>
            </a:r>
            <a:r>
              <a:t>4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阶</a:t>
            </a:r>
            <a:r>
              <a:t>B</a:t>
            </a:r>
            <a:r>
              <a:rPr baseline="30000"/>
              <a:t>+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树，叶结点包含</a:t>
            </a:r>
            <a:r>
              <a:t>5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个关键码</a:t>
            </a:r>
          </a:p>
        </p:txBody>
      </p:sp>
      <p:grpSp>
        <p:nvGrpSpPr>
          <p:cNvPr id="3161" name="Group 3161"/>
          <p:cNvGrpSpPr/>
          <p:nvPr/>
        </p:nvGrpSpPr>
        <p:grpSpPr>
          <a:xfrm>
            <a:off x="2895600" y="1219200"/>
            <a:ext cx="2743200" cy="609601"/>
            <a:chOff x="0" y="0"/>
            <a:chExt cx="2743200" cy="609600"/>
          </a:xfrm>
        </p:grpSpPr>
        <p:grpSp>
          <p:nvGrpSpPr>
            <p:cNvPr id="3144" name="Group 3144"/>
            <p:cNvGrpSpPr/>
            <p:nvPr/>
          </p:nvGrpSpPr>
          <p:grpSpPr>
            <a:xfrm>
              <a:off x="533400" y="0"/>
              <a:ext cx="2209800" cy="381000"/>
              <a:chOff x="0" y="0"/>
              <a:chExt cx="2209800" cy="381000"/>
            </a:xfrm>
          </p:grpSpPr>
          <p:sp>
            <p:nvSpPr>
              <p:cNvPr id="3142" name="Shape 3142"/>
              <p:cNvSpPr/>
              <p:nvPr/>
            </p:nvSpPr>
            <p:spPr>
              <a:xfrm>
                <a:off x="0" y="0"/>
                <a:ext cx="2209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43" name="Shape 3143"/>
              <p:cNvSpPr/>
              <p:nvPr/>
            </p:nvSpPr>
            <p:spPr>
              <a:xfrm>
                <a:off x="36073" y="15169"/>
                <a:ext cx="213765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10   12   23   33   48</a:t>
                </a:r>
              </a:p>
            </p:txBody>
          </p:sp>
        </p:grpSp>
        <p:sp>
          <p:nvSpPr>
            <p:cNvPr id="3145" name="Shape 3145"/>
            <p:cNvSpPr/>
            <p:nvPr/>
          </p:nvSpPr>
          <p:spPr>
            <a:xfrm>
              <a:off x="685800" y="304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6" name="Shape 3146"/>
            <p:cNvSpPr/>
            <p:nvPr/>
          </p:nvSpPr>
          <p:spPr>
            <a:xfrm flipH="1">
              <a:off x="6095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857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8" name="Shape 3148"/>
            <p:cNvSpPr/>
            <p:nvPr/>
          </p:nvSpPr>
          <p:spPr>
            <a:xfrm>
              <a:off x="1143000" y="304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9" name="Shape 3149"/>
            <p:cNvSpPr/>
            <p:nvPr/>
          </p:nvSpPr>
          <p:spPr>
            <a:xfrm flipH="1">
              <a:off x="1066800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1143000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1" name="Shape 3151"/>
            <p:cNvSpPr/>
            <p:nvPr/>
          </p:nvSpPr>
          <p:spPr>
            <a:xfrm>
              <a:off x="1600200" y="304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2" name="Shape 3152"/>
            <p:cNvSpPr/>
            <p:nvPr/>
          </p:nvSpPr>
          <p:spPr>
            <a:xfrm flipH="1">
              <a:off x="1524000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3" name="Shape 3153"/>
            <p:cNvSpPr/>
            <p:nvPr/>
          </p:nvSpPr>
          <p:spPr>
            <a:xfrm>
              <a:off x="1600200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4" name="Shape 3154"/>
            <p:cNvSpPr/>
            <p:nvPr/>
          </p:nvSpPr>
          <p:spPr>
            <a:xfrm>
              <a:off x="2057400" y="304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5" name="Shape 3155"/>
            <p:cNvSpPr/>
            <p:nvPr/>
          </p:nvSpPr>
          <p:spPr>
            <a:xfrm flipH="1">
              <a:off x="19811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6" name="Shape 3156"/>
            <p:cNvSpPr/>
            <p:nvPr/>
          </p:nvSpPr>
          <p:spPr>
            <a:xfrm>
              <a:off x="20573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7" name="Shape 3157"/>
            <p:cNvSpPr/>
            <p:nvPr/>
          </p:nvSpPr>
          <p:spPr>
            <a:xfrm>
              <a:off x="2514600" y="304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8" name="Shape 3158"/>
            <p:cNvSpPr/>
            <p:nvPr/>
          </p:nvSpPr>
          <p:spPr>
            <a:xfrm flipH="1">
              <a:off x="24383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9" name="Shape 3159"/>
            <p:cNvSpPr/>
            <p:nvPr/>
          </p:nvSpPr>
          <p:spPr>
            <a:xfrm>
              <a:off x="2514599" y="533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0" y="152400"/>
              <a:ext cx="5334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45" name="Group 3245"/>
          <p:cNvGrpSpPr/>
          <p:nvPr/>
        </p:nvGrpSpPr>
        <p:grpSpPr>
          <a:xfrm>
            <a:off x="838200" y="4495800"/>
            <a:ext cx="8237747" cy="1371601"/>
            <a:chOff x="0" y="0"/>
            <a:chExt cx="8237746" cy="1371600"/>
          </a:xfrm>
        </p:grpSpPr>
        <p:grpSp>
          <p:nvGrpSpPr>
            <p:cNvPr id="3164" name="Group 3164"/>
            <p:cNvGrpSpPr/>
            <p:nvPr/>
          </p:nvGrpSpPr>
          <p:grpSpPr>
            <a:xfrm>
              <a:off x="3429000" y="0"/>
              <a:ext cx="1295400" cy="381000"/>
              <a:chOff x="0" y="0"/>
              <a:chExt cx="1295400" cy="381000"/>
            </a:xfrm>
          </p:grpSpPr>
          <p:sp>
            <p:nvSpPr>
              <p:cNvPr id="3162" name="Shape 3162"/>
              <p:cNvSpPr/>
              <p:nvPr/>
            </p:nvSpPr>
            <p:spPr>
              <a:xfrm>
                <a:off x="0" y="0"/>
                <a:ext cx="12954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63" name="Shape 3163"/>
              <p:cNvSpPr/>
              <p:nvPr/>
            </p:nvSpPr>
            <p:spPr>
              <a:xfrm>
                <a:off x="23683" y="15169"/>
                <a:ext cx="124803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18   33   48</a:t>
                </a:r>
              </a:p>
            </p:txBody>
          </p:sp>
        </p:grpSp>
        <p:grpSp>
          <p:nvGrpSpPr>
            <p:cNvPr id="3167" name="Group 3167"/>
            <p:cNvGrpSpPr/>
            <p:nvPr/>
          </p:nvGrpSpPr>
          <p:grpSpPr>
            <a:xfrm>
              <a:off x="68052" y="762000"/>
              <a:ext cx="2073696" cy="381000"/>
              <a:chOff x="0" y="0"/>
              <a:chExt cx="2073694" cy="381000"/>
            </a:xfrm>
          </p:grpSpPr>
          <p:sp>
            <p:nvSpPr>
              <p:cNvPr id="3165" name="Shape 3165"/>
              <p:cNvSpPr/>
              <p:nvPr/>
            </p:nvSpPr>
            <p:spPr>
              <a:xfrm>
                <a:off x="236747" y="0"/>
                <a:ext cx="1600201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66" name="Shape 3166"/>
              <p:cNvSpPr/>
              <p:nvPr/>
            </p:nvSpPr>
            <p:spPr>
              <a:xfrm>
                <a:off x="-1" y="15169"/>
                <a:ext cx="2073696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   10  12  15           </a:t>
                </a:r>
              </a:p>
            </p:txBody>
          </p:sp>
        </p:grpSp>
        <p:sp>
          <p:nvSpPr>
            <p:cNvPr id="3168" name="Shape 3168"/>
            <p:cNvSpPr/>
            <p:nvPr/>
          </p:nvSpPr>
          <p:spPr>
            <a:xfrm>
              <a:off x="4572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9" name="Shape 3169"/>
            <p:cNvSpPr/>
            <p:nvPr/>
          </p:nvSpPr>
          <p:spPr>
            <a:xfrm flipH="1">
              <a:off x="380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0" name="Shape 3170"/>
            <p:cNvSpPr/>
            <p:nvPr/>
          </p:nvSpPr>
          <p:spPr>
            <a:xfrm>
              <a:off x="4571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7620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2" name="Shape 3172"/>
            <p:cNvSpPr/>
            <p:nvPr/>
          </p:nvSpPr>
          <p:spPr>
            <a:xfrm flipH="1">
              <a:off x="6857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3" name="Shape 3173"/>
            <p:cNvSpPr/>
            <p:nvPr/>
          </p:nvSpPr>
          <p:spPr>
            <a:xfrm>
              <a:off x="761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10668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5" name="Shape 3175"/>
            <p:cNvSpPr/>
            <p:nvPr/>
          </p:nvSpPr>
          <p:spPr>
            <a:xfrm flipH="1">
              <a:off x="9906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6" name="Shape 3176"/>
            <p:cNvSpPr/>
            <p:nvPr/>
          </p:nvSpPr>
          <p:spPr>
            <a:xfrm>
              <a:off x="10668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7" name="Shape 3177"/>
            <p:cNvSpPr/>
            <p:nvPr/>
          </p:nvSpPr>
          <p:spPr>
            <a:xfrm>
              <a:off x="13716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8" name="Shape 3178"/>
            <p:cNvSpPr/>
            <p:nvPr/>
          </p:nvSpPr>
          <p:spPr>
            <a:xfrm flipH="1">
              <a:off x="12954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9" name="Shape 3179"/>
            <p:cNvSpPr/>
            <p:nvPr/>
          </p:nvSpPr>
          <p:spPr>
            <a:xfrm>
              <a:off x="13716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0" name="Shape 3180"/>
            <p:cNvSpPr/>
            <p:nvPr/>
          </p:nvSpPr>
          <p:spPr>
            <a:xfrm>
              <a:off x="16764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1" name="Shape 3181"/>
            <p:cNvSpPr/>
            <p:nvPr/>
          </p:nvSpPr>
          <p:spPr>
            <a:xfrm flipH="1">
              <a:off x="16002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2" name="Shape 3182"/>
            <p:cNvSpPr/>
            <p:nvPr/>
          </p:nvSpPr>
          <p:spPr>
            <a:xfrm>
              <a:off x="1676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185" name="Group 3185"/>
            <p:cNvGrpSpPr/>
            <p:nvPr/>
          </p:nvGrpSpPr>
          <p:grpSpPr>
            <a:xfrm>
              <a:off x="4335252" y="762000"/>
              <a:ext cx="2073695" cy="381000"/>
              <a:chOff x="0" y="0"/>
              <a:chExt cx="2073694" cy="381000"/>
            </a:xfrm>
          </p:grpSpPr>
          <p:sp>
            <p:nvSpPr>
              <p:cNvPr id="3183" name="Shape 3183"/>
              <p:cNvSpPr/>
              <p:nvPr/>
            </p:nvSpPr>
            <p:spPr>
              <a:xfrm>
                <a:off x="236747" y="0"/>
                <a:ext cx="1600201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84" name="Shape 3184"/>
              <p:cNvSpPr/>
              <p:nvPr/>
            </p:nvSpPr>
            <p:spPr>
              <a:xfrm>
                <a:off x="-1" y="15169"/>
                <a:ext cx="2073696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   33  45  47           </a:t>
                </a:r>
              </a:p>
            </p:txBody>
          </p:sp>
        </p:grpSp>
        <p:sp>
          <p:nvSpPr>
            <p:cNvPr id="3186" name="Shape 3186"/>
            <p:cNvSpPr/>
            <p:nvPr/>
          </p:nvSpPr>
          <p:spPr>
            <a:xfrm>
              <a:off x="47244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7" name="Shape 3187"/>
            <p:cNvSpPr/>
            <p:nvPr/>
          </p:nvSpPr>
          <p:spPr>
            <a:xfrm flipH="1">
              <a:off x="46481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8" name="Shape 3188"/>
            <p:cNvSpPr/>
            <p:nvPr/>
          </p:nvSpPr>
          <p:spPr>
            <a:xfrm>
              <a:off x="4724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0292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0" name="Shape 3190"/>
            <p:cNvSpPr/>
            <p:nvPr/>
          </p:nvSpPr>
          <p:spPr>
            <a:xfrm flipH="1">
              <a:off x="4952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0291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3340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3" name="Shape 3193"/>
            <p:cNvSpPr/>
            <p:nvPr/>
          </p:nvSpPr>
          <p:spPr>
            <a:xfrm flipH="1">
              <a:off x="52577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333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6388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6" name="Shape 3196"/>
            <p:cNvSpPr/>
            <p:nvPr/>
          </p:nvSpPr>
          <p:spPr>
            <a:xfrm flipH="1">
              <a:off x="55625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6387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9436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9" name="Shape 3199"/>
            <p:cNvSpPr/>
            <p:nvPr/>
          </p:nvSpPr>
          <p:spPr>
            <a:xfrm flipH="1">
              <a:off x="5867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435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03" name="Group 3203"/>
            <p:cNvGrpSpPr/>
            <p:nvPr/>
          </p:nvGrpSpPr>
          <p:grpSpPr>
            <a:xfrm>
              <a:off x="6164052" y="762000"/>
              <a:ext cx="2073695" cy="381000"/>
              <a:chOff x="0" y="0"/>
              <a:chExt cx="2073694" cy="381000"/>
            </a:xfrm>
          </p:grpSpPr>
          <p:sp>
            <p:nvSpPr>
              <p:cNvPr id="3201" name="Shape 3201"/>
              <p:cNvSpPr/>
              <p:nvPr/>
            </p:nvSpPr>
            <p:spPr>
              <a:xfrm>
                <a:off x="236747" y="0"/>
                <a:ext cx="1600201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02" name="Shape 3202"/>
              <p:cNvSpPr/>
              <p:nvPr/>
            </p:nvSpPr>
            <p:spPr>
              <a:xfrm>
                <a:off x="-1" y="15169"/>
                <a:ext cx="2073696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   48  50  52           </a:t>
                </a:r>
              </a:p>
            </p:txBody>
          </p:sp>
        </p:grpSp>
        <p:sp>
          <p:nvSpPr>
            <p:cNvPr id="3204" name="Shape 3204"/>
            <p:cNvSpPr/>
            <p:nvPr/>
          </p:nvSpPr>
          <p:spPr>
            <a:xfrm>
              <a:off x="65532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5" name="Shape 3205"/>
            <p:cNvSpPr/>
            <p:nvPr/>
          </p:nvSpPr>
          <p:spPr>
            <a:xfrm flipH="1">
              <a:off x="6476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6" name="Shape 3206"/>
            <p:cNvSpPr/>
            <p:nvPr/>
          </p:nvSpPr>
          <p:spPr>
            <a:xfrm>
              <a:off x="65532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7" name="Shape 3207"/>
            <p:cNvSpPr/>
            <p:nvPr/>
          </p:nvSpPr>
          <p:spPr>
            <a:xfrm>
              <a:off x="68580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8" name="Shape 3208"/>
            <p:cNvSpPr/>
            <p:nvPr/>
          </p:nvSpPr>
          <p:spPr>
            <a:xfrm flipH="1">
              <a:off x="67818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9" name="Shape 3209"/>
            <p:cNvSpPr/>
            <p:nvPr/>
          </p:nvSpPr>
          <p:spPr>
            <a:xfrm>
              <a:off x="68580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0" name="Shape 3210"/>
            <p:cNvSpPr/>
            <p:nvPr/>
          </p:nvSpPr>
          <p:spPr>
            <a:xfrm>
              <a:off x="71628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1" name="Shape 3211"/>
            <p:cNvSpPr/>
            <p:nvPr/>
          </p:nvSpPr>
          <p:spPr>
            <a:xfrm flipH="1">
              <a:off x="70866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2" name="Shape 3212"/>
            <p:cNvSpPr/>
            <p:nvPr/>
          </p:nvSpPr>
          <p:spPr>
            <a:xfrm>
              <a:off x="71628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3" name="Shape 3213"/>
            <p:cNvSpPr/>
            <p:nvPr/>
          </p:nvSpPr>
          <p:spPr>
            <a:xfrm>
              <a:off x="74676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4" name="Shape 3214"/>
            <p:cNvSpPr/>
            <p:nvPr/>
          </p:nvSpPr>
          <p:spPr>
            <a:xfrm flipH="1">
              <a:off x="73914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5" name="Shape 3215"/>
            <p:cNvSpPr/>
            <p:nvPr/>
          </p:nvSpPr>
          <p:spPr>
            <a:xfrm>
              <a:off x="74676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6" name="Shape 3216"/>
            <p:cNvSpPr/>
            <p:nvPr/>
          </p:nvSpPr>
          <p:spPr>
            <a:xfrm>
              <a:off x="77724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7" name="Shape 3217"/>
            <p:cNvSpPr/>
            <p:nvPr/>
          </p:nvSpPr>
          <p:spPr>
            <a:xfrm flipH="1">
              <a:off x="76962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8" name="Shape 3218"/>
            <p:cNvSpPr/>
            <p:nvPr/>
          </p:nvSpPr>
          <p:spPr>
            <a:xfrm>
              <a:off x="7772400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21" name="Group 3221"/>
            <p:cNvGrpSpPr/>
            <p:nvPr/>
          </p:nvGrpSpPr>
          <p:grpSpPr>
            <a:xfrm>
              <a:off x="2133600" y="762000"/>
              <a:ext cx="2209800" cy="381000"/>
              <a:chOff x="0" y="0"/>
              <a:chExt cx="2209800" cy="381000"/>
            </a:xfrm>
          </p:grpSpPr>
          <p:sp>
            <p:nvSpPr>
              <p:cNvPr id="3219" name="Shape 3219"/>
              <p:cNvSpPr/>
              <p:nvPr/>
            </p:nvSpPr>
            <p:spPr>
              <a:xfrm>
                <a:off x="0" y="0"/>
                <a:ext cx="2209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20" name="Shape 3220"/>
              <p:cNvSpPr/>
              <p:nvPr/>
            </p:nvSpPr>
            <p:spPr>
              <a:xfrm>
                <a:off x="36073" y="15169"/>
                <a:ext cx="213765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18   20   21   23   31</a:t>
                </a:r>
              </a:p>
            </p:txBody>
          </p:sp>
        </p:grpSp>
        <p:sp>
          <p:nvSpPr>
            <p:cNvPr id="3222" name="Shape 3222"/>
            <p:cNvSpPr/>
            <p:nvPr/>
          </p:nvSpPr>
          <p:spPr>
            <a:xfrm>
              <a:off x="22860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3" name="Shape 3223"/>
            <p:cNvSpPr/>
            <p:nvPr/>
          </p:nvSpPr>
          <p:spPr>
            <a:xfrm flipH="1">
              <a:off x="22097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4" name="Shape 3224"/>
            <p:cNvSpPr/>
            <p:nvPr/>
          </p:nvSpPr>
          <p:spPr>
            <a:xfrm>
              <a:off x="2285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5" name="Shape 3225"/>
            <p:cNvSpPr/>
            <p:nvPr/>
          </p:nvSpPr>
          <p:spPr>
            <a:xfrm>
              <a:off x="27432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6" name="Shape 3226"/>
            <p:cNvSpPr/>
            <p:nvPr/>
          </p:nvSpPr>
          <p:spPr>
            <a:xfrm flipH="1">
              <a:off x="26669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7" name="Shape 3227"/>
            <p:cNvSpPr/>
            <p:nvPr/>
          </p:nvSpPr>
          <p:spPr>
            <a:xfrm>
              <a:off x="27431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8" name="Shape 3228"/>
            <p:cNvSpPr/>
            <p:nvPr/>
          </p:nvSpPr>
          <p:spPr>
            <a:xfrm>
              <a:off x="32004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9" name="Shape 3229"/>
            <p:cNvSpPr/>
            <p:nvPr/>
          </p:nvSpPr>
          <p:spPr>
            <a:xfrm flipH="1">
              <a:off x="31241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0" name="Shape 3230"/>
            <p:cNvSpPr/>
            <p:nvPr/>
          </p:nvSpPr>
          <p:spPr>
            <a:xfrm>
              <a:off x="3200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1" name="Shape 3231"/>
            <p:cNvSpPr/>
            <p:nvPr/>
          </p:nvSpPr>
          <p:spPr>
            <a:xfrm>
              <a:off x="36576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2" name="Shape 3232"/>
            <p:cNvSpPr/>
            <p:nvPr/>
          </p:nvSpPr>
          <p:spPr>
            <a:xfrm flipH="1">
              <a:off x="3581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3" name="Shape 3233"/>
            <p:cNvSpPr/>
            <p:nvPr/>
          </p:nvSpPr>
          <p:spPr>
            <a:xfrm>
              <a:off x="36575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4" name="Shape 3234"/>
            <p:cNvSpPr/>
            <p:nvPr/>
          </p:nvSpPr>
          <p:spPr>
            <a:xfrm>
              <a:off x="4038600" y="1066800"/>
              <a:ext cx="0" cy="228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5" name="Shape 3235"/>
            <p:cNvSpPr/>
            <p:nvPr/>
          </p:nvSpPr>
          <p:spPr>
            <a:xfrm flipH="1">
              <a:off x="39623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6" name="Shape 3236"/>
            <p:cNvSpPr/>
            <p:nvPr/>
          </p:nvSpPr>
          <p:spPr>
            <a:xfrm>
              <a:off x="4038599" y="1295399"/>
              <a:ext cx="76201" cy="76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7" name="Shape 3237"/>
            <p:cNvSpPr/>
            <p:nvPr/>
          </p:nvSpPr>
          <p:spPr>
            <a:xfrm>
              <a:off x="0" y="9906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8" name="Shape 3238"/>
            <p:cNvSpPr/>
            <p:nvPr/>
          </p:nvSpPr>
          <p:spPr>
            <a:xfrm>
              <a:off x="1905000" y="9906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9" name="Shape 3239"/>
            <p:cNvSpPr/>
            <p:nvPr/>
          </p:nvSpPr>
          <p:spPr>
            <a:xfrm>
              <a:off x="4343400" y="9906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0" name="Shape 3240"/>
            <p:cNvSpPr/>
            <p:nvPr/>
          </p:nvSpPr>
          <p:spPr>
            <a:xfrm>
              <a:off x="6172200" y="9906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1" name="Shape 3241"/>
            <p:cNvSpPr/>
            <p:nvPr/>
          </p:nvSpPr>
          <p:spPr>
            <a:xfrm flipH="1">
              <a:off x="914400" y="228599"/>
              <a:ext cx="2590800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2" name="Shape 3242"/>
            <p:cNvSpPr/>
            <p:nvPr/>
          </p:nvSpPr>
          <p:spPr>
            <a:xfrm flipH="1">
              <a:off x="3200399" y="228599"/>
              <a:ext cx="609601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3" name="Shape 3243"/>
            <p:cNvSpPr/>
            <p:nvPr/>
          </p:nvSpPr>
          <p:spPr>
            <a:xfrm>
              <a:off x="4267200" y="228599"/>
              <a:ext cx="1066800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44" name="Shape 3244"/>
            <p:cNvSpPr/>
            <p:nvPr/>
          </p:nvSpPr>
          <p:spPr>
            <a:xfrm>
              <a:off x="4648199" y="228599"/>
              <a:ext cx="2590801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46" name="Shape 3246"/>
          <p:cNvSpPr/>
          <p:nvPr/>
        </p:nvSpPr>
        <p:spPr>
          <a:xfrm>
            <a:off x="990600" y="4343400"/>
            <a:ext cx="26670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20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加入更多的关键码后</a:t>
            </a:r>
          </a:p>
        </p:txBody>
      </p:sp>
      <p:sp>
        <p:nvSpPr>
          <p:cNvPr id="3247" name="Shape 3247"/>
          <p:cNvSpPr/>
          <p:nvPr/>
        </p:nvSpPr>
        <p:spPr>
          <a:xfrm>
            <a:off x="1295400" y="2133600"/>
            <a:ext cx="14478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插入</a:t>
            </a:r>
            <a:r>
              <a:rPr b="0"/>
              <a:t>50</a:t>
            </a:r>
          </a:p>
        </p:txBody>
      </p:sp>
      <p:grpSp>
        <p:nvGrpSpPr>
          <p:cNvPr id="3292" name="Group 3292"/>
          <p:cNvGrpSpPr/>
          <p:nvPr/>
        </p:nvGrpSpPr>
        <p:grpSpPr>
          <a:xfrm>
            <a:off x="1828800" y="2438400"/>
            <a:ext cx="5011972" cy="1295401"/>
            <a:chOff x="0" y="0"/>
            <a:chExt cx="5011971" cy="1295400"/>
          </a:xfrm>
        </p:grpSpPr>
        <p:grpSp>
          <p:nvGrpSpPr>
            <p:cNvPr id="3289" name="Group 3289"/>
            <p:cNvGrpSpPr/>
            <p:nvPr/>
          </p:nvGrpSpPr>
          <p:grpSpPr>
            <a:xfrm>
              <a:off x="290271" y="0"/>
              <a:ext cx="4721701" cy="1295401"/>
              <a:chOff x="0" y="0"/>
              <a:chExt cx="4721699" cy="1295400"/>
            </a:xfrm>
          </p:grpSpPr>
          <p:grpSp>
            <p:nvGrpSpPr>
              <p:cNvPr id="3250" name="Group 3250"/>
              <p:cNvGrpSpPr/>
              <p:nvPr/>
            </p:nvGrpSpPr>
            <p:grpSpPr>
              <a:xfrm>
                <a:off x="2071927" y="0"/>
                <a:ext cx="685801" cy="381000"/>
                <a:chOff x="0" y="0"/>
                <a:chExt cx="685800" cy="381000"/>
              </a:xfrm>
            </p:grpSpPr>
            <p:sp>
              <p:nvSpPr>
                <p:cNvPr id="3248" name="Shape 3248"/>
                <p:cNvSpPr/>
                <p:nvPr/>
              </p:nvSpPr>
              <p:spPr>
                <a:xfrm>
                  <a:off x="0" y="0"/>
                  <a:ext cx="685800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249" name="Shape 3249"/>
                <p:cNvSpPr/>
                <p:nvPr/>
              </p:nvSpPr>
              <p:spPr>
                <a:xfrm>
                  <a:off x="163693" y="15169"/>
                  <a:ext cx="35841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33</a:t>
                  </a:r>
                </a:p>
              </p:txBody>
            </p:sp>
          </p:grpSp>
          <p:grpSp>
            <p:nvGrpSpPr>
              <p:cNvPr id="3253" name="Group 3253"/>
              <p:cNvGrpSpPr/>
              <p:nvPr/>
            </p:nvGrpSpPr>
            <p:grpSpPr>
              <a:xfrm>
                <a:off x="0" y="685800"/>
                <a:ext cx="2391257" cy="381000"/>
                <a:chOff x="0" y="0"/>
                <a:chExt cx="2391256" cy="381000"/>
              </a:xfrm>
            </p:grpSpPr>
            <p:sp>
              <p:nvSpPr>
                <p:cNvPr id="3251" name="Shape 3251"/>
                <p:cNvSpPr/>
                <p:nvPr/>
              </p:nvSpPr>
              <p:spPr>
                <a:xfrm>
                  <a:off x="166928" y="0"/>
                  <a:ext cx="2057401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252" name="Shape 3252"/>
                <p:cNvSpPr/>
                <p:nvPr/>
              </p:nvSpPr>
              <p:spPr>
                <a:xfrm>
                  <a:off x="0" y="15169"/>
                  <a:ext cx="2391257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   10   12   23               </a:t>
                  </a:r>
                </a:p>
              </p:txBody>
            </p:sp>
          </p:grpSp>
          <p:sp>
            <p:nvSpPr>
              <p:cNvPr id="3254" name="Shape 3254"/>
              <p:cNvSpPr/>
              <p:nvPr/>
            </p:nvSpPr>
            <p:spPr>
              <a:xfrm flipH="1">
                <a:off x="3193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5" name="Shape 3255"/>
              <p:cNvSpPr/>
              <p:nvPr/>
            </p:nvSpPr>
            <p:spPr>
              <a:xfrm flipH="1">
                <a:off x="2431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6" name="Shape 3256"/>
              <p:cNvSpPr/>
              <p:nvPr/>
            </p:nvSpPr>
            <p:spPr>
              <a:xfrm>
                <a:off x="3193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7" name="Shape 3257"/>
              <p:cNvSpPr/>
              <p:nvPr/>
            </p:nvSpPr>
            <p:spPr>
              <a:xfrm>
                <a:off x="7765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8" name="Shape 3258"/>
              <p:cNvSpPr/>
              <p:nvPr/>
            </p:nvSpPr>
            <p:spPr>
              <a:xfrm flipH="1">
                <a:off x="7003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9" name="Shape 3259"/>
              <p:cNvSpPr/>
              <p:nvPr/>
            </p:nvSpPr>
            <p:spPr>
              <a:xfrm>
                <a:off x="7765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0" name="Shape 3260"/>
              <p:cNvSpPr/>
              <p:nvPr/>
            </p:nvSpPr>
            <p:spPr>
              <a:xfrm>
                <a:off x="12337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1" name="Shape 3261"/>
              <p:cNvSpPr/>
              <p:nvPr/>
            </p:nvSpPr>
            <p:spPr>
              <a:xfrm flipH="1">
                <a:off x="11575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2" name="Shape 3262"/>
              <p:cNvSpPr/>
              <p:nvPr/>
            </p:nvSpPr>
            <p:spPr>
              <a:xfrm>
                <a:off x="12337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3" name="Shape 3263"/>
              <p:cNvSpPr/>
              <p:nvPr/>
            </p:nvSpPr>
            <p:spPr>
              <a:xfrm>
                <a:off x="16909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4" name="Shape 3264"/>
              <p:cNvSpPr/>
              <p:nvPr/>
            </p:nvSpPr>
            <p:spPr>
              <a:xfrm flipH="1">
                <a:off x="16147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5" name="Shape 3265"/>
              <p:cNvSpPr/>
              <p:nvPr/>
            </p:nvSpPr>
            <p:spPr>
              <a:xfrm>
                <a:off x="16909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6" name="Shape 3266"/>
              <p:cNvSpPr/>
              <p:nvPr/>
            </p:nvSpPr>
            <p:spPr>
              <a:xfrm>
                <a:off x="2148127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7" name="Shape 3267"/>
              <p:cNvSpPr/>
              <p:nvPr/>
            </p:nvSpPr>
            <p:spPr>
              <a:xfrm flipH="1">
                <a:off x="20719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8" name="Shape 3268"/>
              <p:cNvSpPr/>
              <p:nvPr/>
            </p:nvSpPr>
            <p:spPr>
              <a:xfrm>
                <a:off x="21481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271" name="Group 3271"/>
              <p:cNvGrpSpPr/>
              <p:nvPr/>
            </p:nvGrpSpPr>
            <p:grpSpPr>
              <a:xfrm>
                <a:off x="2393956" y="685800"/>
                <a:ext cx="2327744" cy="381000"/>
                <a:chOff x="0" y="0"/>
                <a:chExt cx="2327743" cy="381000"/>
              </a:xfrm>
            </p:grpSpPr>
            <p:sp>
              <p:nvSpPr>
                <p:cNvPr id="3269" name="Shape 3269"/>
                <p:cNvSpPr/>
                <p:nvPr/>
              </p:nvSpPr>
              <p:spPr>
                <a:xfrm>
                  <a:off x="135171" y="0"/>
                  <a:ext cx="2057401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270" name="Shape 3270"/>
                <p:cNvSpPr/>
                <p:nvPr/>
              </p:nvSpPr>
              <p:spPr>
                <a:xfrm>
                  <a:off x="-1" y="15169"/>
                  <a:ext cx="2327745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b="1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   33  48   50               </a:t>
                  </a:r>
                </a:p>
              </p:txBody>
            </p:sp>
          </p:grpSp>
          <p:sp>
            <p:nvSpPr>
              <p:cNvPr id="3272" name="Shape 3272"/>
              <p:cNvSpPr/>
              <p:nvPr/>
            </p:nvSpPr>
            <p:spPr>
              <a:xfrm>
                <a:off x="2681527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3" name="Shape 3273"/>
              <p:cNvSpPr/>
              <p:nvPr/>
            </p:nvSpPr>
            <p:spPr>
              <a:xfrm flipH="1">
                <a:off x="26053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4" name="Shape 3274"/>
              <p:cNvSpPr/>
              <p:nvPr/>
            </p:nvSpPr>
            <p:spPr>
              <a:xfrm>
                <a:off x="26815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5" name="Shape 3275"/>
              <p:cNvSpPr/>
              <p:nvPr/>
            </p:nvSpPr>
            <p:spPr>
              <a:xfrm>
                <a:off x="3138727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6" name="Shape 3276"/>
              <p:cNvSpPr/>
              <p:nvPr/>
            </p:nvSpPr>
            <p:spPr>
              <a:xfrm flipH="1">
                <a:off x="30625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7" name="Shape 3277"/>
              <p:cNvSpPr/>
              <p:nvPr/>
            </p:nvSpPr>
            <p:spPr>
              <a:xfrm>
                <a:off x="31387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8" name="Shape 3278"/>
              <p:cNvSpPr/>
              <p:nvPr/>
            </p:nvSpPr>
            <p:spPr>
              <a:xfrm>
                <a:off x="35959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9" name="Shape 3279"/>
              <p:cNvSpPr/>
              <p:nvPr/>
            </p:nvSpPr>
            <p:spPr>
              <a:xfrm flipH="1">
                <a:off x="35197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0" name="Shape 3280"/>
              <p:cNvSpPr/>
              <p:nvPr/>
            </p:nvSpPr>
            <p:spPr>
              <a:xfrm>
                <a:off x="35959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1" name="Shape 3281"/>
              <p:cNvSpPr/>
              <p:nvPr/>
            </p:nvSpPr>
            <p:spPr>
              <a:xfrm>
                <a:off x="40531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2" name="Shape 3282"/>
              <p:cNvSpPr/>
              <p:nvPr/>
            </p:nvSpPr>
            <p:spPr>
              <a:xfrm flipH="1">
                <a:off x="39769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3" name="Shape 3283"/>
              <p:cNvSpPr/>
              <p:nvPr/>
            </p:nvSpPr>
            <p:spPr>
              <a:xfrm>
                <a:off x="40531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4" name="Shape 3284"/>
              <p:cNvSpPr/>
              <p:nvPr/>
            </p:nvSpPr>
            <p:spPr>
              <a:xfrm>
                <a:off x="4510328" y="990600"/>
                <a:ext cx="1" cy="2286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5" name="Shape 3285"/>
              <p:cNvSpPr/>
              <p:nvPr/>
            </p:nvSpPr>
            <p:spPr>
              <a:xfrm flipH="1">
                <a:off x="44341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6" name="Shape 3286"/>
              <p:cNvSpPr/>
              <p:nvPr/>
            </p:nvSpPr>
            <p:spPr>
              <a:xfrm>
                <a:off x="4510328" y="1219199"/>
                <a:ext cx="76201" cy="762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7" name="Shape 3287"/>
              <p:cNvSpPr/>
              <p:nvPr/>
            </p:nvSpPr>
            <p:spPr>
              <a:xfrm flipH="1">
                <a:off x="1081328" y="152399"/>
                <a:ext cx="1143001" cy="5334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88" name="Shape 3288"/>
              <p:cNvSpPr/>
              <p:nvPr/>
            </p:nvSpPr>
            <p:spPr>
              <a:xfrm>
                <a:off x="2605328" y="152400"/>
                <a:ext cx="990601" cy="5334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90" name="Shape 3290"/>
            <p:cNvSpPr/>
            <p:nvPr/>
          </p:nvSpPr>
          <p:spPr>
            <a:xfrm>
              <a:off x="0" y="838200"/>
              <a:ext cx="4572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1" name="Shape 3291"/>
            <p:cNvSpPr/>
            <p:nvPr/>
          </p:nvSpPr>
          <p:spPr>
            <a:xfrm>
              <a:off x="2514600" y="9144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32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500"/>
                                        <p:tgtEl>
                                          <p:spTgt spid="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" dur="500"/>
                                        <p:tgtEl>
                                          <p:spTgt spid="32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46" grpId="5"/>
      <p:bldP build="p" bldLvl="5" animBg="1" rev="0" advAuto="0" spid="3247" grpId="3"/>
      <p:bldP build="whole" bldLvl="1" animBg="1" rev="0" advAuto="0" spid="3245" grpId="6"/>
      <p:bldP build="whole" bldLvl="1" animBg="1" rev="0" advAuto="0" spid="3292" grpId="4"/>
      <p:bldP build="p" bldLvl="1" animBg="1" rev="0" advAuto="0" spid="3141" grpId="1"/>
      <p:bldP build="whole" bldLvl="1" animBg="1" rev="0" advAuto="0" spid="316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 idx="4294967295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4.1 Binary Search Trees</a:t>
            </a:r>
          </a:p>
        </p:txBody>
      </p:sp>
      <p:sp>
        <p:nvSpPr>
          <p:cNvPr id="141" name="Shape 141"/>
          <p:cNvSpPr/>
          <p:nvPr>
            <p:ph type="body" idx="4294967295"/>
          </p:nvPr>
        </p:nvSpPr>
        <p:spPr>
          <a:xfrm>
            <a:off x="457200" y="1219200"/>
            <a:ext cx="8305800" cy="548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800"/>
            </a:pPr>
            <a:r>
              <a:t> </a:t>
            </a:r>
            <a:r>
              <a:rPr sz="2000"/>
              <a:t>      private BinaryNode insert( Comparable x, BinaryNode t )</a:t>
            </a:r>
            <a:endParaRPr sz="2000"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private BinaryNode remove( Comparable x,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private BinaryNode removeMin( BinaryNode t 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b="1" sz="2000"/>
            </a:pPr>
            <a:r>
              <a:t>       private void printTree( BinaryNode t 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b="1" sz="2000"/>
            </a:pPr>
            <a:r>
              <a:t>}</a:t>
            </a:r>
            <a:r>
              <a:rPr sz="2800"/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1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Shape 3294"/>
          <p:cNvSpPr/>
          <p:nvPr>
            <p:ph type="body" idx="4294967295"/>
          </p:nvPr>
        </p:nvSpPr>
        <p:spPr>
          <a:xfrm>
            <a:off x="1066800" y="381000"/>
            <a:ext cx="7772400" cy="579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br/>
            <a:br/>
            <a:br/>
            <a:br/>
            <a:br/>
            <a:br/>
            <a:br/>
            <a:br/>
            <a:br/>
            <a:r>
              <a:t>  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从这里可以看到，索引结构也变了</a:t>
            </a:r>
            <a:br>
              <a:rPr sz="2000">
                <a:latin typeface="宋体"/>
                <a:ea typeface="宋体"/>
                <a:cs typeface="宋体"/>
                <a:sym typeface="宋体"/>
              </a:rPr>
            </a:br>
            <a:r>
              <a:rPr sz="2000">
                <a:latin typeface="Symbol"/>
                <a:ea typeface="Symbol"/>
                <a:cs typeface="Symbol"/>
                <a:sym typeface="Symbol"/>
              </a:rPr>
              <a:t>∴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称为动态索引结构</a:t>
            </a:r>
            <a:r>
              <a:rPr b="1" sz="2400"/>
              <a:t>                                                   </a:t>
            </a:r>
          </a:p>
        </p:txBody>
      </p:sp>
      <p:sp>
        <p:nvSpPr>
          <p:cNvPr id="3295" name="Shape 3295"/>
          <p:cNvSpPr/>
          <p:nvPr/>
        </p:nvSpPr>
        <p:spPr>
          <a:xfrm>
            <a:off x="914400" y="1219200"/>
            <a:ext cx="12192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插入</a:t>
            </a:r>
            <a:r>
              <a:rPr b="0"/>
              <a:t>30</a:t>
            </a:r>
          </a:p>
        </p:txBody>
      </p:sp>
      <p:grpSp>
        <p:nvGrpSpPr>
          <p:cNvPr id="3357" name="Group 3357"/>
          <p:cNvGrpSpPr/>
          <p:nvPr/>
        </p:nvGrpSpPr>
        <p:grpSpPr>
          <a:xfrm>
            <a:off x="685800" y="1524000"/>
            <a:ext cx="7467601" cy="2514600"/>
            <a:chOff x="0" y="0"/>
            <a:chExt cx="7467600" cy="2514600"/>
          </a:xfrm>
        </p:grpSpPr>
        <p:grpSp>
          <p:nvGrpSpPr>
            <p:cNvPr id="3298" name="Group 3298"/>
            <p:cNvGrpSpPr/>
            <p:nvPr/>
          </p:nvGrpSpPr>
          <p:grpSpPr>
            <a:xfrm>
              <a:off x="4038600" y="0"/>
              <a:ext cx="685800" cy="381000"/>
              <a:chOff x="0" y="0"/>
              <a:chExt cx="685800" cy="381000"/>
            </a:xfrm>
          </p:grpSpPr>
          <p:sp>
            <p:nvSpPr>
              <p:cNvPr id="3296" name="Shape 3296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97" name="Shape 3297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33</a:t>
                </a:r>
              </a:p>
            </p:txBody>
          </p:sp>
        </p:grpSp>
        <p:grpSp>
          <p:nvGrpSpPr>
            <p:cNvPr id="3301" name="Group 3301"/>
            <p:cNvGrpSpPr/>
            <p:nvPr/>
          </p:nvGrpSpPr>
          <p:grpSpPr>
            <a:xfrm>
              <a:off x="1981200" y="685800"/>
              <a:ext cx="838200" cy="381000"/>
              <a:chOff x="0" y="0"/>
              <a:chExt cx="838200" cy="381000"/>
            </a:xfrm>
          </p:grpSpPr>
          <p:sp>
            <p:nvSpPr>
              <p:cNvPr id="3299" name="Shape 3299"/>
              <p:cNvSpPr/>
              <p:nvPr/>
            </p:nvSpPr>
            <p:spPr>
              <a:xfrm>
                <a:off x="0" y="0"/>
                <a:ext cx="8382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0" name="Shape 3300"/>
              <p:cNvSpPr/>
              <p:nvPr/>
            </p:nvSpPr>
            <p:spPr>
              <a:xfrm>
                <a:off x="17488" y="15169"/>
                <a:ext cx="80322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18   23</a:t>
                </a:r>
              </a:p>
            </p:txBody>
          </p:sp>
        </p:grpSp>
        <p:grpSp>
          <p:nvGrpSpPr>
            <p:cNvPr id="3304" name="Group 3304"/>
            <p:cNvGrpSpPr/>
            <p:nvPr/>
          </p:nvGrpSpPr>
          <p:grpSpPr>
            <a:xfrm>
              <a:off x="5791200" y="762000"/>
              <a:ext cx="685800" cy="381000"/>
              <a:chOff x="0" y="0"/>
              <a:chExt cx="685800" cy="381000"/>
            </a:xfrm>
          </p:grpSpPr>
          <p:sp>
            <p:nvSpPr>
              <p:cNvPr id="3302" name="Shape 3302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3" name="Shape 3303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48</a:t>
                </a:r>
              </a:p>
            </p:txBody>
          </p:sp>
        </p:grpSp>
        <p:grpSp>
          <p:nvGrpSpPr>
            <p:cNvPr id="3307" name="Group 3307"/>
            <p:cNvGrpSpPr/>
            <p:nvPr/>
          </p:nvGrpSpPr>
          <p:grpSpPr>
            <a:xfrm>
              <a:off x="304799" y="1828800"/>
              <a:ext cx="1143002" cy="381000"/>
              <a:chOff x="0" y="0"/>
              <a:chExt cx="1143000" cy="381000"/>
            </a:xfrm>
          </p:grpSpPr>
          <p:sp>
            <p:nvSpPr>
              <p:cNvPr id="3305" name="Shape 3305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6" name="Shape 3306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10  12  15</a:t>
                </a:r>
              </a:p>
            </p:txBody>
          </p:sp>
        </p:grpSp>
        <p:grpSp>
          <p:nvGrpSpPr>
            <p:cNvPr id="3310" name="Group 3310"/>
            <p:cNvGrpSpPr/>
            <p:nvPr/>
          </p:nvGrpSpPr>
          <p:grpSpPr>
            <a:xfrm>
              <a:off x="3352799" y="1828800"/>
              <a:ext cx="1143002" cy="381000"/>
              <a:chOff x="0" y="0"/>
              <a:chExt cx="1143000" cy="381000"/>
            </a:xfrm>
          </p:grpSpPr>
          <p:sp>
            <p:nvSpPr>
              <p:cNvPr id="3308" name="Shape 3308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09" name="Shape 3309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23  30  31</a:t>
                </a:r>
              </a:p>
            </p:txBody>
          </p:sp>
        </p:grpSp>
        <p:grpSp>
          <p:nvGrpSpPr>
            <p:cNvPr id="3313" name="Group 3313"/>
            <p:cNvGrpSpPr/>
            <p:nvPr/>
          </p:nvGrpSpPr>
          <p:grpSpPr>
            <a:xfrm>
              <a:off x="4876799" y="1828800"/>
              <a:ext cx="1143002" cy="381000"/>
              <a:chOff x="0" y="0"/>
              <a:chExt cx="1143000" cy="381000"/>
            </a:xfrm>
          </p:grpSpPr>
          <p:sp>
            <p:nvSpPr>
              <p:cNvPr id="3311" name="Shape 3311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12" name="Shape 3312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33  45  47</a:t>
                </a:r>
              </a:p>
            </p:txBody>
          </p:sp>
        </p:grpSp>
        <p:grpSp>
          <p:nvGrpSpPr>
            <p:cNvPr id="3316" name="Group 3316"/>
            <p:cNvGrpSpPr/>
            <p:nvPr/>
          </p:nvGrpSpPr>
          <p:grpSpPr>
            <a:xfrm>
              <a:off x="6324599" y="1828800"/>
              <a:ext cx="1143002" cy="381000"/>
              <a:chOff x="0" y="0"/>
              <a:chExt cx="1143000" cy="381000"/>
            </a:xfrm>
          </p:grpSpPr>
          <p:sp>
            <p:nvSpPr>
              <p:cNvPr id="3314" name="Shape 3314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15" name="Shape 3315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48  50  52</a:t>
                </a:r>
              </a:p>
            </p:txBody>
          </p:sp>
        </p:grpSp>
        <p:sp>
          <p:nvSpPr>
            <p:cNvPr id="3317" name="Shape 3317"/>
            <p:cNvSpPr/>
            <p:nvPr/>
          </p:nvSpPr>
          <p:spPr>
            <a:xfrm flipH="1">
              <a:off x="2362199" y="228599"/>
              <a:ext cx="1752601" cy="457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8" name="Shape 3318"/>
            <p:cNvSpPr/>
            <p:nvPr/>
          </p:nvSpPr>
          <p:spPr>
            <a:xfrm>
              <a:off x="2438400" y="914400"/>
              <a:ext cx="0" cy="914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9" name="Shape 3319"/>
            <p:cNvSpPr/>
            <p:nvPr/>
          </p:nvSpPr>
          <p:spPr>
            <a:xfrm>
              <a:off x="4648200" y="228600"/>
              <a:ext cx="1524001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1447800" y="19812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1" name="Shape 3321"/>
            <p:cNvSpPr/>
            <p:nvPr/>
          </p:nvSpPr>
          <p:spPr>
            <a:xfrm>
              <a:off x="2971800" y="19812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2" name="Shape 3322"/>
            <p:cNvSpPr/>
            <p:nvPr/>
          </p:nvSpPr>
          <p:spPr>
            <a:xfrm>
              <a:off x="4495800" y="1981200"/>
              <a:ext cx="3810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3" name="Shape 3323"/>
            <p:cNvSpPr/>
            <p:nvPr/>
          </p:nvSpPr>
          <p:spPr>
            <a:xfrm>
              <a:off x="6019800" y="19812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4" name="Shape 3324"/>
            <p:cNvSpPr/>
            <p:nvPr/>
          </p:nvSpPr>
          <p:spPr>
            <a:xfrm>
              <a:off x="0" y="19812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5" name="Shape 3325"/>
            <p:cNvSpPr/>
            <p:nvPr/>
          </p:nvSpPr>
          <p:spPr>
            <a:xfrm flipH="1">
              <a:off x="381000" y="220980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6" name="Shape 3326"/>
            <p:cNvSpPr/>
            <p:nvPr/>
          </p:nvSpPr>
          <p:spPr>
            <a:xfrm flipH="1">
              <a:off x="609599" y="2209800"/>
              <a:ext cx="1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8382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10668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12954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35052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37338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39624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41910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44196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0292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2578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4864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150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9436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64770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67056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69342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71628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73914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47" name="Group 3347"/>
            <p:cNvGrpSpPr/>
            <p:nvPr/>
          </p:nvGrpSpPr>
          <p:grpSpPr>
            <a:xfrm>
              <a:off x="1828799" y="1828800"/>
              <a:ext cx="1143002" cy="381000"/>
              <a:chOff x="0" y="0"/>
              <a:chExt cx="1143000" cy="381000"/>
            </a:xfrm>
          </p:grpSpPr>
          <p:sp>
            <p:nvSpPr>
              <p:cNvPr id="3345" name="Shape 3345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46" name="Shape 3346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18  20  21</a:t>
                </a:r>
              </a:p>
            </p:txBody>
          </p:sp>
        </p:grpSp>
        <p:sp>
          <p:nvSpPr>
            <p:cNvPr id="3348" name="Shape 3348"/>
            <p:cNvSpPr/>
            <p:nvPr/>
          </p:nvSpPr>
          <p:spPr>
            <a:xfrm>
              <a:off x="19812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22098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24384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26670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2895600" y="2209800"/>
              <a:ext cx="0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3" name="Shape 3353"/>
            <p:cNvSpPr/>
            <p:nvPr/>
          </p:nvSpPr>
          <p:spPr>
            <a:xfrm flipH="1">
              <a:off x="5410199" y="990599"/>
              <a:ext cx="457201" cy="838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6324600" y="990599"/>
              <a:ext cx="533401" cy="838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5" name="Shape 3355"/>
            <p:cNvSpPr/>
            <p:nvPr/>
          </p:nvSpPr>
          <p:spPr>
            <a:xfrm flipH="1">
              <a:off x="761999" y="914400"/>
              <a:ext cx="1295402" cy="914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2743199" y="914399"/>
              <a:ext cx="1143001" cy="914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2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500"/>
                                        <p:tgtEl>
                                          <p:spTgt spid="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3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500"/>
                                        <p:tgtEl>
                                          <p:spTgt spid="3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94" grpId="3"/>
      <p:bldP build="p" bldLvl="5" animBg="1" rev="0" advAuto="0" spid="3295" grpId="1"/>
      <p:bldP build="whole" bldLvl="1" animBg="1" rev="0" advAuto="0" spid="3357" grpId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Shape 3359"/>
          <p:cNvSpPr/>
          <p:nvPr>
            <p:ph type="body" sz="half" idx="4294967295"/>
          </p:nvPr>
        </p:nvSpPr>
        <p:spPr>
          <a:xfrm>
            <a:off x="609600" y="304800"/>
            <a:ext cx="8077200" cy="2971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删除：仅在叶结点进行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           在叶结点上删除一个关键码后要保证结点中的子树棵数仍然不小于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</a:t>
            </a:r>
            <a:r>
              <a:rPr baseline="-25000"/>
              <a:t>1</a:t>
            </a:r>
            <a:r>
              <a:t>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t>.</a:t>
            </a:r>
            <a:br/>
            <a:r>
              <a:t>     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删除操作与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树类似，但上层索引中的关键码可保留，作为引导搜索的</a:t>
            </a:r>
            <a:r>
              <a:t>“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分界关键码</a:t>
            </a:r>
            <a:r>
              <a:t>”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的作用</a:t>
            </a:r>
            <a:r>
              <a:t>.</a:t>
            </a:r>
          </a:p>
        </p:txBody>
      </p:sp>
      <p:sp>
        <p:nvSpPr>
          <p:cNvPr id="3360" name="Shape 3360"/>
          <p:cNvSpPr/>
          <p:nvPr/>
        </p:nvSpPr>
        <p:spPr>
          <a:xfrm>
            <a:off x="945008" y="5514573"/>
            <a:ext cx="6164959" cy="46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删除后小于下限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⎡</a:t>
            </a:r>
            <a:r>
              <a:t>m</a:t>
            </a:r>
            <a:r>
              <a:rPr baseline="-25000"/>
              <a:t>1</a:t>
            </a:r>
            <a:r>
              <a:t>/2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⎤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，必须做结点的调整或合并工作</a:t>
            </a:r>
          </a:p>
        </p:txBody>
      </p:sp>
      <p:sp>
        <p:nvSpPr>
          <p:cNvPr id="3361" name="Shape 3361"/>
          <p:cNvSpPr/>
          <p:nvPr/>
        </p:nvSpPr>
        <p:spPr>
          <a:xfrm>
            <a:off x="1116012" y="2112002"/>
            <a:ext cx="3098801" cy="46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</a:t>
            </a:r>
            <a:r>
              <a:rPr sz="2000"/>
              <a:t>例子</a:t>
            </a:r>
            <a:r>
              <a:rPr sz="2000"/>
              <a:t>: 4</a:t>
            </a:r>
            <a:r>
              <a:rPr sz="2000"/>
              <a:t>阶</a:t>
            </a:r>
            <a:r>
              <a:rPr sz="2000"/>
              <a:t>B+</a:t>
            </a:r>
            <a:r>
              <a:rPr sz="2000"/>
              <a:t>树</a:t>
            </a:r>
            <a:r>
              <a:rPr sz="2000"/>
              <a:t>,</a:t>
            </a:r>
            <a:r>
              <a:rPr sz="2000"/>
              <a:t> </a:t>
            </a:r>
            <a:r>
              <a:rPr sz="2000"/>
              <a:t>m</a:t>
            </a:r>
            <a:r>
              <a:rPr baseline="-25000" sz="2000"/>
              <a:t>1</a:t>
            </a:r>
            <a:r>
              <a:rPr sz="2000"/>
              <a:t>=5</a:t>
            </a:r>
          </a:p>
        </p:txBody>
      </p:sp>
      <p:grpSp>
        <p:nvGrpSpPr>
          <p:cNvPr id="3429" name="Group 3429"/>
          <p:cNvGrpSpPr/>
          <p:nvPr/>
        </p:nvGrpSpPr>
        <p:grpSpPr>
          <a:xfrm>
            <a:off x="685800" y="2743199"/>
            <a:ext cx="8077201" cy="2305051"/>
            <a:chOff x="0" y="0"/>
            <a:chExt cx="8077200" cy="2305050"/>
          </a:xfrm>
        </p:grpSpPr>
        <p:sp>
          <p:nvSpPr>
            <p:cNvPr id="3362" name="Shape 3362"/>
            <p:cNvSpPr/>
            <p:nvPr/>
          </p:nvSpPr>
          <p:spPr>
            <a:xfrm>
              <a:off x="400050" y="285750"/>
              <a:ext cx="1219200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宋体"/>
                  <a:ea typeface="宋体"/>
                  <a:cs typeface="宋体"/>
                  <a:sym typeface="宋体"/>
                </a:rPr>
                <a:t>删除</a:t>
              </a:r>
              <a:r>
                <a:t>18</a:t>
              </a:r>
            </a:p>
          </p:txBody>
        </p:sp>
        <p:grpSp>
          <p:nvGrpSpPr>
            <p:cNvPr id="3424" name="Group 3424"/>
            <p:cNvGrpSpPr/>
            <p:nvPr/>
          </p:nvGrpSpPr>
          <p:grpSpPr>
            <a:xfrm>
              <a:off x="0" y="19050"/>
              <a:ext cx="8077201" cy="2286000"/>
              <a:chOff x="0" y="0"/>
              <a:chExt cx="8077200" cy="2286000"/>
            </a:xfrm>
          </p:grpSpPr>
          <p:grpSp>
            <p:nvGrpSpPr>
              <p:cNvPr id="3365" name="Group 3365"/>
              <p:cNvGrpSpPr/>
              <p:nvPr/>
            </p:nvGrpSpPr>
            <p:grpSpPr>
              <a:xfrm>
                <a:off x="4038600" y="0"/>
                <a:ext cx="685800" cy="381000"/>
                <a:chOff x="0" y="0"/>
                <a:chExt cx="685800" cy="381000"/>
              </a:xfrm>
            </p:grpSpPr>
            <p:sp>
              <p:nvSpPr>
                <p:cNvPr id="3363" name="Shape 3363"/>
                <p:cNvSpPr/>
                <p:nvPr/>
              </p:nvSpPr>
              <p:spPr>
                <a:xfrm>
                  <a:off x="0" y="0"/>
                  <a:ext cx="685800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4" name="Shape 3364"/>
                <p:cNvSpPr/>
                <p:nvPr/>
              </p:nvSpPr>
              <p:spPr>
                <a:xfrm>
                  <a:off x="163693" y="15169"/>
                  <a:ext cx="35841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33</a:t>
                  </a:r>
                </a:p>
              </p:txBody>
            </p:sp>
          </p:grpSp>
          <p:grpSp>
            <p:nvGrpSpPr>
              <p:cNvPr id="3368" name="Group 3368"/>
              <p:cNvGrpSpPr/>
              <p:nvPr/>
            </p:nvGrpSpPr>
            <p:grpSpPr>
              <a:xfrm>
                <a:off x="2133600" y="609600"/>
                <a:ext cx="838200" cy="381000"/>
                <a:chOff x="0" y="0"/>
                <a:chExt cx="838200" cy="381000"/>
              </a:xfrm>
            </p:grpSpPr>
            <p:sp>
              <p:nvSpPr>
                <p:cNvPr id="3366" name="Shape 3366"/>
                <p:cNvSpPr/>
                <p:nvPr/>
              </p:nvSpPr>
              <p:spPr>
                <a:xfrm>
                  <a:off x="0" y="0"/>
                  <a:ext cx="838200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7" name="Shape 3367"/>
                <p:cNvSpPr/>
                <p:nvPr/>
              </p:nvSpPr>
              <p:spPr>
                <a:xfrm>
                  <a:off x="17488" y="15169"/>
                  <a:ext cx="80322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18   23</a:t>
                  </a:r>
                </a:p>
              </p:txBody>
            </p:sp>
          </p:grpSp>
          <p:grpSp>
            <p:nvGrpSpPr>
              <p:cNvPr id="3371" name="Group 3371"/>
              <p:cNvGrpSpPr/>
              <p:nvPr/>
            </p:nvGrpSpPr>
            <p:grpSpPr>
              <a:xfrm>
                <a:off x="6019800" y="609600"/>
                <a:ext cx="685800" cy="381000"/>
                <a:chOff x="0" y="0"/>
                <a:chExt cx="685800" cy="381000"/>
              </a:xfrm>
            </p:grpSpPr>
            <p:sp>
              <p:nvSpPr>
                <p:cNvPr id="3369" name="Shape 3369"/>
                <p:cNvSpPr/>
                <p:nvPr/>
              </p:nvSpPr>
              <p:spPr>
                <a:xfrm>
                  <a:off x="0" y="0"/>
                  <a:ext cx="685800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70" name="Shape 3370"/>
                <p:cNvSpPr/>
                <p:nvPr/>
              </p:nvSpPr>
              <p:spPr>
                <a:xfrm>
                  <a:off x="163693" y="15169"/>
                  <a:ext cx="35841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48</a:t>
                  </a:r>
                </a:p>
              </p:txBody>
            </p:sp>
          </p:grpSp>
          <p:grpSp>
            <p:nvGrpSpPr>
              <p:cNvPr id="3374" name="Group 3374"/>
              <p:cNvGrpSpPr/>
              <p:nvPr/>
            </p:nvGrpSpPr>
            <p:grpSpPr>
              <a:xfrm>
                <a:off x="228599" y="1600200"/>
                <a:ext cx="1143002" cy="381000"/>
                <a:chOff x="0" y="0"/>
                <a:chExt cx="1143000" cy="381000"/>
              </a:xfrm>
            </p:grpSpPr>
            <p:sp>
              <p:nvSpPr>
                <p:cNvPr id="3372" name="Shape 3372"/>
                <p:cNvSpPr/>
                <p:nvPr/>
              </p:nvSpPr>
              <p:spPr>
                <a:xfrm>
                  <a:off x="-1" y="0"/>
                  <a:ext cx="1143002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73" name="Shape 3373"/>
                <p:cNvSpPr/>
                <p:nvPr/>
              </p:nvSpPr>
              <p:spPr>
                <a:xfrm>
                  <a:off x="10995" y="15169"/>
                  <a:ext cx="1121010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10  12  15</a:t>
                  </a:r>
                </a:p>
              </p:txBody>
            </p:sp>
          </p:grpSp>
          <p:grpSp>
            <p:nvGrpSpPr>
              <p:cNvPr id="3377" name="Group 3377"/>
              <p:cNvGrpSpPr/>
              <p:nvPr/>
            </p:nvGrpSpPr>
            <p:grpSpPr>
              <a:xfrm>
                <a:off x="3962399" y="1600200"/>
                <a:ext cx="1143002" cy="381000"/>
                <a:chOff x="0" y="0"/>
                <a:chExt cx="1143000" cy="381000"/>
              </a:xfrm>
            </p:grpSpPr>
            <p:sp>
              <p:nvSpPr>
                <p:cNvPr id="3375" name="Shape 3375"/>
                <p:cNvSpPr/>
                <p:nvPr/>
              </p:nvSpPr>
              <p:spPr>
                <a:xfrm>
                  <a:off x="-1" y="0"/>
                  <a:ext cx="1143002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76" name="Shape 3376"/>
                <p:cNvSpPr/>
                <p:nvPr/>
              </p:nvSpPr>
              <p:spPr>
                <a:xfrm>
                  <a:off x="10995" y="15169"/>
                  <a:ext cx="1121010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23  30  31</a:t>
                  </a:r>
                </a:p>
              </p:txBody>
            </p:sp>
          </p:grpSp>
          <p:grpSp>
            <p:nvGrpSpPr>
              <p:cNvPr id="3380" name="Group 3380"/>
              <p:cNvGrpSpPr/>
              <p:nvPr/>
            </p:nvGrpSpPr>
            <p:grpSpPr>
              <a:xfrm>
                <a:off x="5486399" y="1600200"/>
                <a:ext cx="1143002" cy="381000"/>
                <a:chOff x="0" y="0"/>
                <a:chExt cx="1143000" cy="381000"/>
              </a:xfrm>
            </p:grpSpPr>
            <p:sp>
              <p:nvSpPr>
                <p:cNvPr id="3378" name="Shape 3378"/>
                <p:cNvSpPr/>
                <p:nvPr/>
              </p:nvSpPr>
              <p:spPr>
                <a:xfrm>
                  <a:off x="-1" y="0"/>
                  <a:ext cx="1143002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79" name="Shape 3379"/>
                <p:cNvSpPr/>
                <p:nvPr/>
              </p:nvSpPr>
              <p:spPr>
                <a:xfrm>
                  <a:off x="10995" y="15169"/>
                  <a:ext cx="1121010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33  45  47</a:t>
                  </a:r>
                </a:p>
              </p:txBody>
            </p:sp>
          </p:grpSp>
          <p:grpSp>
            <p:nvGrpSpPr>
              <p:cNvPr id="3383" name="Group 3383"/>
              <p:cNvGrpSpPr/>
              <p:nvPr/>
            </p:nvGrpSpPr>
            <p:grpSpPr>
              <a:xfrm>
                <a:off x="6934199" y="1600200"/>
                <a:ext cx="1143002" cy="381000"/>
                <a:chOff x="0" y="0"/>
                <a:chExt cx="1143000" cy="381000"/>
              </a:xfrm>
            </p:grpSpPr>
            <p:sp>
              <p:nvSpPr>
                <p:cNvPr id="3381" name="Shape 3381"/>
                <p:cNvSpPr/>
                <p:nvPr/>
              </p:nvSpPr>
              <p:spPr>
                <a:xfrm>
                  <a:off x="-1" y="0"/>
                  <a:ext cx="1143002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82" name="Shape 3382"/>
                <p:cNvSpPr/>
                <p:nvPr/>
              </p:nvSpPr>
              <p:spPr>
                <a:xfrm>
                  <a:off x="10995" y="15169"/>
                  <a:ext cx="1121010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48  50  52</a:t>
                  </a:r>
                </a:p>
              </p:txBody>
            </p:sp>
          </p:grpSp>
          <p:grpSp>
            <p:nvGrpSpPr>
              <p:cNvPr id="3386" name="Group 3386"/>
              <p:cNvGrpSpPr/>
              <p:nvPr/>
            </p:nvGrpSpPr>
            <p:grpSpPr>
              <a:xfrm>
                <a:off x="1725198" y="1600200"/>
                <a:ext cx="1883604" cy="381000"/>
                <a:chOff x="0" y="0"/>
                <a:chExt cx="1883603" cy="381000"/>
              </a:xfrm>
            </p:grpSpPr>
            <p:sp>
              <p:nvSpPr>
                <p:cNvPr id="3384" name="Shape 3384"/>
                <p:cNvSpPr/>
                <p:nvPr/>
              </p:nvSpPr>
              <p:spPr>
                <a:xfrm>
                  <a:off x="27401" y="0"/>
                  <a:ext cx="1828801" cy="381000"/>
                </a:xfrm>
                <a:prstGeom prst="rect">
                  <a:avLst/>
                </a:prstGeom>
                <a:noFill/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85" name="Shape 3385"/>
                <p:cNvSpPr/>
                <p:nvPr/>
              </p:nvSpPr>
              <p:spPr>
                <a:xfrm>
                  <a:off x="0" y="15169"/>
                  <a:ext cx="188360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lnSpc>
                      <a:spcPct val="90000"/>
                    </a:lnSpc>
                    <a:spcBef>
                      <a:spcPts val="400"/>
                    </a:spcBef>
                    <a:defRPr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18  19  20  21  22</a:t>
                  </a:r>
                </a:p>
              </p:txBody>
            </p:sp>
          </p:grpSp>
          <p:sp>
            <p:nvSpPr>
              <p:cNvPr id="3387" name="Shape 3387"/>
              <p:cNvSpPr/>
              <p:nvPr/>
            </p:nvSpPr>
            <p:spPr>
              <a:xfrm>
                <a:off x="1371600" y="1752600"/>
                <a:ext cx="3810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8" name="Shape 3388"/>
              <p:cNvSpPr/>
              <p:nvPr/>
            </p:nvSpPr>
            <p:spPr>
              <a:xfrm>
                <a:off x="3581400" y="1752600"/>
                <a:ext cx="3810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9" name="Shape 3389"/>
              <p:cNvSpPr/>
              <p:nvPr/>
            </p:nvSpPr>
            <p:spPr>
              <a:xfrm>
                <a:off x="5105400" y="1752600"/>
                <a:ext cx="3810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0" name="Shape 3390"/>
              <p:cNvSpPr/>
              <p:nvPr/>
            </p:nvSpPr>
            <p:spPr>
              <a:xfrm>
                <a:off x="6629400" y="1752600"/>
                <a:ext cx="3048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1" name="Shape 3391"/>
              <p:cNvSpPr/>
              <p:nvPr/>
            </p:nvSpPr>
            <p:spPr>
              <a:xfrm>
                <a:off x="0" y="1752600"/>
                <a:ext cx="228600" cy="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2" name="Shape 3392"/>
              <p:cNvSpPr/>
              <p:nvPr/>
            </p:nvSpPr>
            <p:spPr>
              <a:xfrm flipH="1">
                <a:off x="304800" y="1981200"/>
                <a:ext cx="1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3" name="Shape 3393"/>
              <p:cNvSpPr/>
              <p:nvPr/>
            </p:nvSpPr>
            <p:spPr>
              <a:xfrm flipH="1">
                <a:off x="533399" y="1981200"/>
                <a:ext cx="1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4" name="Shape 3394"/>
              <p:cNvSpPr/>
              <p:nvPr/>
            </p:nvSpPr>
            <p:spPr>
              <a:xfrm flipH="1">
                <a:off x="761999" y="1981200"/>
                <a:ext cx="1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5" name="Shape 3395"/>
              <p:cNvSpPr/>
              <p:nvPr/>
            </p:nvSpPr>
            <p:spPr>
              <a:xfrm>
                <a:off x="9906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6" name="Shape 3396"/>
              <p:cNvSpPr/>
              <p:nvPr/>
            </p:nvSpPr>
            <p:spPr>
              <a:xfrm>
                <a:off x="12192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7" name="Shape 3397"/>
              <p:cNvSpPr/>
              <p:nvPr/>
            </p:nvSpPr>
            <p:spPr>
              <a:xfrm>
                <a:off x="41148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8" name="Shape 3398"/>
              <p:cNvSpPr/>
              <p:nvPr/>
            </p:nvSpPr>
            <p:spPr>
              <a:xfrm>
                <a:off x="43434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9" name="Shape 3399"/>
              <p:cNvSpPr/>
              <p:nvPr/>
            </p:nvSpPr>
            <p:spPr>
              <a:xfrm>
                <a:off x="4572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0" name="Shape 3400"/>
              <p:cNvSpPr/>
              <p:nvPr/>
            </p:nvSpPr>
            <p:spPr>
              <a:xfrm>
                <a:off x="48006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1" name="Shape 3401"/>
              <p:cNvSpPr/>
              <p:nvPr/>
            </p:nvSpPr>
            <p:spPr>
              <a:xfrm>
                <a:off x="50292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2" name="Shape 3402"/>
              <p:cNvSpPr/>
              <p:nvPr/>
            </p:nvSpPr>
            <p:spPr>
              <a:xfrm>
                <a:off x="56388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3" name="Shape 3403"/>
              <p:cNvSpPr/>
              <p:nvPr/>
            </p:nvSpPr>
            <p:spPr>
              <a:xfrm>
                <a:off x="58674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4" name="Shape 3404"/>
              <p:cNvSpPr/>
              <p:nvPr/>
            </p:nvSpPr>
            <p:spPr>
              <a:xfrm>
                <a:off x="6096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63246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6" name="Shape 3406"/>
              <p:cNvSpPr/>
              <p:nvPr/>
            </p:nvSpPr>
            <p:spPr>
              <a:xfrm>
                <a:off x="65532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7" name="Shape 3407"/>
              <p:cNvSpPr/>
              <p:nvPr/>
            </p:nvSpPr>
            <p:spPr>
              <a:xfrm>
                <a:off x="70866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8" name="Shape 3408"/>
              <p:cNvSpPr/>
              <p:nvPr/>
            </p:nvSpPr>
            <p:spPr>
              <a:xfrm>
                <a:off x="73152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9" name="Shape 3409"/>
              <p:cNvSpPr/>
              <p:nvPr/>
            </p:nvSpPr>
            <p:spPr>
              <a:xfrm>
                <a:off x="75438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0" name="Shape 3410"/>
              <p:cNvSpPr/>
              <p:nvPr/>
            </p:nvSpPr>
            <p:spPr>
              <a:xfrm>
                <a:off x="77724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1" name="Shape 3411"/>
              <p:cNvSpPr/>
              <p:nvPr/>
            </p:nvSpPr>
            <p:spPr>
              <a:xfrm>
                <a:off x="8001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2" name="Shape 3412"/>
              <p:cNvSpPr/>
              <p:nvPr/>
            </p:nvSpPr>
            <p:spPr>
              <a:xfrm>
                <a:off x="2667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3" name="Shape 3413"/>
              <p:cNvSpPr/>
              <p:nvPr/>
            </p:nvSpPr>
            <p:spPr>
              <a:xfrm>
                <a:off x="2286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4" name="Shape 3414"/>
              <p:cNvSpPr/>
              <p:nvPr/>
            </p:nvSpPr>
            <p:spPr>
              <a:xfrm>
                <a:off x="3048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5" name="Shape 3415"/>
              <p:cNvSpPr/>
              <p:nvPr/>
            </p:nvSpPr>
            <p:spPr>
              <a:xfrm>
                <a:off x="1905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6" name="Shape 3416"/>
              <p:cNvSpPr/>
              <p:nvPr/>
            </p:nvSpPr>
            <p:spPr>
              <a:xfrm>
                <a:off x="3429000" y="1981200"/>
                <a:ext cx="0" cy="3048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7" name="Shape 3417"/>
              <p:cNvSpPr/>
              <p:nvPr/>
            </p:nvSpPr>
            <p:spPr>
              <a:xfrm flipH="1">
                <a:off x="762000" y="838199"/>
                <a:ext cx="1447800" cy="762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8" name="Shape 3418"/>
              <p:cNvSpPr/>
              <p:nvPr/>
            </p:nvSpPr>
            <p:spPr>
              <a:xfrm>
                <a:off x="2514599" y="838199"/>
                <a:ext cx="76202" cy="762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9" name="Shape 3419"/>
              <p:cNvSpPr/>
              <p:nvPr/>
            </p:nvSpPr>
            <p:spPr>
              <a:xfrm>
                <a:off x="2895600" y="838199"/>
                <a:ext cx="1600201" cy="762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0" name="Shape 3420"/>
              <p:cNvSpPr/>
              <p:nvPr/>
            </p:nvSpPr>
            <p:spPr>
              <a:xfrm flipH="1">
                <a:off x="5943599" y="838199"/>
                <a:ext cx="228602" cy="762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1" name="Shape 3421"/>
              <p:cNvSpPr/>
              <p:nvPr/>
            </p:nvSpPr>
            <p:spPr>
              <a:xfrm>
                <a:off x="6553199" y="838200"/>
                <a:ext cx="838202" cy="762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2" name="Shape 3422"/>
              <p:cNvSpPr/>
              <p:nvPr/>
            </p:nvSpPr>
            <p:spPr>
              <a:xfrm flipH="1">
                <a:off x="2514600" y="228599"/>
                <a:ext cx="1600201" cy="381002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3" name="Shape 3423"/>
              <p:cNvSpPr/>
              <p:nvPr/>
            </p:nvSpPr>
            <p:spPr>
              <a:xfrm>
                <a:off x="4648200" y="228600"/>
                <a:ext cx="1676401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427" name="Group 3427"/>
            <p:cNvGrpSpPr/>
            <p:nvPr/>
          </p:nvGrpSpPr>
          <p:grpSpPr>
            <a:xfrm>
              <a:off x="2019300" y="-1"/>
              <a:ext cx="762000" cy="685801"/>
              <a:chOff x="0" y="0"/>
              <a:chExt cx="762000" cy="685800"/>
            </a:xfrm>
          </p:grpSpPr>
          <p:sp>
            <p:nvSpPr>
              <p:cNvPr id="3425" name="Shape 3425"/>
              <p:cNvSpPr/>
              <p:nvPr/>
            </p:nvSpPr>
            <p:spPr>
              <a:xfrm flipH="1">
                <a:off x="304799" y="304800"/>
                <a:ext cx="2" cy="381000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6" name="Shape 3426"/>
              <p:cNvSpPr/>
              <p:nvPr/>
            </p:nvSpPr>
            <p:spPr>
              <a:xfrm>
                <a:off x="0" y="0"/>
                <a:ext cx="762000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1200"/>
                  </a:spcBef>
                  <a:defRPr sz="200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lvl1pPr>
              </a:lstStyle>
              <a:p>
                <a:pPr>
                  <a:defRPr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0">
                    <a:latin typeface="宋体"/>
                    <a:ea typeface="宋体"/>
                    <a:cs typeface="宋体"/>
                    <a:sym typeface="宋体"/>
                  </a:rPr>
                  <a:t>保留</a:t>
                </a:r>
              </a:p>
            </p:txBody>
          </p:sp>
        </p:grpSp>
        <p:sp>
          <p:nvSpPr>
            <p:cNvPr id="3428" name="Shape 3428"/>
            <p:cNvSpPr/>
            <p:nvPr/>
          </p:nvSpPr>
          <p:spPr>
            <a:xfrm flipH="1">
              <a:off x="1828799" y="1676400"/>
              <a:ext cx="228602" cy="3048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3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5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359" grpId="1"/>
      <p:bldP build="whole" bldLvl="1" animBg="1" rev="0" advAuto="0" spid="3360" grpId="4"/>
      <p:bldP build="whole" bldLvl="1" animBg="1" rev="0" advAuto="0" spid="3429" grpId="3"/>
      <p:bldP build="p" bldLvl="5" animBg="1" rev="0" advAuto="0" spid="3361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Shape 3431"/>
          <p:cNvSpPr/>
          <p:nvPr>
            <p:ph type="body" idx="4294967295"/>
          </p:nvPr>
        </p:nvSpPr>
        <p:spPr>
          <a:xfrm>
            <a:off x="457200" y="533400"/>
            <a:ext cx="8686800" cy="586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在上图中删除</a:t>
            </a:r>
            <a:r>
              <a:t>12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，向右邻借，</a:t>
            </a:r>
            <a:r>
              <a:t>18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借过去后，上层索引改为</a:t>
            </a:r>
            <a:r>
              <a:t>19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；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在上图中删除</a:t>
            </a:r>
            <a:r>
              <a:t>33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，两结点合并。</a:t>
            </a:r>
          </a:p>
        </p:txBody>
      </p:sp>
      <p:grpSp>
        <p:nvGrpSpPr>
          <p:cNvPr id="3463" name="Group 3463"/>
          <p:cNvGrpSpPr/>
          <p:nvPr/>
        </p:nvGrpSpPr>
        <p:grpSpPr>
          <a:xfrm>
            <a:off x="990600" y="4191000"/>
            <a:ext cx="6934200" cy="1752600"/>
            <a:chOff x="0" y="0"/>
            <a:chExt cx="6934200" cy="1752600"/>
          </a:xfrm>
        </p:grpSpPr>
        <p:grpSp>
          <p:nvGrpSpPr>
            <p:cNvPr id="3434" name="Group 3434"/>
            <p:cNvGrpSpPr/>
            <p:nvPr/>
          </p:nvGrpSpPr>
          <p:grpSpPr>
            <a:xfrm>
              <a:off x="3048000" y="0"/>
              <a:ext cx="685800" cy="381000"/>
              <a:chOff x="0" y="0"/>
              <a:chExt cx="685800" cy="381000"/>
            </a:xfrm>
          </p:grpSpPr>
          <p:sp>
            <p:nvSpPr>
              <p:cNvPr id="3432" name="Shape 3432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33" name="Shape 3433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23</a:t>
                </a:r>
              </a:p>
            </p:txBody>
          </p:sp>
        </p:grpSp>
        <p:grpSp>
          <p:nvGrpSpPr>
            <p:cNvPr id="3437" name="Group 3437"/>
            <p:cNvGrpSpPr/>
            <p:nvPr/>
          </p:nvGrpSpPr>
          <p:grpSpPr>
            <a:xfrm>
              <a:off x="1447800" y="609600"/>
              <a:ext cx="685800" cy="381000"/>
              <a:chOff x="0" y="0"/>
              <a:chExt cx="685800" cy="381000"/>
            </a:xfrm>
          </p:grpSpPr>
          <p:sp>
            <p:nvSpPr>
              <p:cNvPr id="3435" name="Shape 3435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36" name="Shape 3436"/>
              <p:cNvSpPr/>
              <p:nvPr/>
            </p:nvSpPr>
            <p:spPr>
              <a:xfrm>
                <a:off x="131937" y="15169"/>
                <a:ext cx="421926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</a:t>
                </a:r>
              </a:p>
            </p:txBody>
          </p:sp>
        </p:grpSp>
        <p:grpSp>
          <p:nvGrpSpPr>
            <p:cNvPr id="3440" name="Group 3440"/>
            <p:cNvGrpSpPr/>
            <p:nvPr/>
          </p:nvGrpSpPr>
          <p:grpSpPr>
            <a:xfrm>
              <a:off x="4724400" y="609600"/>
              <a:ext cx="685800" cy="381000"/>
              <a:chOff x="0" y="0"/>
              <a:chExt cx="685800" cy="381000"/>
            </a:xfrm>
          </p:grpSpPr>
          <p:sp>
            <p:nvSpPr>
              <p:cNvPr id="3438" name="Shape 3438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39" name="Shape 3439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33</a:t>
                </a:r>
              </a:p>
            </p:txBody>
          </p:sp>
        </p:grpSp>
        <p:grpSp>
          <p:nvGrpSpPr>
            <p:cNvPr id="3443" name="Group 3443"/>
            <p:cNvGrpSpPr/>
            <p:nvPr/>
          </p:nvGrpSpPr>
          <p:grpSpPr>
            <a:xfrm>
              <a:off x="228599" y="1371600"/>
              <a:ext cx="1143002" cy="381000"/>
              <a:chOff x="0" y="0"/>
              <a:chExt cx="1143000" cy="381000"/>
            </a:xfrm>
          </p:grpSpPr>
          <p:sp>
            <p:nvSpPr>
              <p:cNvPr id="3441" name="Shape 3441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2" name="Shape 3442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10  12  15</a:t>
                </a:r>
              </a:p>
            </p:txBody>
          </p:sp>
        </p:grpSp>
        <p:grpSp>
          <p:nvGrpSpPr>
            <p:cNvPr id="3446" name="Group 3446"/>
            <p:cNvGrpSpPr/>
            <p:nvPr/>
          </p:nvGrpSpPr>
          <p:grpSpPr>
            <a:xfrm>
              <a:off x="3657599" y="1371600"/>
              <a:ext cx="1143002" cy="381000"/>
              <a:chOff x="0" y="0"/>
              <a:chExt cx="1143000" cy="381000"/>
            </a:xfrm>
          </p:grpSpPr>
          <p:sp>
            <p:nvSpPr>
              <p:cNvPr id="3444" name="Shape 3444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5" name="Shape 3445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23  30  31</a:t>
                </a:r>
              </a:p>
            </p:txBody>
          </p:sp>
        </p:grpSp>
        <p:grpSp>
          <p:nvGrpSpPr>
            <p:cNvPr id="3449" name="Group 3449"/>
            <p:cNvGrpSpPr/>
            <p:nvPr/>
          </p:nvGrpSpPr>
          <p:grpSpPr>
            <a:xfrm>
              <a:off x="5029200" y="1371600"/>
              <a:ext cx="1905000" cy="381000"/>
              <a:chOff x="0" y="0"/>
              <a:chExt cx="1905000" cy="381000"/>
            </a:xfrm>
          </p:grpSpPr>
          <p:sp>
            <p:nvSpPr>
              <p:cNvPr id="3447" name="Shape 3447"/>
              <p:cNvSpPr/>
              <p:nvPr/>
            </p:nvSpPr>
            <p:spPr>
              <a:xfrm>
                <a:off x="0" y="0"/>
                <a:ext cx="19050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8" name="Shape 3448"/>
              <p:cNvSpPr/>
              <p:nvPr/>
            </p:nvSpPr>
            <p:spPr>
              <a:xfrm>
                <a:off x="10698" y="15169"/>
                <a:ext cx="188360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45  47  48  50  52</a:t>
                </a:r>
              </a:p>
            </p:txBody>
          </p:sp>
        </p:grpSp>
        <p:grpSp>
          <p:nvGrpSpPr>
            <p:cNvPr id="3452" name="Group 3452"/>
            <p:cNvGrpSpPr/>
            <p:nvPr/>
          </p:nvGrpSpPr>
          <p:grpSpPr>
            <a:xfrm>
              <a:off x="1572798" y="1371600"/>
              <a:ext cx="1883604" cy="381000"/>
              <a:chOff x="0" y="0"/>
              <a:chExt cx="1883603" cy="381000"/>
            </a:xfrm>
          </p:grpSpPr>
          <p:sp>
            <p:nvSpPr>
              <p:cNvPr id="3450" name="Shape 3450"/>
              <p:cNvSpPr/>
              <p:nvPr/>
            </p:nvSpPr>
            <p:spPr>
              <a:xfrm>
                <a:off x="27401" y="0"/>
                <a:ext cx="1828801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51" name="Shape 3451"/>
              <p:cNvSpPr/>
              <p:nvPr/>
            </p:nvSpPr>
            <p:spPr>
              <a:xfrm>
                <a:off x="0" y="15169"/>
                <a:ext cx="188360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18  19  20  21  22</a:t>
                </a:r>
              </a:p>
            </p:txBody>
          </p:sp>
        </p:grpSp>
        <p:sp>
          <p:nvSpPr>
            <p:cNvPr id="3453" name="Shape 3453"/>
            <p:cNvSpPr/>
            <p:nvPr/>
          </p:nvSpPr>
          <p:spPr>
            <a:xfrm>
              <a:off x="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13716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34290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48006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7" name="Shape 3457"/>
            <p:cNvSpPr/>
            <p:nvPr/>
          </p:nvSpPr>
          <p:spPr>
            <a:xfrm flipH="1">
              <a:off x="761999" y="838200"/>
              <a:ext cx="762002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2057400" y="838199"/>
              <a:ext cx="457201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9" name="Shape 3459"/>
            <p:cNvSpPr/>
            <p:nvPr/>
          </p:nvSpPr>
          <p:spPr>
            <a:xfrm flipH="1">
              <a:off x="4191000" y="838200"/>
              <a:ext cx="685800" cy="5334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257800" y="838199"/>
              <a:ext cx="762001" cy="5334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1" name="Shape 3461"/>
            <p:cNvSpPr/>
            <p:nvPr/>
          </p:nvSpPr>
          <p:spPr>
            <a:xfrm flipH="1">
              <a:off x="1752600" y="228600"/>
              <a:ext cx="1371601" cy="381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3657600" y="228600"/>
              <a:ext cx="1371601" cy="381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98" name="Group 3498"/>
          <p:cNvGrpSpPr/>
          <p:nvPr/>
        </p:nvGrpSpPr>
        <p:grpSpPr>
          <a:xfrm>
            <a:off x="990600" y="1981200"/>
            <a:ext cx="7848600" cy="1752600"/>
            <a:chOff x="0" y="0"/>
            <a:chExt cx="7848600" cy="1752600"/>
          </a:xfrm>
        </p:grpSpPr>
        <p:grpSp>
          <p:nvGrpSpPr>
            <p:cNvPr id="3466" name="Group 3466"/>
            <p:cNvGrpSpPr/>
            <p:nvPr/>
          </p:nvGrpSpPr>
          <p:grpSpPr>
            <a:xfrm>
              <a:off x="4114800" y="0"/>
              <a:ext cx="685800" cy="381000"/>
              <a:chOff x="0" y="0"/>
              <a:chExt cx="685800" cy="381000"/>
            </a:xfrm>
          </p:grpSpPr>
          <p:sp>
            <p:nvSpPr>
              <p:cNvPr id="3464" name="Shape 3464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65" name="Shape 3465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33</a:t>
                </a:r>
              </a:p>
            </p:txBody>
          </p:sp>
        </p:grpSp>
        <p:grpSp>
          <p:nvGrpSpPr>
            <p:cNvPr id="3469" name="Group 3469"/>
            <p:cNvGrpSpPr/>
            <p:nvPr/>
          </p:nvGrpSpPr>
          <p:grpSpPr>
            <a:xfrm>
              <a:off x="2057400" y="609600"/>
              <a:ext cx="838200" cy="381000"/>
              <a:chOff x="0" y="0"/>
              <a:chExt cx="838200" cy="381000"/>
            </a:xfrm>
          </p:grpSpPr>
          <p:sp>
            <p:nvSpPr>
              <p:cNvPr id="3467" name="Shape 3467"/>
              <p:cNvSpPr/>
              <p:nvPr/>
            </p:nvSpPr>
            <p:spPr>
              <a:xfrm>
                <a:off x="0" y="0"/>
                <a:ext cx="8382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68" name="Shape 3468"/>
              <p:cNvSpPr/>
              <p:nvPr/>
            </p:nvSpPr>
            <p:spPr>
              <a:xfrm>
                <a:off x="17488" y="15169"/>
                <a:ext cx="80322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18   23</a:t>
                </a:r>
              </a:p>
            </p:txBody>
          </p:sp>
        </p:grpSp>
        <p:grpSp>
          <p:nvGrpSpPr>
            <p:cNvPr id="3472" name="Group 3472"/>
            <p:cNvGrpSpPr/>
            <p:nvPr/>
          </p:nvGrpSpPr>
          <p:grpSpPr>
            <a:xfrm>
              <a:off x="6096000" y="609600"/>
              <a:ext cx="685800" cy="381000"/>
              <a:chOff x="0" y="0"/>
              <a:chExt cx="685800" cy="381000"/>
            </a:xfrm>
          </p:grpSpPr>
          <p:sp>
            <p:nvSpPr>
              <p:cNvPr id="3470" name="Shape 3470"/>
              <p:cNvSpPr/>
              <p:nvPr/>
            </p:nvSpPr>
            <p:spPr>
              <a:xfrm>
                <a:off x="0" y="0"/>
                <a:ext cx="6858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1" name="Shape 3471"/>
              <p:cNvSpPr/>
              <p:nvPr/>
            </p:nvSpPr>
            <p:spPr>
              <a:xfrm>
                <a:off x="163693" y="15169"/>
                <a:ext cx="35841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48</a:t>
                </a:r>
              </a:p>
            </p:txBody>
          </p:sp>
        </p:grpSp>
        <p:grpSp>
          <p:nvGrpSpPr>
            <p:cNvPr id="3475" name="Group 3475"/>
            <p:cNvGrpSpPr/>
            <p:nvPr/>
          </p:nvGrpSpPr>
          <p:grpSpPr>
            <a:xfrm>
              <a:off x="228599" y="1371600"/>
              <a:ext cx="1143002" cy="381000"/>
              <a:chOff x="0" y="0"/>
              <a:chExt cx="1143000" cy="381000"/>
            </a:xfrm>
          </p:grpSpPr>
          <p:sp>
            <p:nvSpPr>
              <p:cNvPr id="3473" name="Shape 3473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4" name="Shape 3474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10  12  15</a:t>
                </a:r>
              </a:p>
            </p:txBody>
          </p:sp>
        </p:grpSp>
        <p:grpSp>
          <p:nvGrpSpPr>
            <p:cNvPr id="3478" name="Group 3478"/>
            <p:cNvGrpSpPr/>
            <p:nvPr/>
          </p:nvGrpSpPr>
          <p:grpSpPr>
            <a:xfrm>
              <a:off x="3657599" y="1371600"/>
              <a:ext cx="1143002" cy="381000"/>
              <a:chOff x="0" y="0"/>
              <a:chExt cx="1143000" cy="381000"/>
            </a:xfrm>
          </p:grpSpPr>
          <p:sp>
            <p:nvSpPr>
              <p:cNvPr id="3476" name="Shape 3476"/>
              <p:cNvSpPr/>
              <p:nvPr/>
            </p:nvSpPr>
            <p:spPr>
              <a:xfrm>
                <a:off x="-1" y="0"/>
                <a:ext cx="1143002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7" name="Shape 3477"/>
              <p:cNvSpPr/>
              <p:nvPr/>
            </p:nvSpPr>
            <p:spPr>
              <a:xfrm>
                <a:off x="10995" y="15169"/>
                <a:ext cx="112101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23  30  31</a:t>
                </a:r>
              </a:p>
            </p:txBody>
          </p:sp>
        </p:grpSp>
        <p:grpSp>
          <p:nvGrpSpPr>
            <p:cNvPr id="3481" name="Group 3481"/>
            <p:cNvGrpSpPr/>
            <p:nvPr/>
          </p:nvGrpSpPr>
          <p:grpSpPr>
            <a:xfrm>
              <a:off x="5029200" y="1371600"/>
              <a:ext cx="1905000" cy="381000"/>
              <a:chOff x="0" y="0"/>
              <a:chExt cx="1905000" cy="381000"/>
            </a:xfrm>
          </p:grpSpPr>
          <p:sp>
            <p:nvSpPr>
              <p:cNvPr id="3479" name="Shape 3479"/>
              <p:cNvSpPr/>
              <p:nvPr/>
            </p:nvSpPr>
            <p:spPr>
              <a:xfrm>
                <a:off x="0" y="0"/>
                <a:ext cx="1905000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80" name="Shape 3480"/>
              <p:cNvSpPr/>
              <p:nvPr/>
            </p:nvSpPr>
            <p:spPr>
              <a:xfrm>
                <a:off x="10698" y="15169"/>
                <a:ext cx="188360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45  47  48  50  52</a:t>
                </a:r>
              </a:p>
            </p:txBody>
          </p:sp>
        </p:grpSp>
        <p:grpSp>
          <p:nvGrpSpPr>
            <p:cNvPr id="3484" name="Group 3484"/>
            <p:cNvGrpSpPr/>
            <p:nvPr/>
          </p:nvGrpSpPr>
          <p:grpSpPr>
            <a:xfrm>
              <a:off x="1572798" y="1371600"/>
              <a:ext cx="1883604" cy="381000"/>
              <a:chOff x="0" y="0"/>
              <a:chExt cx="1883603" cy="381000"/>
            </a:xfrm>
          </p:grpSpPr>
          <p:sp>
            <p:nvSpPr>
              <p:cNvPr id="3482" name="Shape 3482"/>
              <p:cNvSpPr/>
              <p:nvPr/>
            </p:nvSpPr>
            <p:spPr>
              <a:xfrm>
                <a:off x="27401" y="0"/>
                <a:ext cx="1828801" cy="381000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83" name="Shape 3483"/>
              <p:cNvSpPr/>
              <p:nvPr/>
            </p:nvSpPr>
            <p:spPr>
              <a:xfrm>
                <a:off x="0" y="15169"/>
                <a:ext cx="1883604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lnSpc>
                    <a:spcPct val="90000"/>
                  </a:lnSpc>
                  <a:spcBef>
                    <a:spcPts val="400"/>
                  </a:spcBef>
                  <a:defRPr b="1"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18  19  20  21  22</a:t>
                </a:r>
              </a:p>
            </p:txBody>
          </p:sp>
        </p:grpSp>
        <p:sp>
          <p:nvSpPr>
            <p:cNvPr id="3485" name="Shape 3485"/>
            <p:cNvSpPr/>
            <p:nvPr/>
          </p:nvSpPr>
          <p:spPr>
            <a:xfrm>
              <a:off x="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7162800" y="1371600"/>
              <a:ext cx="685800" cy="381000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13716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34290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48006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934200" y="1524000"/>
              <a:ext cx="228600" cy="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1" name="Shape 3491"/>
            <p:cNvSpPr/>
            <p:nvPr/>
          </p:nvSpPr>
          <p:spPr>
            <a:xfrm flipH="1">
              <a:off x="685799" y="762000"/>
              <a:ext cx="144780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2438399" y="762000"/>
              <a:ext cx="76202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2819399" y="762000"/>
              <a:ext cx="1447801" cy="609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4" name="Shape 3494"/>
            <p:cNvSpPr/>
            <p:nvPr/>
          </p:nvSpPr>
          <p:spPr>
            <a:xfrm flipH="1">
              <a:off x="5943599" y="761999"/>
              <a:ext cx="304801" cy="609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705599" y="761999"/>
              <a:ext cx="762001" cy="609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6" name="Shape 3496"/>
            <p:cNvSpPr/>
            <p:nvPr/>
          </p:nvSpPr>
          <p:spPr>
            <a:xfrm flipH="1">
              <a:off x="2438399" y="152399"/>
              <a:ext cx="1752601" cy="457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4648199" y="152399"/>
              <a:ext cx="1828801" cy="4572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01" name="Group 3501"/>
          <p:cNvGrpSpPr/>
          <p:nvPr/>
        </p:nvGrpSpPr>
        <p:grpSpPr>
          <a:xfrm>
            <a:off x="3429000" y="2514600"/>
            <a:ext cx="3733801" cy="533400"/>
            <a:chOff x="0" y="0"/>
            <a:chExt cx="3733800" cy="533400"/>
          </a:xfrm>
        </p:grpSpPr>
        <p:sp>
          <p:nvSpPr>
            <p:cNvPr id="3499" name="Shape 3499"/>
            <p:cNvSpPr/>
            <p:nvPr/>
          </p:nvSpPr>
          <p:spPr>
            <a:xfrm>
              <a:off x="0" y="0"/>
              <a:ext cx="533400" cy="533400"/>
            </a:xfrm>
            <a:prstGeom prst="ellipse">
              <a:avLst/>
            </a:prstGeom>
            <a:noFill/>
            <a:ln w="9525" cap="flat">
              <a:solidFill>
                <a:srgbClr val="B2B2B2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0" name="Shape 3500"/>
            <p:cNvSpPr/>
            <p:nvPr/>
          </p:nvSpPr>
          <p:spPr>
            <a:xfrm flipV="1">
              <a:off x="533399" y="152399"/>
              <a:ext cx="3200402" cy="76202"/>
            </a:xfrm>
            <a:prstGeom prst="line">
              <a:avLst/>
            </a:prstGeom>
            <a:noFill/>
            <a:ln w="9525" cap="flat">
              <a:solidFill>
                <a:srgbClr val="B2B2B2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4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3" grpId="3"/>
      <p:bldP build="whole" bldLvl="1" animBg="1" rev="0" advAuto="0" spid="3501" grpId="4"/>
      <p:bldP build="whole" bldLvl="1" animBg="1" rev="0" advAuto="0" spid="3498" grpId="2"/>
      <p:bldP build="p" bldLvl="1" animBg="1" rev="0" advAuto="0" spid="3431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Shape 3503"/>
          <p:cNvSpPr/>
          <p:nvPr>
            <p:ph type="title" idx="4294967295"/>
          </p:nvPr>
        </p:nvSpPr>
        <p:spPr>
          <a:xfrm>
            <a:off x="685800" y="609600"/>
            <a:ext cx="7772400" cy="6762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Chapter 4.1</a:t>
            </a:r>
          </a:p>
        </p:txBody>
      </p:sp>
      <p:grpSp>
        <p:nvGrpSpPr>
          <p:cNvPr id="3509" name="Group 3509"/>
          <p:cNvGrpSpPr/>
          <p:nvPr/>
        </p:nvGrpSpPr>
        <p:grpSpPr>
          <a:xfrm>
            <a:off x="1643062" y="2214562"/>
            <a:ext cx="642938" cy="1214439"/>
            <a:chOff x="0" y="0"/>
            <a:chExt cx="642937" cy="1214437"/>
          </a:xfrm>
        </p:grpSpPr>
        <p:sp>
          <p:nvSpPr>
            <p:cNvPr id="3504" name="Shape 3504"/>
            <p:cNvSpPr/>
            <p:nvPr/>
          </p:nvSpPr>
          <p:spPr>
            <a:xfrm>
              <a:off x="357187" y="-1"/>
              <a:ext cx="285751" cy="285752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-1" y="500062"/>
              <a:ext cx="285752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357187" y="928687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7" name="Shape 3507"/>
            <p:cNvSpPr/>
            <p:nvPr/>
          </p:nvSpPr>
          <p:spPr>
            <a:xfrm flipH="1">
              <a:off x="142876" y="243903"/>
              <a:ext cx="256160" cy="25616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243903" y="743965"/>
              <a:ext cx="155132" cy="22657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19" name="Group 3519"/>
          <p:cNvGrpSpPr/>
          <p:nvPr/>
        </p:nvGrpSpPr>
        <p:grpSpPr>
          <a:xfrm>
            <a:off x="3000374" y="2214562"/>
            <a:ext cx="1500189" cy="1143001"/>
            <a:chOff x="0" y="0"/>
            <a:chExt cx="1500187" cy="1143000"/>
          </a:xfrm>
        </p:grpSpPr>
        <p:sp>
          <p:nvSpPr>
            <p:cNvPr id="3510" name="Shape 3510"/>
            <p:cNvSpPr/>
            <p:nvPr/>
          </p:nvSpPr>
          <p:spPr>
            <a:xfrm>
              <a:off x="785812" y="857250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1214437" y="428625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-1" y="857250"/>
              <a:ext cx="285752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357187" y="428625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785812" y="-1"/>
              <a:ext cx="285751" cy="285752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5" name="Shape 3515"/>
            <p:cNvSpPr/>
            <p:nvPr/>
          </p:nvSpPr>
          <p:spPr>
            <a:xfrm flipH="1">
              <a:off x="601090" y="243903"/>
              <a:ext cx="226570" cy="22656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6" name="Shape 3516"/>
            <p:cNvSpPr/>
            <p:nvPr/>
          </p:nvSpPr>
          <p:spPr>
            <a:xfrm flipH="1">
              <a:off x="214315" y="672528"/>
              <a:ext cx="184721" cy="184723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7" name="Shape 3517"/>
            <p:cNvSpPr/>
            <p:nvPr/>
          </p:nvSpPr>
          <p:spPr>
            <a:xfrm flipH="1">
              <a:off x="1029715" y="672528"/>
              <a:ext cx="226570" cy="22656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1029715" y="243903"/>
              <a:ext cx="226570" cy="22656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29" name="Group 3529"/>
          <p:cNvGrpSpPr/>
          <p:nvPr/>
        </p:nvGrpSpPr>
        <p:grpSpPr>
          <a:xfrm>
            <a:off x="5214937" y="2071687"/>
            <a:ext cx="1643064" cy="1643064"/>
            <a:chOff x="0" y="0"/>
            <a:chExt cx="1643062" cy="1643062"/>
          </a:xfrm>
        </p:grpSpPr>
        <p:sp>
          <p:nvSpPr>
            <p:cNvPr id="3520" name="Shape 3520"/>
            <p:cNvSpPr/>
            <p:nvPr/>
          </p:nvSpPr>
          <p:spPr>
            <a:xfrm>
              <a:off x="1000125" y="1357312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1357312" y="857250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928687" y="428625"/>
              <a:ext cx="285751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-1" y="428625"/>
              <a:ext cx="285752" cy="285751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428625" y="-1"/>
              <a:ext cx="285751" cy="285752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5" name="Shape 3525"/>
            <p:cNvSpPr/>
            <p:nvPr/>
          </p:nvSpPr>
          <p:spPr>
            <a:xfrm flipH="1">
              <a:off x="243903" y="243903"/>
              <a:ext cx="226569" cy="22656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714375" y="214311"/>
              <a:ext cx="256160" cy="25616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1143000" y="642936"/>
              <a:ext cx="256160" cy="25616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8" name="Shape 3528"/>
            <p:cNvSpPr/>
            <p:nvPr/>
          </p:nvSpPr>
          <p:spPr>
            <a:xfrm flipH="1">
              <a:off x="1244028" y="1101153"/>
              <a:ext cx="155132" cy="298007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30" name="Shape 3530"/>
          <p:cNvSpPr/>
          <p:nvPr>
            <p:ph type="body" idx="4294967295"/>
          </p:nvPr>
        </p:nvSpPr>
        <p:spPr>
          <a:xfrm>
            <a:off x="714375" y="1071562"/>
            <a:ext cx="7772400" cy="54292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t>2009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年统考题</a:t>
            </a:r>
            <a:r>
              <a:t>: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6. 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下列二叉排序树中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满足平衡二叉树定义的是</a:t>
            </a: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A.                    B.                             C.</a:t>
            </a: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          D.     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</a:t>
            </a:r>
          </a:p>
        </p:txBody>
      </p:sp>
      <p:grpSp>
        <p:nvGrpSpPr>
          <p:cNvPr id="3545" name="Group 3545"/>
          <p:cNvGrpSpPr/>
          <p:nvPr/>
        </p:nvGrpSpPr>
        <p:grpSpPr>
          <a:xfrm>
            <a:off x="1928812" y="4071937"/>
            <a:ext cx="1500188" cy="2214564"/>
            <a:chOff x="0" y="0"/>
            <a:chExt cx="1500187" cy="2214562"/>
          </a:xfrm>
        </p:grpSpPr>
        <p:grpSp>
          <p:nvGrpSpPr>
            <p:cNvPr id="3543" name="Group 3543"/>
            <p:cNvGrpSpPr/>
            <p:nvPr/>
          </p:nvGrpSpPr>
          <p:grpSpPr>
            <a:xfrm>
              <a:off x="0" y="0"/>
              <a:ext cx="1500188" cy="2214563"/>
              <a:chOff x="0" y="0"/>
              <a:chExt cx="1500187" cy="2214562"/>
            </a:xfrm>
          </p:grpSpPr>
          <p:sp>
            <p:nvSpPr>
              <p:cNvPr id="3531" name="Shape 3531"/>
              <p:cNvSpPr/>
              <p:nvPr/>
            </p:nvSpPr>
            <p:spPr>
              <a:xfrm>
                <a:off x="785814" y="857239"/>
                <a:ext cx="285749" cy="285746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2" name="Shape 3532"/>
              <p:cNvSpPr/>
              <p:nvPr/>
            </p:nvSpPr>
            <p:spPr>
              <a:xfrm>
                <a:off x="0" y="928678"/>
                <a:ext cx="285748" cy="285746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3" name="Shape 3533"/>
              <p:cNvSpPr/>
              <p:nvPr/>
            </p:nvSpPr>
            <p:spPr>
              <a:xfrm>
                <a:off x="1214439" y="428621"/>
                <a:ext cx="285749" cy="285746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4" name="Shape 3534"/>
              <p:cNvSpPr/>
              <p:nvPr/>
            </p:nvSpPr>
            <p:spPr>
              <a:xfrm>
                <a:off x="428625" y="428621"/>
                <a:ext cx="285748" cy="285746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5" name="Shape 3535"/>
              <p:cNvSpPr/>
              <p:nvPr/>
            </p:nvSpPr>
            <p:spPr>
              <a:xfrm>
                <a:off x="857249" y="0"/>
                <a:ext cx="285749" cy="285745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6" name="Shape 3536"/>
              <p:cNvSpPr/>
              <p:nvPr/>
            </p:nvSpPr>
            <p:spPr>
              <a:xfrm>
                <a:off x="357189" y="1428735"/>
                <a:ext cx="285749" cy="285745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7" name="Shape 3537"/>
              <p:cNvSpPr/>
              <p:nvPr/>
            </p:nvSpPr>
            <p:spPr>
              <a:xfrm>
                <a:off x="785803" y="1928817"/>
                <a:ext cx="285749" cy="285746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8" name="Shape 3538"/>
              <p:cNvSpPr/>
              <p:nvPr/>
            </p:nvSpPr>
            <p:spPr>
              <a:xfrm flipH="1">
                <a:off x="672526" y="243898"/>
                <a:ext cx="226571" cy="22657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9" name="Shape 3539"/>
              <p:cNvSpPr/>
              <p:nvPr/>
            </p:nvSpPr>
            <p:spPr>
              <a:xfrm flipH="1">
                <a:off x="142875" y="672519"/>
                <a:ext cx="327598" cy="256159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0" name="Shape 3540"/>
              <p:cNvSpPr/>
              <p:nvPr/>
            </p:nvSpPr>
            <p:spPr>
              <a:xfrm>
                <a:off x="1101151" y="243898"/>
                <a:ext cx="155136" cy="22657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1" name="Shape 3541"/>
              <p:cNvSpPr/>
              <p:nvPr/>
            </p:nvSpPr>
            <p:spPr>
              <a:xfrm>
                <a:off x="672526" y="672520"/>
                <a:ext cx="155136" cy="226567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2" name="Shape 3542"/>
              <p:cNvSpPr/>
              <p:nvPr/>
            </p:nvSpPr>
            <p:spPr>
              <a:xfrm>
                <a:off x="243902" y="1172576"/>
                <a:ext cx="256163" cy="256159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544" name="Shape 3544"/>
            <p:cNvSpPr/>
            <p:nvPr/>
          </p:nvSpPr>
          <p:spPr>
            <a:xfrm>
              <a:off x="601090" y="1672643"/>
              <a:ext cx="226561" cy="29802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Shape 3547"/>
          <p:cNvSpPr/>
          <p:nvPr>
            <p:ph type="title" idx="4294967295"/>
          </p:nvPr>
        </p:nvSpPr>
        <p:spPr>
          <a:xfrm>
            <a:off x="685800" y="609600"/>
            <a:ext cx="7772400" cy="8191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Chapter 4.1</a:t>
            </a:r>
          </a:p>
        </p:txBody>
      </p:sp>
      <p:sp>
        <p:nvSpPr>
          <p:cNvPr id="3548" name="Shape 3548"/>
          <p:cNvSpPr/>
          <p:nvPr>
            <p:ph type="body" idx="4294967295"/>
          </p:nvPr>
        </p:nvSpPr>
        <p:spPr>
          <a:xfrm>
            <a:off x="685800" y="1214437"/>
            <a:ext cx="7772400" cy="48815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2009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年统考题</a:t>
            </a:r>
            <a:r>
              <a:t>: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7.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下列叙述中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不符合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阶</a:t>
            </a:r>
            <a:r>
              <a:t>B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树定义要求的是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      </a:t>
            </a:r>
            <a:r>
              <a:t>A.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根结点最多有</a:t>
            </a:r>
            <a:r>
              <a:t>m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棵子树         </a:t>
            </a:r>
            <a:r>
              <a:t>B.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 所有叶结点都在同一层上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      </a:t>
            </a:r>
            <a:r>
              <a:t>C.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各结点内关键字均升序或降序排列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      </a:t>
            </a:r>
            <a:r>
              <a:t>D.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 叶结点之间通过指针链接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Shape 3550"/>
          <p:cNvSpPr/>
          <p:nvPr>
            <p:ph type="title" idx="4294967295"/>
          </p:nvPr>
        </p:nvSpPr>
        <p:spPr>
          <a:xfrm>
            <a:off x="685800" y="228600"/>
            <a:ext cx="7772400" cy="533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 defTabSz="658368">
              <a:defRPr sz="3168"/>
            </a:pPr>
            <a:r>
              <a:t>                  </a:t>
            </a:r>
            <a:r>
              <a:rPr sz="2016"/>
              <a:t>Chapter 4.1</a:t>
            </a:r>
          </a:p>
        </p:txBody>
      </p:sp>
      <p:sp>
        <p:nvSpPr>
          <p:cNvPr id="3551" name="Shape 3551"/>
          <p:cNvSpPr/>
          <p:nvPr>
            <p:ph type="body" idx="4294967295"/>
          </p:nvPr>
        </p:nvSpPr>
        <p:spPr>
          <a:xfrm>
            <a:off x="-1" y="838200"/>
            <a:ext cx="9144002" cy="58769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spcBef>
                <a:spcPts val="600"/>
              </a:spcBef>
              <a:buSzTx/>
              <a:buNone/>
              <a:defRPr b="1" sz="2376"/>
            </a:pPr>
            <a:r>
              <a:t>Exercise:</a:t>
            </a:r>
            <a:r>
              <a:rPr sz="2772"/>
              <a:t>                          </a:t>
            </a:r>
            <a:endParaRPr sz="2772"/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1. a.  Show the result of inserting 3, 1, 4, 6, 9, 2, 5, 7 into an initially    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         empty   binary   search  tree.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    b. Show the result of deleting the root.                    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2.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写一递归函数实现在带索引的二叉搜索树（</a:t>
            </a:r>
            <a:r>
              <a:t>IndexBST)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中查找第</a:t>
            </a:r>
            <a:r>
              <a:t>k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个小的元素。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3.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对一棵空的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树，分别画出插入关键码为</a:t>
            </a:r>
            <a:r>
              <a:t>{ 16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3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7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9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28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18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14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15}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后的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树。</a:t>
            </a:r>
          </a:p>
          <a:p>
            <a:pPr marL="339470" indent="-339470" defTabSz="905255">
              <a:spcBef>
                <a:spcPts val="500"/>
              </a:spcBef>
              <a:buAutoNum type="arabicPeriod" startAt="4"/>
              <a:defRPr b="1" sz="2376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设计算法检测一个二叉树是不是一个二叉搜索树</a:t>
            </a:r>
            <a:r>
              <a:t>.</a:t>
            </a:r>
          </a:p>
          <a:p>
            <a:pPr marL="339470" indent="-339470" defTabSz="905255">
              <a:spcBef>
                <a:spcPts val="500"/>
              </a:spcBef>
              <a:buSzTx/>
              <a:buNone/>
              <a:defRPr b="1" sz="2376"/>
            </a:pPr>
            <a:r>
              <a:t>5.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设有序顺序表中的元素依次为</a:t>
            </a:r>
            <a:r>
              <a:t> 017,094,154,170,275,503,509,512,553,612,677,765,897,908.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试画出对其进行二分法搜索时的判定树</a:t>
            </a:r>
            <a:r>
              <a:t>,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并计算搜索成功的平均搜索长度。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5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500"/>
                                        <p:tgtEl>
                                          <p:spTgt spid="3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3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3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3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3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551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Shape 3553"/>
          <p:cNvSpPr/>
          <p:nvPr>
            <p:ph type="title" idx="4294967295"/>
          </p:nvPr>
        </p:nvSpPr>
        <p:spPr>
          <a:xfrm>
            <a:off x="685800" y="285750"/>
            <a:ext cx="7772400" cy="714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54" name="Shape 3554"/>
          <p:cNvSpPr/>
          <p:nvPr>
            <p:ph type="body" idx="4294967295"/>
          </p:nvPr>
        </p:nvSpPr>
        <p:spPr>
          <a:xfrm>
            <a:off x="0" y="1071562"/>
            <a:ext cx="9001125" cy="5357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>
              <a:spcBef>
                <a:spcPts val="400"/>
              </a:spcBef>
              <a:buAutoNum type="arabicPeriod" startAt="6"/>
              <a:defRPr b="1" sz="2000"/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在一棵表示有序集</a:t>
            </a:r>
            <a:r>
              <a:t>S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的二叉搜索树中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任意一条从根到叶结点的路径将</a:t>
            </a:r>
            <a:r>
              <a:t>S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分为三部分</a:t>
            </a:r>
            <a:r>
              <a:t>: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在该结点左边结点中的元素组成集合</a:t>
            </a:r>
            <a:r>
              <a:t>S1;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在该路径上的结点中的元素组成集合</a:t>
            </a:r>
            <a:r>
              <a:t>S2;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在该路径右边结点中的元素组成集合</a:t>
            </a:r>
            <a:r>
              <a:t>S3,</a:t>
            </a:r>
            <a:r>
              <a:t>  </a:t>
            </a:r>
            <a:r>
              <a:t>S=S1US2US3.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若对于任意的</a:t>
            </a:r>
            <a:r>
              <a:t>a</a:t>
            </a:r>
            <a:r>
              <a:t>  </a:t>
            </a:r>
            <a:r>
              <a:t>S1,</a:t>
            </a:r>
            <a:r>
              <a:t>  </a:t>
            </a:r>
            <a:r>
              <a:t>b</a:t>
            </a:r>
            <a:r>
              <a:t>  </a:t>
            </a:r>
            <a:r>
              <a:t>S2,</a:t>
            </a:r>
            <a:r>
              <a:t>   </a:t>
            </a:r>
            <a:r>
              <a:t>c  S3,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是否总有</a:t>
            </a:r>
            <a:r>
              <a:t>a&lt;=b&lt;=c?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为什么</a:t>
            </a:r>
            <a:r>
              <a:t>?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7.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  将关键码</a:t>
            </a:r>
            <a:r>
              <a:t>DEC,</a:t>
            </a:r>
            <a:r>
              <a:t> </a:t>
            </a:r>
            <a:r>
              <a:t>FEB,</a:t>
            </a:r>
            <a:r>
              <a:t>  </a:t>
            </a:r>
            <a:r>
              <a:t>NOV,</a:t>
            </a:r>
            <a:r>
              <a:t> </a:t>
            </a:r>
            <a:r>
              <a:t>OCT,</a:t>
            </a:r>
            <a:r>
              <a:t> </a:t>
            </a:r>
            <a:r>
              <a:t>JUL,</a:t>
            </a:r>
            <a:r>
              <a:t>  </a:t>
            </a:r>
            <a:r>
              <a:t>SEP,</a:t>
            </a:r>
            <a:r>
              <a:t>  </a:t>
            </a:r>
            <a:r>
              <a:t>AUG,</a:t>
            </a:r>
            <a:r>
              <a:t>  </a:t>
            </a:r>
            <a:r>
              <a:t>APR,</a:t>
            </a:r>
            <a:r>
              <a:t> </a:t>
            </a:r>
            <a:r>
              <a:t>MAR,</a:t>
            </a:r>
            <a:r>
              <a:t> </a:t>
            </a:r>
            <a:r>
              <a:t>MAY,</a:t>
            </a:r>
            <a:r>
              <a:t> </a:t>
            </a:r>
            <a:r>
              <a:t>JUN,</a:t>
            </a:r>
            <a:r>
              <a:t>  </a:t>
            </a:r>
            <a:r>
              <a:t>JAN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依次插入到一棵初始为空的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树中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画出每插入一个关键码后的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树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并标明平衡旋转的类型</a:t>
            </a:r>
            <a:r>
              <a:t>.</a:t>
            </a:r>
          </a:p>
          <a:p>
            <a:pPr marL="457200" indent="-457200">
              <a:spcBef>
                <a:spcPts val="400"/>
              </a:spcBef>
              <a:buSzTx/>
              <a:buNone/>
              <a:defRPr b="1" sz="2000"/>
            </a:pPr>
            <a:r>
              <a:t>*</a:t>
            </a:r>
            <a:r>
              <a:t>8.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对于一个高度为</a:t>
            </a:r>
            <a:r>
              <a:t>h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树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其最少结点数是多少</a:t>
            </a:r>
            <a:r>
              <a:t>?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  反之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对于一个有</a:t>
            </a:r>
            <a:r>
              <a:t>n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个结点的</a:t>
            </a:r>
            <a:r>
              <a:t>AVL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树</a:t>
            </a:r>
            <a:r>
              <a:t>,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其最大高度是多少</a:t>
            </a:r>
            <a:r>
              <a:t>?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  最小高度是多少</a:t>
            </a:r>
            <a:r>
              <a:t>?</a:t>
            </a: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Shape 3556"/>
          <p:cNvSpPr/>
          <p:nvPr>
            <p:ph type="title" idx="4294967295"/>
          </p:nvPr>
        </p:nvSpPr>
        <p:spPr>
          <a:xfrm>
            <a:off x="685800" y="6096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Chapter 4.1</a:t>
            </a:r>
          </a:p>
        </p:txBody>
      </p:sp>
      <p:sp>
        <p:nvSpPr>
          <p:cNvPr id="3557" name="Shape 3557"/>
          <p:cNvSpPr/>
          <p:nvPr>
            <p:ph type="body" idx="4294967295"/>
          </p:nvPr>
        </p:nvSpPr>
        <p:spPr>
          <a:xfrm>
            <a:off x="685800" y="1285875"/>
            <a:ext cx="7772400" cy="54292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400"/>
              </a:spcBef>
              <a:buSzTx/>
              <a:buNone/>
              <a:defRPr b="1" sz="2000"/>
            </a:pPr>
            <a:r>
              <a:t>9.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分别 </a:t>
            </a:r>
            <a:r>
              <a:t>delete 50 ,40 in the following 3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阶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</a:t>
            </a:r>
            <a:r>
              <a:t>.</a:t>
            </a:r>
          </a:p>
          <a:p>
            <a:pPr>
              <a:buSzTx/>
              <a:buNone/>
              <a:defRPr sz="24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buSzTx/>
              <a:buNone/>
              <a:defRPr sz="2000"/>
            </a:pPr>
          </a:p>
          <a:p>
            <a:pPr>
              <a:spcBef>
                <a:spcPts val="400"/>
              </a:spcBef>
              <a:buSzTx/>
              <a:buNone/>
              <a:defRPr b="1" sz="2000"/>
            </a:pPr>
            <a:r>
              <a:t>10</a:t>
            </a:r>
            <a:r>
              <a:t>. 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分别画出插入</a:t>
            </a:r>
            <a:r>
              <a:t>65, 15, 40, 30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后的</a:t>
            </a:r>
            <a:r>
              <a:t>3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阶</a:t>
            </a:r>
            <a:r>
              <a:t>B-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树。</a:t>
            </a:r>
          </a:p>
          <a:p>
            <a:pPr>
              <a:spcBef>
                <a:spcPts val="500"/>
              </a:spcBef>
              <a:buSzTx/>
              <a:buNone/>
              <a:defRPr b="1" sz="2400"/>
            </a:pPr>
            <a:r>
              <a:t>               </a:t>
            </a:r>
          </a:p>
        </p:txBody>
      </p:sp>
      <p:grpSp>
        <p:nvGrpSpPr>
          <p:cNvPr id="3581" name="Group 3581"/>
          <p:cNvGrpSpPr/>
          <p:nvPr/>
        </p:nvGrpSpPr>
        <p:grpSpPr>
          <a:xfrm>
            <a:off x="914400" y="4954587"/>
            <a:ext cx="5334000" cy="1452823"/>
            <a:chOff x="0" y="0"/>
            <a:chExt cx="5334000" cy="1452822"/>
          </a:xfrm>
        </p:grpSpPr>
        <p:sp>
          <p:nvSpPr>
            <p:cNvPr id="3558" name="Shape 3558"/>
            <p:cNvSpPr/>
            <p:nvPr/>
          </p:nvSpPr>
          <p:spPr>
            <a:xfrm>
              <a:off x="2057400" y="26987"/>
              <a:ext cx="609600" cy="3048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1295400" y="484187"/>
              <a:ext cx="609600" cy="3048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1905000" y="1017587"/>
              <a:ext cx="609600" cy="3048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4724400" y="1093787"/>
              <a:ext cx="609600" cy="3048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2971800" y="484187"/>
              <a:ext cx="1143001" cy="3810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0" y="941387"/>
              <a:ext cx="1143001" cy="3810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2514600" y="1017587"/>
              <a:ext cx="1143001" cy="3810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3810000" y="1093787"/>
              <a:ext cx="609600" cy="304801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2192337" y="0"/>
              <a:ext cx="360301" cy="374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55</a:t>
              </a: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1354137" y="422275"/>
              <a:ext cx="360301" cy="374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45</a:t>
              </a: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3182937" y="468312"/>
              <a:ext cx="741301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80  90</a:t>
              </a: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8737" y="941387"/>
              <a:ext cx="804801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25  35</a:t>
              </a: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2039937" y="1001712"/>
              <a:ext cx="360301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50</a:t>
              </a: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2649537" y="1001712"/>
              <a:ext cx="741301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60  70</a:t>
              </a: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3886200" y="1031875"/>
              <a:ext cx="360300" cy="374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85</a:t>
              </a: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4800600" y="1077912"/>
              <a:ext cx="360300" cy="374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>
                <a:spcBef>
                  <a:spcPts val="400"/>
                </a:spcBef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95</a:t>
              </a:r>
            </a:p>
          </p:txBody>
        </p:sp>
        <p:sp>
          <p:nvSpPr>
            <p:cNvPr id="3574" name="Shape 3574"/>
            <p:cNvSpPr/>
            <p:nvPr/>
          </p:nvSpPr>
          <p:spPr>
            <a:xfrm flipH="1">
              <a:off x="1676400" y="179387"/>
              <a:ext cx="533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5" name="Shape 3575"/>
            <p:cNvSpPr/>
            <p:nvPr/>
          </p:nvSpPr>
          <p:spPr>
            <a:xfrm flipH="1">
              <a:off x="838200" y="636587"/>
              <a:ext cx="533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6" name="Shape 3576"/>
            <p:cNvSpPr/>
            <p:nvPr/>
          </p:nvSpPr>
          <p:spPr>
            <a:xfrm flipH="1">
              <a:off x="2971800" y="712787"/>
              <a:ext cx="1524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3581399" y="712787"/>
              <a:ext cx="4572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3962400" y="636587"/>
              <a:ext cx="990601" cy="4572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2590800" y="179387"/>
              <a:ext cx="838201" cy="304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1828800" y="636587"/>
              <a:ext cx="381001" cy="3810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13" name="Group 3613"/>
          <p:cNvGrpSpPr/>
          <p:nvPr/>
        </p:nvGrpSpPr>
        <p:grpSpPr>
          <a:xfrm>
            <a:off x="1447800" y="1600640"/>
            <a:ext cx="4648200" cy="2770895"/>
            <a:chOff x="0" y="0"/>
            <a:chExt cx="4648200" cy="2770893"/>
          </a:xfrm>
        </p:grpSpPr>
        <p:grpSp>
          <p:nvGrpSpPr>
            <p:cNvPr id="3584" name="Group 3584"/>
            <p:cNvGrpSpPr/>
            <p:nvPr/>
          </p:nvGrpSpPr>
          <p:grpSpPr>
            <a:xfrm>
              <a:off x="2057400" y="0"/>
              <a:ext cx="838200" cy="484894"/>
              <a:chOff x="0" y="0"/>
              <a:chExt cx="838200" cy="484893"/>
            </a:xfrm>
          </p:grpSpPr>
          <p:sp>
            <p:nvSpPr>
              <p:cNvPr id="3582" name="Shape 3582"/>
              <p:cNvSpPr/>
              <p:nvPr/>
            </p:nvSpPr>
            <p:spPr>
              <a:xfrm>
                <a:off x="0" y="13846"/>
                <a:ext cx="8382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3" name="Shape 3583"/>
              <p:cNvSpPr/>
              <p:nvPr/>
            </p:nvSpPr>
            <p:spPr>
              <a:xfrm>
                <a:off x="18815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50</a:t>
                </a:r>
              </a:p>
            </p:txBody>
          </p:sp>
        </p:grpSp>
        <p:grpSp>
          <p:nvGrpSpPr>
            <p:cNvPr id="3587" name="Group 3587"/>
            <p:cNvGrpSpPr/>
            <p:nvPr/>
          </p:nvGrpSpPr>
          <p:grpSpPr>
            <a:xfrm>
              <a:off x="914400" y="1066800"/>
              <a:ext cx="838200" cy="484894"/>
              <a:chOff x="0" y="0"/>
              <a:chExt cx="838200" cy="484893"/>
            </a:xfrm>
          </p:grpSpPr>
          <p:sp>
            <p:nvSpPr>
              <p:cNvPr id="3585" name="Shape 3585"/>
              <p:cNvSpPr/>
              <p:nvPr/>
            </p:nvSpPr>
            <p:spPr>
              <a:xfrm>
                <a:off x="0" y="13846"/>
                <a:ext cx="8382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6" name="Shape 3586"/>
              <p:cNvSpPr/>
              <p:nvPr/>
            </p:nvSpPr>
            <p:spPr>
              <a:xfrm>
                <a:off x="18815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30</a:t>
                </a:r>
              </a:p>
            </p:txBody>
          </p:sp>
        </p:grpSp>
        <p:grpSp>
          <p:nvGrpSpPr>
            <p:cNvPr id="3590" name="Group 3590"/>
            <p:cNvGrpSpPr/>
            <p:nvPr/>
          </p:nvGrpSpPr>
          <p:grpSpPr>
            <a:xfrm>
              <a:off x="2666999" y="1004446"/>
              <a:ext cx="1143002" cy="533401"/>
              <a:chOff x="0" y="0"/>
              <a:chExt cx="1143000" cy="533400"/>
            </a:xfrm>
          </p:grpSpPr>
          <p:sp>
            <p:nvSpPr>
              <p:cNvPr id="3588" name="Shape 3588"/>
              <p:cNvSpPr/>
              <p:nvPr/>
            </p:nvSpPr>
            <p:spPr>
              <a:xfrm>
                <a:off x="-1" y="0"/>
                <a:ext cx="1143002" cy="533400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9" name="Shape 3589"/>
              <p:cNvSpPr/>
              <p:nvPr/>
            </p:nvSpPr>
            <p:spPr>
              <a:xfrm>
                <a:off x="118300" y="24253"/>
                <a:ext cx="9064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60 80</a:t>
                </a:r>
              </a:p>
            </p:txBody>
          </p:sp>
        </p:grpSp>
        <p:grpSp>
          <p:nvGrpSpPr>
            <p:cNvPr id="3593" name="Group 3593"/>
            <p:cNvGrpSpPr/>
            <p:nvPr/>
          </p:nvGrpSpPr>
          <p:grpSpPr>
            <a:xfrm>
              <a:off x="0" y="2286000"/>
              <a:ext cx="609600" cy="484894"/>
              <a:chOff x="0" y="0"/>
              <a:chExt cx="609600" cy="484893"/>
            </a:xfrm>
          </p:grpSpPr>
          <p:sp>
            <p:nvSpPr>
              <p:cNvPr id="3591" name="Shape 3591"/>
              <p:cNvSpPr/>
              <p:nvPr/>
            </p:nvSpPr>
            <p:spPr>
              <a:xfrm>
                <a:off x="0" y="13846"/>
                <a:ext cx="609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2" name="Shape 3592"/>
              <p:cNvSpPr/>
              <p:nvPr/>
            </p:nvSpPr>
            <p:spPr>
              <a:xfrm>
                <a:off x="73850" y="0"/>
                <a:ext cx="4619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20</a:t>
                </a:r>
              </a:p>
            </p:txBody>
          </p:sp>
        </p:grpSp>
        <p:grpSp>
          <p:nvGrpSpPr>
            <p:cNvPr id="3596" name="Group 3596"/>
            <p:cNvGrpSpPr/>
            <p:nvPr/>
          </p:nvGrpSpPr>
          <p:grpSpPr>
            <a:xfrm>
              <a:off x="1447800" y="2286000"/>
              <a:ext cx="685800" cy="484894"/>
              <a:chOff x="0" y="0"/>
              <a:chExt cx="685800" cy="484893"/>
            </a:xfrm>
          </p:grpSpPr>
          <p:sp>
            <p:nvSpPr>
              <p:cNvPr id="3594" name="Shape 3594"/>
              <p:cNvSpPr/>
              <p:nvPr/>
            </p:nvSpPr>
            <p:spPr>
              <a:xfrm>
                <a:off x="0" y="13846"/>
                <a:ext cx="6858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5" name="Shape 3595"/>
              <p:cNvSpPr/>
              <p:nvPr/>
            </p:nvSpPr>
            <p:spPr>
              <a:xfrm>
                <a:off x="11195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40</a:t>
                </a:r>
              </a:p>
            </p:txBody>
          </p:sp>
        </p:grpSp>
        <p:grpSp>
          <p:nvGrpSpPr>
            <p:cNvPr id="3599" name="Group 3599"/>
            <p:cNvGrpSpPr/>
            <p:nvPr/>
          </p:nvGrpSpPr>
          <p:grpSpPr>
            <a:xfrm>
              <a:off x="2362200" y="2286000"/>
              <a:ext cx="609600" cy="484894"/>
              <a:chOff x="0" y="0"/>
              <a:chExt cx="609600" cy="484893"/>
            </a:xfrm>
          </p:grpSpPr>
          <p:sp>
            <p:nvSpPr>
              <p:cNvPr id="3597" name="Shape 3597"/>
              <p:cNvSpPr/>
              <p:nvPr/>
            </p:nvSpPr>
            <p:spPr>
              <a:xfrm>
                <a:off x="0" y="13846"/>
                <a:ext cx="609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8" name="Shape 3598"/>
              <p:cNvSpPr/>
              <p:nvPr/>
            </p:nvSpPr>
            <p:spPr>
              <a:xfrm>
                <a:off x="73850" y="0"/>
                <a:ext cx="4619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55</a:t>
                </a:r>
              </a:p>
            </p:txBody>
          </p:sp>
        </p:grpSp>
        <p:grpSp>
          <p:nvGrpSpPr>
            <p:cNvPr id="3602" name="Group 3602"/>
            <p:cNvGrpSpPr/>
            <p:nvPr/>
          </p:nvGrpSpPr>
          <p:grpSpPr>
            <a:xfrm>
              <a:off x="3124200" y="2286000"/>
              <a:ext cx="609600" cy="484894"/>
              <a:chOff x="0" y="0"/>
              <a:chExt cx="609600" cy="484893"/>
            </a:xfrm>
          </p:grpSpPr>
          <p:sp>
            <p:nvSpPr>
              <p:cNvPr id="3600" name="Shape 3600"/>
              <p:cNvSpPr/>
              <p:nvPr/>
            </p:nvSpPr>
            <p:spPr>
              <a:xfrm>
                <a:off x="0" y="13846"/>
                <a:ext cx="6096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01" name="Shape 3601"/>
              <p:cNvSpPr/>
              <p:nvPr/>
            </p:nvSpPr>
            <p:spPr>
              <a:xfrm>
                <a:off x="73850" y="0"/>
                <a:ext cx="461901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70</a:t>
                </a:r>
              </a:p>
            </p:txBody>
          </p:sp>
        </p:grpSp>
        <p:grpSp>
          <p:nvGrpSpPr>
            <p:cNvPr id="3605" name="Group 3605"/>
            <p:cNvGrpSpPr/>
            <p:nvPr/>
          </p:nvGrpSpPr>
          <p:grpSpPr>
            <a:xfrm>
              <a:off x="3962400" y="2286000"/>
              <a:ext cx="685800" cy="484894"/>
              <a:chOff x="0" y="0"/>
              <a:chExt cx="685800" cy="484893"/>
            </a:xfrm>
          </p:grpSpPr>
          <p:sp>
            <p:nvSpPr>
              <p:cNvPr id="3603" name="Shape 3603"/>
              <p:cNvSpPr/>
              <p:nvPr/>
            </p:nvSpPr>
            <p:spPr>
              <a:xfrm>
                <a:off x="0" y="13846"/>
                <a:ext cx="685800" cy="457201"/>
              </a:xfrm>
              <a:prstGeom prst="ellips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spcBef>
                    <a:spcPts val="400"/>
                  </a:spcBef>
                  <a:defRPr b="1"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04" name="Shape 3604"/>
              <p:cNvSpPr/>
              <p:nvPr/>
            </p:nvSpPr>
            <p:spPr>
              <a:xfrm>
                <a:off x="111950" y="0"/>
                <a:ext cx="461900" cy="4848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spcBef>
                    <a:spcPts val="600"/>
                  </a:spcBef>
                  <a:defRPr b="1" sz="2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95</a:t>
                </a:r>
              </a:p>
            </p:txBody>
          </p:sp>
        </p:grpSp>
        <p:sp>
          <p:nvSpPr>
            <p:cNvPr id="3606" name="Shape 3606"/>
            <p:cNvSpPr/>
            <p:nvPr/>
          </p:nvSpPr>
          <p:spPr>
            <a:xfrm flipH="1">
              <a:off x="1447799" y="242447"/>
              <a:ext cx="762002" cy="8382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2743199" y="242447"/>
              <a:ext cx="609602" cy="7620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8" name="Shape 3608"/>
            <p:cNvSpPr/>
            <p:nvPr/>
          </p:nvSpPr>
          <p:spPr>
            <a:xfrm flipH="1">
              <a:off x="304800" y="1385446"/>
              <a:ext cx="762000" cy="9906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1600199" y="1309247"/>
              <a:ext cx="228602" cy="990600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0" name="Shape 3610"/>
            <p:cNvSpPr/>
            <p:nvPr/>
          </p:nvSpPr>
          <p:spPr>
            <a:xfrm flipH="1">
              <a:off x="2667000" y="1309247"/>
              <a:ext cx="152401" cy="990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3276599" y="1309247"/>
              <a:ext cx="76202" cy="9906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3657600" y="1233046"/>
              <a:ext cx="609601" cy="1066802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5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" dur="500"/>
                                        <p:tgtEl>
                                          <p:spTgt spid="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" dur="500"/>
                                        <p:tgtEl>
                                          <p:spTgt spid="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500"/>
                                        <p:tgtEl>
                                          <p:spTgt spid="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500"/>
                                        <p:tgtEl>
                                          <p:spTgt spid="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500"/>
                                        <p:tgtEl>
                                          <p:spTgt spid="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500"/>
                                        <p:tgtEl>
                                          <p:spTgt spid="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8" dur="500"/>
                                        <p:tgtEl>
                                          <p:spTgt spid="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500"/>
                                        <p:tgtEl>
                                          <p:spTgt spid="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500"/>
                                        <p:tgtEl>
                                          <p:spTgt spid="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500"/>
                                        <p:tgtEl>
                                          <p:spTgt spid="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5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1" grpId="2"/>
      <p:bldP build="whole" bldLvl="1" animBg="1" rev="0" advAuto="0" spid="3613" grpId="3"/>
      <p:bldP build="p" bldLvl="1" animBg="1" rev="0" advAuto="0" spid="35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80808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80808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80808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80808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80808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