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Gill Sans"/>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iTuq5J8p5aWOa+byoxygUpdea5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GillSans-regular.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GillSans-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7"/>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7"/>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17"/>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7"/>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9F276A"/>
                </a:solidFill>
                <a:latin typeface="Gill Sans"/>
                <a:ea typeface="Gill Sans"/>
                <a:cs typeface="Gill Sans"/>
                <a:sym typeface="Gill Sans"/>
              </a:defRPr>
            </a:lvl1pPr>
            <a:lvl2pPr indent="0" lvl="1" marL="0" algn="r">
              <a:spcBef>
                <a:spcPts val="0"/>
              </a:spcBef>
              <a:buNone/>
              <a:defRPr b="0" i="0" sz="900" u="none" cap="none" strike="noStrike">
                <a:solidFill>
                  <a:srgbClr val="9F276A"/>
                </a:solidFill>
                <a:latin typeface="Gill Sans"/>
                <a:ea typeface="Gill Sans"/>
                <a:cs typeface="Gill Sans"/>
                <a:sym typeface="Gill Sans"/>
              </a:defRPr>
            </a:lvl2pPr>
            <a:lvl3pPr indent="0" lvl="2" marL="0" algn="r">
              <a:spcBef>
                <a:spcPts val="0"/>
              </a:spcBef>
              <a:buNone/>
              <a:defRPr b="0" i="0" sz="900" u="none" cap="none" strike="noStrike">
                <a:solidFill>
                  <a:srgbClr val="9F276A"/>
                </a:solidFill>
                <a:latin typeface="Gill Sans"/>
                <a:ea typeface="Gill Sans"/>
                <a:cs typeface="Gill Sans"/>
                <a:sym typeface="Gill Sans"/>
              </a:defRPr>
            </a:lvl3pPr>
            <a:lvl4pPr indent="0" lvl="3" marL="0" algn="r">
              <a:spcBef>
                <a:spcPts val="0"/>
              </a:spcBef>
              <a:buNone/>
              <a:defRPr b="0" i="0" sz="900" u="none" cap="none" strike="noStrike">
                <a:solidFill>
                  <a:srgbClr val="9F276A"/>
                </a:solidFill>
                <a:latin typeface="Gill Sans"/>
                <a:ea typeface="Gill Sans"/>
                <a:cs typeface="Gill Sans"/>
                <a:sym typeface="Gill Sans"/>
              </a:defRPr>
            </a:lvl4pPr>
            <a:lvl5pPr indent="0" lvl="4" marL="0" algn="r">
              <a:spcBef>
                <a:spcPts val="0"/>
              </a:spcBef>
              <a:buNone/>
              <a:defRPr b="0" i="0" sz="900" u="none" cap="none" strike="noStrike">
                <a:solidFill>
                  <a:srgbClr val="9F276A"/>
                </a:solidFill>
                <a:latin typeface="Gill Sans"/>
                <a:ea typeface="Gill Sans"/>
                <a:cs typeface="Gill Sans"/>
                <a:sym typeface="Gill Sans"/>
              </a:defRPr>
            </a:lvl5pPr>
            <a:lvl6pPr indent="0" lvl="5" marL="0" algn="r">
              <a:spcBef>
                <a:spcPts val="0"/>
              </a:spcBef>
              <a:buNone/>
              <a:defRPr b="0" i="0" sz="900" u="none" cap="none" strike="noStrike">
                <a:solidFill>
                  <a:srgbClr val="9F276A"/>
                </a:solidFill>
                <a:latin typeface="Gill Sans"/>
                <a:ea typeface="Gill Sans"/>
                <a:cs typeface="Gill Sans"/>
                <a:sym typeface="Gill Sans"/>
              </a:defRPr>
            </a:lvl6pPr>
            <a:lvl7pPr indent="0" lvl="6" marL="0" algn="r">
              <a:spcBef>
                <a:spcPts val="0"/>
              </a:spcBef>
              <a:buNone/>
              <a:defRPr b="0" i="0" sz="900" u="none" cap="none" strike="noStrike">
                <a:solidFill>
                  <a:srgbClr val="9F276A"/>
                </a:solidFill>
                <a:latin typeface="Gill Sans"/>
                <a:ea typeface="Gill Sans"/>
                <a:cs typeface="Gill Sans"/>
                <a:sym typeface="Gill Sans"/>
              </a:defRPr>
            </a:lvl7pPr>
            <a:lvl8pPr indent="0" lvl="7" marL="0" algn="r">
              <a:spcBef>
                <a:spcPts val="0"/>
              </a:spcBef>
              <a:buNone/>
              <a:defRPr b="0" i="0" sz="900" u="none" cap="none" strike="noStrike">
                <a:solidFill>
                  <a:srgbClr val="9F276A"/>
                </a:solidFill>
                <a:latin typeface="Gill Sans"/>
                <a:ea typeface="Gill Sans"/>
                <a:cs typeface="Gill Sans"/>
                <a:sym typeface="Gill Sans"/>
              </a:defRPr>
            </a:lvl8pPr>
            <a:lvl9pPr indent="0" lvl="8" marL="0" algn="r">
              <a:spcBef>
                <a:spcPts val="0"/>
              </a:spcBef>
              <a:buNone/>
              <a:defRPr b="0" i="0" sz="900" u="none" cap="none" strike="noStrike">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26"/>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6"/>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2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27"/>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7"/>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7"/>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93" name="Google Shape;93;p27"/>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7"/>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7"/>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 name="Shape 25"/>
        <p:cNvGrpSpPr/>
        <p:nvPr/>
      </p:nvGrpSpPr>
      <p:grpSpPr>
        <a:xfrm>
          <a:off x="0" y="0"/>
          <a:ext cx="0" cy="0"/>
          <a:chOff x="0" y="0"/>
          <a:chExt cx="0" cy="0"/>
        </a:xfrm>
      </p:grpSpPr>
      <p:sp>
        <p:nvSpPr>
          <p:cNvPr id="26" name="Google Shape;26;p18"/>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9" name="Google Shape;29;p18"/>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0" name="Google Shape;30;p1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19"/>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9"/>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7" name="Google Shape;37;p1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20"/>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0"/>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44" name="Google Shape;44;p2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21"/>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1"/>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1"/>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21"/>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21"/>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21"/>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2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22"/>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2"/>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2"/>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2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24"/>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4"/>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9F276A"/>
              </a:buClr>
              <a:buSzPts val="2000"/>
              <a:buFont typeface="Gill Sans"/>
              <a:buNone/>
              <a:defRPr b="0" sz="2000">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4"/>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71" name="Google Shape;71;p24"/>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2" name="Google Shape;72;p2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25"/>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p:nvPr>
            <p:ph idx="2" type="pic"/>
          </p:nvPr>
        </p:nvSpPr>
        <p:spPr>
          <a:xfrm>
            <a:off x="447817" y="599725"/>
            <a:ext cx="11290859" cy="3557252"/>
          </a:xfrm>
          <a:prstGeom prst="rect">
            <a:avLst/>
          </a:prstGeom>
          <a:noFill/>
          <a:ln>
            <a:noFill/>
          </a:ln>
        </p:spPr>
      </p:sp>
      <p:sp>
        <p:nvSpPr>
          <p:cNvPr id="78" name="Google Shape;78;p25"/>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9" name="Google Shape;79;p2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6"/>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1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1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1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6"/>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6"/>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6"/>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hyperlink" Target="http://cpcbeprplastic.i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1"/>
              </a:buClr>
              <a:buSzPts val="3600"/>
              <a:buFont typeface="Gill Sans"/>
              <a:buNone/>
            </a:pPr>
            <a:r>
              <a:rPr lang="en-US"/>
              <a:t>PIBO REGISTRATION</a:t>
            </a:r>
            <a:endParaRPr/>
          </a:p>
        </p:txBody>
      </p:sp>
      <p:sp>
        <p:nvSpPr>
          <p:cNvPr id="101" name="Google Shape;101;p1"/>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72"/>
              <a:buNone/>
            </a:pPr>
            <a:r>
              <a:rPr lang="en-US"/>
              <a:t>REGISTRATION WALK THROUGH FOR PRODUCERS, IMPORTERS AND BRAND OWNERS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PRODUCER FORM</a:t>
            </a:r>
            <a:endParaRPr/>
          </a:p>
        </p:txBody>
      </p:sp>
      <p:sp>
        <p:nvSpPr>
          <p:cNvPr id="169" name="Google Shape;169;p10"/>
          <p:cNvSpPr txBox="1"/>
          <p:nvPr/>
        </p:nvSpPr>
        <p:spPr>
          <a:xfrm>
            <a:off x="886120" y="2099549"/>
            <a:ext cx="2743200"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b="1" lang="en-US" sz="1800">
                <a:solidFill>
                  <a:schemeClr val="dk1"/>
                </a:solidFill>
                <a:latin typeface="Gill Sans"/>
                <a:ea typeface="Gill Sans"/>
                <a:cs typeface="Gill Sans"/>
                <a:sym typeface="Gill Sans"/>
              </a:rPr>
              <a:t>Part A</a:t>
            </a:r>
            <a:r>
              <a:rPr lang="en-US" sz="1800">
                <a:solidFill>
                  <a:schemeClr val="dk1"/>
                </a:solidFill>
                <a:latin typeface="Gill Sans"/>
                <a:ea typeface="Gill Sans"/>
                <a:cs typeface="Gill Sans"/>
                <a:sym typeface="Gill Sans"/>
              </a:rPr>
              <a:t>: General Information for Producer. </a:t>
            </a:r>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Please note that if the year of commencement of operations is 2022, then 5(c) will be ZERO.</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b="1" lang="en-US" sz="1800">
                <a:solidFill>
                  <a:schemeClr val="dk1"/>
                </a:solidFill>
                <a:latin typeface="Gill Sans"/>
                <a:ea typeface="Gill Sans"/>
                <a:cs typeface="Gill Sans"/>
                <a:sym typeface="Gill Sans"/>
              </a:rPr>
              <a:t>Note</a:t>
            </a:r>
            <a:r>
              <a:rPr lang="en-US" sz="1800">
                <a:solidFill>
                  <a:schemeClr val="dk1"/>
                </a:solidFill>
                <a:latin typeface="Gill Sans"/>
                <a:ea typeface="Gill Sans"/>
                <a:cs typeface="Gill Sans"/>
                <a:sym typeface="Gill Sans"/>
              </a:rPr>
              <a:t>: All mandatory fields marked in red asterisk are to be filled in so that you can move forward. Make sure to save the section at each stage so that you do not lose any data. </a:t>
            </a:r>
            <a:endParaRPr sz="1800">
              <a:solidFill>
                <a:schemeClr val="dk1"/>
              </a:solidFill>
              <a:latin typeface="Gill Sans"/>
              <a:ea typeface="Gill Sans"/>
              <a:cs typeface="Gill Sans"/>
              <a:sym typeface="Gill Sans"/>
            </a:endParaRPr>
          </a:p>
        </p:txBody>
      </p:sp>
      <p:pic>
        <p:nvPicPr>
          <p:cNvPr id="170" name="Google Shape;170;p10"/>
          <p:cNvPicPr preferRelativeResize="0"/>
          <p:nvPr/>
        </p:nvPicPr>
        <p:blipFill rotWithShape="1">
          <a:blip r:embed="rId3">
            <a:alphaModFix/>
          </a:blip>
          <a:srcRect b="10790" l="4870" r="1159" t="7971"/>
          <a:stretch/>
        </p:blipFill>
        <p:spPr>
          <a:xfrm>
            <a:off x="3805160" y="2130459"/>
            <a:ext cx="7805648" cy="4185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PRODUCER FORM</a:t>
            </a:r>
            <a:endParaRPr/>
          </a:p>
        </p:txBody>
      </p:sp>
      <p:pic>
        <p:nvPicPr>
          <p:cNvPr id="176" name="Google Shape;176;p11"/>
          <p:cNvPicPr preferRelativeResize="0"/>
          <p:nvPr>
            <p:ph idx="1" type="body"/>
          </p:nvPr>
        </p:nvPicPr>
        <p:blipFill rotWithShape="1">
          <a:blip r:embed="rId3">
            <a:alphaModFix/>
          </a:blip>
          <a:srcRect b="45913" l="0" r="287" t="5951"/>
          <a:stretch/>
        </p:blipFill>
        <p:spPr>
          <a:xfrm>
            <a:off x="3882017" y="2121236"/>
            <a:ext cx="7469998" cy="4316503"/>
          </a:xfrm>
          <a:prstGeom prst="rect">
            <a:avLst/>
          </a:prstGeom>
          <a:noFill/>
          <a:ln>
            <a:noFill/>
          </a:ln>
        </p:spPr>
      </p:pic>
      <p:sp>
        <p:nvSpPr>
          <p:cNvPr id="177" name="Google Shape;177;p11"/>
          <p:cNvSpPr txBox="1"/>
          <p:nvPr/>
        </p:nvSpPr>
        <p:spPr>
          <a:xfrm>
            <a:off x="839985" y="3125326"/>
            <a:ext cx="27432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Gill Sans"/>
                <a:ea typeface="Gill Sans"/>
                <a:cs typeface="Gill Sans"/>
                <a:sym typeface="Gill Sans"/>
              </a:rPr>
              <a:t>Part B &amp; C</a:t>
            </a:r>
            <a:r>
              <a:rPr lang="en-US" sz="1800">
                <a:solidFill>
                  <a:schemeClr val="dk1"/>
                </a:solidFill>
                <a:latin typeface="Gill Sans"/>
                <a:ea typeface="Gill Sans"/>
                <a:cs typeface="Gill Sans"/>
                <a:sym typeface="Gill Sans"/>
              </a:rPr>
              <a:t>: Pertaining to Liquid Effluent &amp; Gaseous Emissions; category wise plastic waste information are required to be filled for each state where you have placed your product on the market.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PRODUCER FORM</a:t>
            </a:r>
            <a:endParaRPr/>
          </a:p>
        </p:txBody>
      </p:sp>
      <p:pic>
        <p:nvPicPr>
          <p:cNvPr id="183" name="Google Shape;183;p12"/>
          <p:cNvPicPr preferRelativeResize="0"/>
          <p:nvPr>
            <p:ph idx="1" type="body"/>
          </p:nvPr>
        </p:nvPicPr>
        <p:blipFill rotWithShape="1">
          <a:blip r:embed="rId3">
            <a:alphaModFix/>
          </a:blip>
          <a:srcRect b="0" l="5288" r="287" t="55156"/>
          <a:stretch/>
        </p:blipFill>
        <p:spPr>
          <a:xfrm>
            <a:off x="3417903" y="1955022"/>
            <a:ext cx="8217464" cy="4670402"/>
          </a:xfrm>
          <a:prstGeom prst="rect">
            <a:avLst/>
          </a:prstGeom>
          <a:noFill/>
          <a:ln>
            <a:noFill/>
          </a:ln>
        </p:spPr>
      </p:pic>
      <p:sp>
        <p:nvSpPr>
          <p:cNvPr id="184" name="Google Shape;184;p12"/>
          <p:cNvSpPr txBox="1"/>
          <p:nvPr/>
        </p:nvSpPr>
        <p:spPr>
          <a:xfrm>
            <a:off x="803134" y="3387719"/>
            <a:ext cx="2224152"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Year-wise details of </a:t>
            </a:r>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plastic raw material procured from registered and non-registered entities are required to be filled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PRODUCER FORM</a:t>
            </a:r>
            <a:endParaRPr/>
          </a:p>
        </p:txBody>
      </p:sp>
      <p:pic>
        <p:nvPicPr>
          <p:cNvPr descr="Graphical user interface, text, application, email&#10;&#10;Description automatically generated" id="190" name="Google Shape;190;p13"/>
          <p:cNvPicPr preferRelativeResize="0"/>
          <p:nvPr>
            <p:ph idx="1" type="body"/>
          </p:nvPr>
        </p:nvPicPr>
        <p:blipFill rotWithShape="1">
          <a:blip r:embed="rId3">
            <a:alphaModFix/>
          </a:blip>
          <a:srcRect b="0" l="0" r="0" t="0"/>
          <a:stretch/>
        </p:blipFill>
        <p:spPr>
          <a:xfrm>
            <a:off x="3723229" y="1893678"/>
            <a:ext cx="7577883" cy="4785294"/>
          </a:xfrm>
          <a:prstGeom prst="rect">
            <a:avLst/>
          </a:prstGeom>
          <a:noFill/>
          <a:ln>
            <a:noFill/>
          </a:ln>
        </p:spPr>
      </p:pic>
      <p:sp>
        <p:nvSpPr>
          <p:cNvPr id="191" name="Google Shape;191;p13"/>
          <p:cNvSpPr txBox="1"/>
          <p:nvPr/>
        </p:nvSpPr>
        <p:spPr>
          <a:xfrm>
            <a:off x="724966" y="2716664"/>
            <a:ext cx="2743200"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Information regarding action plan for implementation of Extended Producer Responsibility(EPR) for plastic waste management is required in </a:t>
            </a:r>
            <a:r>
              <a:rPr b="1" lang="en-US" sz="1800">
                <a:solidFill>
                  <a:schemeClr val="dk1"/>
                </a:solidFill>
                <a:latin typeface="Gill Sans"/>
                <a:ea typeface="Gill Sans"/>
                <a:cs typeface="Gill Sans"/>
                <a:sym typeface="Gill Sans"/>
              </a:rPr>
              <a:t>Part D</a:t>
            </a:r>
            <a:r>
              <a:rPr lang="en-US" sz="1800">
                <a:solidFill>
                  <a:schemeClr val="dk1"/>
                </a:solidFill>
                <a:latin typeface="Gill Sans"/>
                <a:ea typeface="Gill Sans"/>
                <a:cs typeface="Gill Sans"/>
                <a:sym typeface="Gill Sans"/>
              </a:rPr>
              <a:t>. Details include EPR targets, covering letter, signature and other information with agreement check box.</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PRODUCER – PAYMENT PAGE</a:t>
            </a:r>
            <a:endParaRPr/>
          </a:p>
        </p:txBody>
      </p:sp>
      <p:pic>
        <p:nvPicPr>
          <p:cNvPr descr="Graphical user interface, text, application, email&#10;&#10;Description automatically generated" id="197" name="Google Shape;197;p14"/>
          <p:cNvPicPr preferRelativeResize="0"/>
          <p:nvPr>
            <p:ph idx="1" type="body"/>
          </p:nvPr>
        </p:nvPicPr>
        <p:blipFill rotWithShape="1">
          <a:blip r:embed="rId3">
            <a:alphaModFix/>
          </a:blip>
          <a:srcRect b="0" l="0" r="0" t="0"/>
          <a:stretch/>
        </p:blipFill>
        <p:spPr>
          <a:xfrm>
            <a:off x="2568507" y="1941136"/>
            <a:ext cx="9067815" cy="4345323"/>
          </a:xfrm>
          <a:prstGeom prst="rect">
            <a:avLst/>
          </a:prstGeom>
          <a:noFill/>
          <a:ln>
            <a:noFill/>
          </a:ln>
        </p:spPr>
      </p:pic>
      <p:sp>
        <p:nvSpPr>
          <p:cNvPr id="198" name="Google Shape;198;p14"/>
          <p:cNvSpPr txBox="1"/>
          <p:nvPr/>
        </p:nvSpPr>
        <p:spPr>
          <a:xfrm>
            <a:off x="581192" y="2959635"/>
            <a:ext cx="2168106"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Payment of registration fees based on target for plastic waste channelization is to be made as application fee for certification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PRODUCER – AFTER PAYMENT DISPLAY PAGE</a:t>
            </a:r>
            <a:endParaRPr/>
          </a:p>
        </p:txBody>
      </p:sp>
      <p:pic>
        <p:nvPicPr>
          <p:cNvPr descr="Graphical user interface, text, application, email&#10;&#10;Description automatically generated" id="204" name="Google Shape;204;p15"/>
          <p:cNvPicPr preferRelativeResize="0"/>
          <p:nvPr>
            <p:ph idx="1" type="body"/>
          </p:nvPr>
        </p:nvPicPr>
        <p:blipFill rotWithShape="1">
          <a:blip r:embed="rId3">
            <a:alphaModFix/>
          </a:blip>
          <a:srcRect b="0" l="0" r="0" t="0"/>
          <a:stretch/>
        </p:blipFill>
        <p:spPr>
          <a:xfrm>
            <a:off x="2984897" y="1938902"/>
            <a:ext cx="8723867" cy="4148506"/>
          </a:xfrm>
          <a:prstGeom prst="rect">
            <a:avLst/>
          </a:prstGeom>
          <a:noFill/>
          <a:ln>
            <a:noFill/>
          </a:ln>
        </p:spPr>
      </p:pic>
      <p:sp>
        <p:nvSpPr>
          <p:cNvPr id="205" name="Google Shape;205;p15"/>
          <p:cNvSpPr txBox="1"/>
          <p:nvPr/>
        </p:nvSpPr>
        <p:spPr>
          <a:xfrm>
            <a:off x="439947" y="2443494"/>
            <a:ext cx="2743200"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Once the payment is successful, dashboard displays the information with 'Application Submitted' and 'View Payment' details. All action being undertaken on the form and stage wise processing is displayed on the PIBO personal dashboard.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READINESS CHECKLIST FOR PIBO</a:t>
            </a:r>
            <a:r>
              <a:rPr lang="en-US" sz="2000"/>
              <a:t>S</a:t>
            </a:r>
            <a:endParaRPr/>
          </a:p>
        </p:txBody>
      </p:sp>
      <p:sp>
        <p:nvSpPr>
          <p:cNvPr id="107" name="Google Shape;107;p2"/>
          <p:cNvSpPr txBox="1"/>
          <p:nvPr>
            <p:ph idx="1" type="body"/>
          </p:nvPr>
        </p:nvSpPr>
        <p:spPr>
          <a:xfrm>
            <a:off x="776002" y="2862350"/>
            <a:ext cx="3416100" cy="363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56"/>
              <a:buNone/>
            </a:pPr>
            <a:r>
              <a:rPr lang="en-US">
                <a:solidFill>
                  <a:schemeClr val="dk1"/>
                </a:solidFill>
              </a:rPr>
              <a:t>Required Documents for PIBOs</a:t>
            </a:r>
            <a:endParaRPr b="0" i="0" sz="1800" u="none" strike="noStrike">
              <a:solidFill>
                <a:schemeClr val="dk1"/>
              </a:solidFill>
            </a:endParaRPr>
          </a:p>
          <a:p>
            <a:pPr indent="-342900" lvl="0" marL="342900" rtl="0" algn="l">
              <a:spcBef>
                <a:spcPts val="960"/>
              </a:spcBef>
              <a:spcAft>
                <a:spcPts val="0"/>
              </a:spcAft>
              <a:buSzPts val="1656"/>
              <a:buFont typeface="Gill Sans"/>
              <a:buAutoNum type="arabicPeriod"/>
            </a:pPr>
            <a:r>
              <a:rPr b="0" i="0" lang="en-US" sz="1800" u="none" strike="noStrike">
                <a:solidFill>
                  <a:schemeClr val="dk1"/>
                </a:solidFill>
              </a:rPr>
              <a:t>PAN, GST, CIN of the Company</a:t>
            </a:r>
            <a:endParaRPr/>
          </a:p>
          <a:p>
            <a:pPr indent="-342900" lvl="0" marL="342900" rtl="0" algn="l">
              <a:spcBef>
                <a:spcPts val="960"/>
              </a:spcBef>
              <a:spcAft>
                <a:spcPts val="0"/>
              </a:spcAft>
              <a:buSzPts val="1656"/>
              <a:buFont typeface="Gill Sans"/>
              <a:buAutoNum type="arabicPeriod"/>
            </a:pPr>
            <a:r>
              <a:rPr b="0" i="0" lang="en-US" sz="1800" u="none" strike="noStrike">
                <a:solidFill>
                  <a:schemeClr val="dk1"/>
                </a:solidFill>
              </a:rPr>
              <a:t>Aadhaar</a:t>
            </a:r>
            <a:r>
              <a:rPr lang="en-US">
                <a:solidFill>
                  <a:schemeClr val="dk1"/>
                </a:solidFill>
              </a:rPr>
              <a:t>, </a:t>
            </a:r>
            <a:r>
              <a:rPr b="0" i="0" lang="en-US" sz="1800" u="none" strike="noStrike">
                <a:solidFill>
                  <a:schemeClr val="dk1"/>
                </a:solidFill>
              </a:rPr>
              <a:t>PAN of Authorized person</a:t>
            </a:r>
            <a:endParaRPr/>
          </a:p>
          <a:p>
            <a:pPr indent="-342900" lvl="0" marL="342900" rtl="0" algn="l">
              <a:spcBef>
                <a:spcPts val="960"/>
              </a:spcBef>
              <a:spcAft>
                <a:spcPts val="0"/>
              </a:spcAft>
              <a:buSzPts val="1656"/>
              <a:buFont typeface="Gill Sans"/>
              <a:buAutoNum type="arabicPeriod"/>
            </a:pPr>
            <a:r>
              <a:rPr b="0" i="0" lang="en-US" sz="1800" u="none" strike="noStrike">
                <a:solidFill>
                  <a:schemeClr val="dk1"/>
                </a:solidFill>
              </a:rPr>
              <a:t>DIC Registration (if unit registered with DIC)</a:t>
            </a:r>
            <a:endParaRPr/>
          </a:p>
          <a:p>
            <a:pPr indent="-342900" lvl="0" marL="342900" rtl="0" algn="l">
              <a:spcBef>
                <a:spcPts val="960"/>
              </a:spcBef>
              <a:spcAft>
                <a:spcPts val="0"/>
              </a:spcAft>
              <a:buSzPts val="1656"/>
              <a:buFont typeface="Gill Sans"/>
              <a:buAutoNum type="arabicPeriod"/>
            </a:pPr>
            <a:r>
              <a:rPr b="0" i="0" lang="en-US" sz="1800" u="none" strike="noStrike">
                <a:solidFill>
                  <a:schemeClr val="dk1"/>
                </a:solidFill>
              </a:rPr>
              <a:t>Copy containing details of products (type and quantity) produced/marketed.</a:t>
            </a:r>
            <a:endParaRPr/>
          </a:p>
          <a:p>
            <a:pPr indent="-237744" lvl="0" marL="342900" rtl="0" algn="l">
              <a:spcBef>
                <a:spcPts val="960"/>
              </a:spcBef>
              <a:spcAft>
                <a:spcPts val="0"/>
              </a:spcAft>
              <a:buSzPts val="1656"/>
              <a:buFont typeface="Gill Sans"/>
              <a:buNone/>
            </a:pPr>
            <a:r>
              <a:t/>
            </a:r>
            <a:endParaRPr b="0" i="0" sz="1800" u="none" strike="noStrike">
              <a:solidFill>
                <a:schemeClr val="dk1"/>
              </a:solidFill>
            </a:endParaRPr>
          </a:p>
          <a:p>
            <a:pPr indent="-237744" lvl="0" marL="342900" rtl="0" algn="l">
              <a:spcBef>
                <a:spcPts val="960"/>
              </a:spcBef>
              <a:spcAft>
                <a:spcPts val="0"/>
              </a:spcAft>
              <a:buSzPts val="1656"/>
              <a:buFont typeface="Gill Sans"/>
              <a:buNone/>
            </a:pPr>
            <a:r>
              <a:t/>
            </a:r>
            <a:endParaRPr b="0" i="0" sz="1800" u="none" strike="noStrike">
              <a:solidFill>
                <a:schemeClr val="dk1"/>
              </a:solidFill>
            </a:endParaRPr>
          </a:p>
          <a:p>
            <a:pPr indent="-237744" lvl="0" marL="342900" rtl="0" algn="l">
              <a:spcBef>
                <a:spcPts val="960"/>
              </a:spcBef>
              <a:spcAft>
                <a:spcPts val="0"/>
              </a:spcAft>
              <a:buSzPts val="1656"/>
              <a:buFont typeface="Gill Sans"/>
              <a:buNone/>
            </a:pPr>
            <a:r>
              <a:t/>
            </a:r>
            <a:endParaRPr>
              <a:solidFill>
                <a:schemeClr val="dk1"/>
              </a:solidFill>
            </a:endParaRPr>
          </a:p>
        </p:txBody>
      </p:sp>
      <p:sp>
        <p:nvSpPr>
          <p:cNvPr id="108" name="Google Shape;108;p2"/>
          <p:cNvSpPr txBox="1"/>
          <p:nvPr>
            <p:ph idx="2" type="body"/>
          </p:nvPr>
        </p:nvSpPr>
        <p:spPr>
          <a:xfrm>
            <a:off x="8295545" y="2723414"/>
            <a:ext cx="3416196" cy="3633047"/>
          </a:xfrm>
          <a:prstGeom prst="rect">
            <a:avLst/>
          </a:prstGeom>
          <a:solidFill>
            <a:schemeClr val="accent2"/>
          </a:solidFill>
          <a:ln cap="rnd" cmpd="sng" w="22225">
            <a:solidFill>
              <a:srgbClr val="692348"/>
            </a:solidFill>
            <a:prstDash val="solid"/>
            <a:round/>
            <a:headEnd len="sm" w="sm" type="none"/>
            <a:tailEnd len="sm" w="sm" type="none"/>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SzPct val="91999"/>
              <a:buNone/>
            </a:pPr>
            <a:r>
              <a:rPr b="1" i="0" lang="en-US" u="none" strike="noStrike">
                <a:solidFill>
                  <a:schemeClr val="lt1"/>
                </a:solidFill>
                <a:latin typeface="Gill Sans"/>
                <a:ea typeface="Gill Sans"/>
                <a:cs typeface="Gill Sans"/>
                <a:sym typeface="Gill Sans"/>
              </a:rPr>
              <a:t>Additional documents for Brand Owner registration</a:t>
            </a:r>
            <a:endParaRPr b="1">
              <a:solidFill>
                <a:schemeClr val="lt1"/>
              </a:solidFill>
            </a:endParaRPr>
          </a:p>
          <a:p>
            <a:pPr indent="-342900" lvl="0" marL="342900" rtl="0" algn="l">
              <a:spcBef>
                <a:spcPts val="933"/>
              </a:spcBef>
              <a:spcAft>
                <a:spcPts val="0"/>
              </a:spcAft>
              <a:buClr>
                <a:schemeClr val="lt1"/>
              </a:buClr>
              <a:buSzPct val="91999"/>
              <a:buFont typeface="Gill Sans"/>
              <a:buAutoNum type="arabicPeriod"/>
            </a:pPr>
            <a:r>
              <a:rPr b="0" i="0" lang="en-US" u="none" strike="noStrike">
                <a:solidFill>
                  <a:schemeClr val="lt1"/>
                </a:solidFill>
                <a:latin typeface="Gill Sans"/>
                <a:ea typeface="Gill Sans"/>
                <a:cs typeface="Gill Sans"/>
                <a:sym typeface="Gill Sans"/>
              </a:rPr>
              <a:t>Consents issued by SPCB/ PCC (if unit has a production facility)</a:t>
            </a:r>
            <a:endParaRPr/>
          </a:p>
          <a:p>
            <a:pPr indent="0" lvl="0" marL="0" rtl="0" algn="l">
              <a:spcBef>
                <a:spcPts val="933"/>
              </a:spcBef>
              <a:spcAft>
                <a:spcPts val="0"/>
              </a:spcAft>
              <a:buSzPct val="91999"/>
              <a:buNone/>
            </a:pPr>
            <a:r>
              <a:rPr b="1" i="0" lang="en-US" u="none" strike="noStrike">
                <a:solidFill>
                  <a:schemeClr val="lt1"/>
                </a:solidFill>
                <a:latin typeface="Gill Sans"/>
                <a:ea typeface="Gill Sans"/>
                <a:cs typeface="Gill Sans"/>
                <a:sym typeface="Gill Sans"/>
              </a:rPr>
              <a:t>Additional documents for Importer registration</a:t>
            </a:r>
            <a:endParaRPr/>
          </a:p>
          <a:p>
            <a:pPr indent="-342900" lvl="0" marL="342900" rtl="0" algn="l">
              <a:spcBef>
                <a:spcPts val="933"/>
              </a:spcBef>
              <a:spcAft>
                <a:spcPts val="0"/>
              </a:spcAft>
              <a:buClr>
                <a:schemeClr val="lt1"/>
              </a:buClr>
              <a:buSzPct val="91999"/>
              <a:buFont typeface="Gill Sans"/>
              <a:buAutoNum type="arabicPeriod"/>
            </a:pPr>
            <a:r>
              <a:rPr lang="en-US">
                <a:solidFill>
                  <a:schemeClr val="lt1"/>
                </a:solidFill>
                <a:latin typeface="Gill Sans"/>
                <a:ea typeface="Gill Sans"/>
                <a:cs typeface="Gill Sans"/>
                <a:sym typeface="Gill Sans"/>
              </a:rPr>
              <a:t>IEC of the Company</a:t>
            </a:r>
            <a:endParaRPr/>
          </a:p>
          <a:p>
            <a:pPr indent="0" lvl="0" marL="0" rtl="0" algn="l">
              <a:spcBef>
                <a:spcPts val="933"/>
              </a:spcBef>
              <a:spcAft>
                <a:spcPts val="0"/>
              </a:spcAft>
              <a:buSzPct val="91999"/>
              <a:buNone/>
            </a:pPr>
            <a:r>
              <a:rPr b="1" i="0" lang="en-US" u="none" strike="noStrike">
                <a:solidFill>
                  <a:schemeClr val="lt1"/>
                </a:solidFill>
                <a:latin typeface="Gill Sans"/>
                <a:ea typeface="Gill Sans"/>
                <a:cs typeface="Gill Sans"/>
                <a:sym typeface="Gill Sans"/>
              </a:rPr>
              <a:t>Additional documents for Producer registration</a:t>
            </a:r>
            <a:endParaRPr/>
          </a:p>
          <a:p>
            <a:pPr indent="-342900" lvl="0" marL="342900" rtl="0" algn="l">
              <a:spcBef>
                <a:spcPts val="933"/>
              </a:spcBef>
              <a:spcAft>
                <a:spcPts val="0"/>
              </a:spcAft>
              <a:buClr>
                <a:schemeClr val="lt1"/>
              </a:buClr>
              <a:buSzPct val="91999"/>
              <a:buFont typeface="Gill Sans"/>
              <a:buAutoNum type="arabicPeriod"/>
            </a:pPr>
            <a:r>
              <a:rPr b="0" i="0" lang="en-US" u="none" strike="noStrike">
                <a:solidFill>
                  <a:schemeClr val="lt1"/>
                </a:solidFill>
                <a:latin typeface="Gill Sans"/>
                <a:ea typeface="Gill Sans"/>
                <a:cs typeface="Gill Sans"/>
                <a:sym typeface="Gill Sans"/>
              </a:rPr>
              <a:t>Process flow diagram </a:t>
            </a:r>
            <a:endParaRPr/>
          </a:p>
          <a:p>
            <a:pPr indent="-342900" lvl="0" marL="342900" rtl="0" algn="l">
              <a:spcBef>
                <a:spcPts val="933"/>
              </a:spcBef>
              <a:spcAft>
                <a:spcPts val="0"/>
              </a:spcAft>
              <a:buClr>
                <a:schemeClr val="lt1"/>
              </a:buClr>
              <a:buSzPct val="91999"/>
              <a:buFont typeface="Gill Sans"/>
              <a:buAutoNum type="arabicPeriod"/>
            </a:pPr>
            <a:r>
              <a:rPr b="0" i="0" lang="en-US" u="none" strike="noStrike">
                <a:solidFill>
                  <a:schemeClr val="lt1"/>
                </a:solidFill>
                <a:latin typeface="Gill Sans"/>
                <a:ea typeface="Gill Sans"/>
                <a:cs typeface="Gill Sans"/>
                <a:sym typeface="Gill Sans"/>
              </a:rPr>
              <a:t>Consents issued by SPCB/ PCC</a:t>
            </a:r>
            <a:endParaRPr>
              <a:solidFill>
                <a:schemeClr val="lt1"/>
              </a:solidFill>
            </a:endParaRPr>
          </a:p>
          <a:p>
            <a:pPr indent="-245630" lvl="0" marL="342900" rtl="0" algn="l">
              <a:spcBef>
                <a:spcPts val="933"/>
              </a:spcBef>
              <a:spcAft>
                <a:spcPts val="0"/>
              </a:spcAft>
              <a:buSzPct val="91999"/>
              <a:buFont typeface="Gill Sans"/>
              <a:buNone/>
            </a:pPr>
            <a:r>
              <a:t/>
            </a:r>
            <a:endParaRPr b="0" i="0" u="none" strike="noStrike">
              <a:solidFill>
                <a:schemeClr val="lt1"/>
              </a:solidFill>
            </a:endParaRPr>
          </a:p>
          <a:p>
            <a:pPr indent="-245630" lvl="0" marL="342900" rtl="0" algn="l">
              <a:spcBef>
                <a:spcPts val="933"/>
              </a:spcBef>
              <a:spcAft>
                <a:spcPts val="0"/>
              </a:spcAft>
              <a:buSzPct val="91999"/>
              <a:buFont typeface="Gill Sans"/>
              <a:buNone/>
            </a:pPr>
            <a:r>
              <a:t/>
            </a:r>
            <a:endParaRPr b="0" i="0" u="none" strike="noStrike">
              <a:solidFill>
                <a:schemeClr val="lt1"/>
              </a:solidFill>
            </a:endParaRPr>
          </a:p>
        </p:txBody>
      </p:sp>
      <p:sp>
        <p:nvSpPr>
          <p:cNvPr id="109" name="Google Shape;109;p2"/>
          <p:cNvSpPr txBox="1"/>
          <p:nvPr/>
        </p:nvSpPr>
        <p:spPr>
          <a:xfrm>
            <a:off x="581193" y="2077083"/>
            <a:ext cx="11130600" cy="6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Gill Sans"/>
                <a:ea typeface="Gill Sans"/>
                <a:cs typeface="Gill Sans"/>
                <a:sym typeface="Gill Sans"/>
              </a:rPr>
              <a:t>Prior to filling up Application form, it shall be ensured that Applicant is readily available with the following documents </a:t>
            </a:r>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in pdf/jpg/png file.</a:t>
            </a:r>
            <a:endParaRPr/>
          </a:p>
        </p:txBody>
      </p:sp>
      <p:sp>
        <p:nvSpPr>
          <p:cNvPr id="110" name="Google Shape;110;p2"/>
          <p:cNvSpPr txBox="1"/>
          <p:nvPr/>
        </p:nvSpPr>
        <p:spPr>
          <a:xfrm>
            <a:off x="4387902" y="2862350"/>
            <a:ext cx="3416196" cy="3633047"/>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2"/>
              </a:buClr>
              <a:buSzPts val="1656"/>
              <a:buFont typeface="Gill Sans"/>
              <a:buAutoNum type="arabicPeriod" startAt="5"/>
            </a:pPr>
            <a:r>
              <a:rPr b="0" lang="en-US" sz="1800" u="none">
                <a:solidFill>
                  <a:schemeClr val="dk1"/>
                </a:solidFill>
                <a:latin typeface="Gill Sans"/>
                <a:ea typeface="Gill Sans"/>
                <a:cs typeface="Gill Sans"/>
                <a:sym typeface="Gill Sans"/>
              </a:rPr>
              <a:t>Representative Picture of packaging</a:t>
            </a:r>
            <a:endParaRPr/>
          </a:p>
          <a:p>
            <a:pPr indent="-342900" lvl="0" marL="342900" marR="0" rtl="0" algn="l">
              <a:spcBef>
                <a:spcPts val="960"/>
              </a:spcBef>
              <a:spcAft>
                <a:spcPts val="0"/>
              </a:spcAft>
              <a:buClr>
                <a:schemeClr val="accent2"/>
              </a:buClr>
              <a:buSzPts val="1656"/>
              <a:buFont typeface="Gill Sans"/>
              <a:buAutoNum type="arabicPeriod" startAt="5"/>
            </a:pPr>
            <a:r>
              <a:rPr b="0" i="0" lang="en-US" sz="1800" u="none" strike="noStrike">
                <a:solidFill>
                  <a:schemeClr val="dk1"/>
                </a:solidFill>
                <a:latin typeface="Gill Sans"/>
                <a:ea typeface="Gill Sans"/>
                <a:cs typeface="Gill Sans"/>
                <a:sym typeface="Gill Sans"/>
              </a:rPr>
              <a:t>Covering letter</a:t>
            </a:r>
            <a:endParaRPr/>
          </a:p>
          <a:p>
            <a:pPr indent="-342900" lvl="0" marL="342900" marR="0" rtl="0" algn="l">
              <a:spcBef>
                <a:spcPts val="960"/>
              </a:spcBef>
              <a:spcAft>
                <a:spcPts val="0"/>
              </a:spcAft>
              <a:buClr>
                <a:schemeClr val="accent2"/>
              </a:buClr>
              <a:buSzPts val="1656"/>
              <a:buFont typeface="Gill Sans"/>
              <a:buAutoNum type="arabicPeriod" startAt="5"/>
            </a:pPr>
            <a:r>
              <a:rPr b="0" i="0" lang="en-US" sz="1800" u="none" strike="noStrike">
                <a:solidFill>
                  <a:schemeClr val="dk1"/>
                </a:solidFill>
                <a:latin typeface="Gill Sans"/>
                <a:ea typeface="Gill Sans"/>
                <a:cs typeface="Gill Sans"/>
                <a:sym typeface="Gill Sans"/>
              </a:rPr>
              <a:t>Scanned copy of signatures of authorized persons.</a:t>
            </a:r>
            <a:endParaRPr/>
          </a:p>
          <a:p>
            <a:pPr indent="-342900" lvl="0" marL="342900" marR="0" rtl="0" algn="l">
              <a:spcBef>
                <a:spcPts val="960"/>
              </a:spcBef>
              <a:spcAft>
                <a:spcPts val="0"/>
              </a:spcAft>
              <a:buClr>
                <a:schemeClr val="accent2"/>
              </a:buClr>
              <a:buSzPts val="1656"/>
              <a:buFont typeface="Gill Sans"/>
              <a:buAutoNum type="arabicPeriod" startAt="5"/>
            </a:pPr>
            <a:r>
              <a:rPr b="0" i="0" lang="en-US" sz="1800" u="none" strike="noStrike">
                <a:solidFill>
                  <a:schemeClr val="dk1"/>
                </a:solidFill>
                <a:latin typeface="Gill Sans"/>
                <a:ea typeface="Gill Sans"/>
                <a:cs typeface="Gill Sans"/>
                <a:sym typeface="Gill Sans"/>
              </a:rPr>
              <a:t>Document regarding any other information which the unit wishes to provide.</a:t>
            </a:r>
            <a:endParaRPr b="0" i="0" sz="1800" u="none" strike="noStrike">
              <a:solidFill>
                <a:schemeClr val="dk1"/>
              </a:solidFill>
              <a:latin typeface="Gill Sans"/>
              <a:ea typeface="Gill Sans"/>
              <a:cs typeface="Gill Sans"/>
              <a:sym typeface="Gill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REGISTERING FOR SIGNUP – PIBO   </a:t>
            </a:r>
            <a:endParaRPr/>
          </a:p>
        </p:txBody>
      </p:sp>
      <p:pic>
        <p:nvPicPr>
          <p:cNvPr descr="Graphical user interface, website&#10;&#10;Description automatically generated" id="117" name="Google Shape;117;p3"/>
          <p:cNvPicPr preferRelativeResize="0"/>
          <p:nvPr>
            <p:ph idx="1" type="body"/>
          </p:nvPr>
        </p:nvPicPr>
        <p:blipFill rotWithShape="1">
          <a:blip r:embed="rId3">
            <a:alphaModFix/>
          </a:blip>
          <a:srcRect b="34754" l="0" r="157" t="0"/>
          <a:stretch/>
        </p:blipFill>
        <p:spPr>
          <a:xfrm>
            <a:off x="1072709" y="2803254"/>
            <a:ext cx="10075347" cy="3144372"/>
          </a:xfrm>
          <a:prstGeom prst="rect">
            <a:avLst/>
          </a:prstGeom>
          <a:noFill/>
          <a:ln>
            <a:noFill/>
          </a:ln>
        </p:spPr>
      </p:pic>
      <p:sp>
        <p:nvSpPr>
          <p:cNvPr id="118" name="Google Shape;118;p3"/>
          <p:cNvSpPr txBox="1"/>
          <p:nvPr/>
        </p:nvSpPr>
        <p:spPr>
          <a:xfrm>
            <a:off x="1058174" y="2021456"/>
            <a:ext cx="1008988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Go to </a:t>
            </a:r>
            <a:r>
              <a:rPr lang="en-US" sz="1800" u="sng">
                <a:solidFill>
                  <a:schemeClr val="dk1"/>
                </a:solidFill>
                <a:latin typeface="Gill Sans"/>
                <a:ea typeface="Gill Sans"/>
                <a:cs typeface="Gill Sans"/>
                <a:sym typeface="Gill Sans"/>
                <a:hlinkClick r:id="rId4">
                  <a:extLst>
                    <a:ext uri="{A12FA001-AC4F-418D-AE19-62706E023703}">
                      <ahyp:hlinkClr val="tx"/>
                    </a:ext>
                  </a:extLst>
                </a:hlinkClick>
              </a:rPr>
              <a:t>Centralized EPR Portal for Plastic Packaging (cpcbeprplastic.in)</a:t>
            </a:r>
            <a:r>
              <a:rPr lang="en-US" sz="1800">
                <a:solidFill>
                  <a:schemeClr val="dk1"/>
                </a:solidFill>
                <a:latin typeface="Gill Sans"/>
                <a:ea typeface="Gill Sans"/>
                <a:cs typeface="Gill Sans"/>
                <a:sym typeface="Gill Sans"/>
              </a:rPr>
              <a:t> webpage for registration and then signup using the 'Register' option by filling your email and password.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PIBO – REGISTRATION PAGE</a:t>
            </a:r>
            <a:endParaRPr/>
          </a:p>
        </p:txBody>
      </p:sp>
      <p:sp>
        <p:nvSpPr>
          <p:cNvPr id="124" name="Google Shape;124;p4"/>
          <p:cNvSpPr txBox="1"/>
          <p:nvPr/>
        </p:nvSpPr>
        <p:spPr>
          <a:xfrm>
            <a:off x="581192" y="3110720"/>
            <a:ext cx="2743200"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Signup form for new registration opens up. Information about the applicant type, Company details, authorized person and login details are to be provided.</a:t>
            </a:r>
            <a:endParaRPr/>
          </a:p>
        </p:txBody>
      </p:sp>
      <p:pic>
        <p:nvPicPr>
          <p:cNvPr id="125" name="Google Shape;125;p4"/>
          <p:cNvPicPr preferRelativeResize="0"/>
          <p:nvPr/>
        </p:nvPicPr>
        <p:blipFill rotWithShape="1">
          <a:blip r:embed="rId3">
            <a:alphaModFix/>
          </a:blip>
          <a:srcRect b="5703" l="0" r="1385" t="8385"/>
          <a:stretch/>
        </p:blipFill>
        <p:spPr>
          <a:xfrm>
            <a:off x="3729802" y="2061712"/>
            <a:ext cx="7881006" cy="42959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PIBO</a:t>
            </a:r>
            <a:r>
              <a:rPr lang="en-US" sz="1600"/>
              <a:t>S</a:t>
            </a:r>
            <a:r>
              <a:rPr lang="en-US"/>
              <a:t> – REGISTRATION PAGE</a:t>
            </a:r>
            <a:endParaRPr/>
          </a:p>
        </p:txBody>
      </p:sp>
      <p:sp>
        <p:nvSpPr>
          <p:cNvPr id="131" name="Google Shape;131;p5"/>
          <p:cNvSpPr txBox="1"/>
          <p:nvPr/>
        </p:nvSpPr>
        <p:spPr>
          <a:xfrm>
            <a:off x="581192" y="3204789"/>
            <a:ext cx="2743200"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Signup form for new registration opens. Information about the applicant type, Company details, authorized person and login details are to be provided.</a:t>
            </a:r>
            <a:endParaRPr/>
          </a:p>
        </p:txBody>
      </p:sp>
      <p:pic>
        <p:nvPicPr>
          <p:cNvPr id="132" name="Google Shape;132;p5"/>
          <p:cNvPicPr preferRelativeResize="0"/>
          <p:nvPr/>
        </p:nvPicPr>
        <p:blipFill rotWithShape="1">
          <a:blip r:embed="rId3">
            <a:alphaModFix/>
          </a:blip>
          <a:srcRect b="4741" l="7780" r="1753" t="11546"/>
          <a:stretch/>
        </p:blipFill>
        <p:spPr>
          <a:xfrm>
            <a:off x="3945795" y="2077320"/>
            <a:ext cx="7881006" cy="42862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6" name="Shape 136"/>
        <p:cNvGrpSpPr/>
        <p:nvPr/>
      </p:nvGrpSpPr>
      <p:grpSpPr>
        <a:xfrm>
          <a:off x="0" y="0"/>
          <a:ext cx="0" cy="0"/>
          <a:chOff x="0" y="0"/>
          <a:chExt cx="0" cy="0"/>
        </a:xfrm>
      </p:grpSpPr>
      <p:sp>
        <p:nvSpPr>
          <p:cNvPr id="137" name="Google Shape;137;p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IN CASE YOU 'FORGOT PASSWORD'</a:t>
            </a:r>
            <a:endParaRPr/>
          </a:p>
        </p:txBody>
      </p:sp>
      <p:pic>
        <p:nvPicPr>
          <p:cNvPr descr="Graphical user interface, text, application, email&#10;&#10;Description automatically generated" id="138" name="Google Shape;138;p6"/>
          <p:cNvPicPr preferRelativeResize="0"/>
          <p:nvPr>
            <p:ph idx="1" type="body"/>
          </p:nvPr>
        </p:nvPicPr>
        <p:blipFill rotWithShape="1">
          <a:blip r:embed="rId3">
            <a:alphaModFix/>
          </a:blip>
          <a:srcRect b="0" l="0" r="0" t="0"/>
          <a:stretch/>
        </p:blipFill>
        <p:spPr>
          <a:xfrm>
            <a:off x="1807323" y="1979443"/>
            <a:ext cx="8577355" cy="40674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LOGIN - PRODUCER DASHBOARD</a:t>
            </a:r>
            <a:endParaRPr/>
          </a:p>
        </p:txBody>
      </p:sp>
      <p:pic>
        <p:nvPicPr>
          <p:cNvPr descr="Graphical user interface, text, application, email&#10;&#10;Description automatically generated" id="144" name="Google Shape;144;p7"/>
          <p:cNvPicPr preferRelativeResize="0"/>
          <p:nvPr>
            <p:ph idx="1" type="body"/>
          </p:nvPr>
        </p:nvPicPr>
        <p:blipFill rotWithShape="1">
          <a:blip r:embed="rId3">
            <a:alphaModFix/>
          </a:blip>
          <a:srcRect b="0" l="0" r="0" t="0"/>
          <a:stretch/>
        </p:blipFill>
        <p:spPr>
          <a:xfrm>
            <a:off x="2709783" y="2008412"/>
            <a:ext cx="8901025" cy="4216839"/>
          </a:xfrm>
          <a:prstGeom prst="rect">
            <a:avLst/>
          </a:prstGeom>
          <a:noFill/>
          <a:ln>
            <a:noFill/>
          </a:ln>
        </p:spPr>
      </p:pic>
      <p:sp>
        <p:nvSpPr>
          <p:cNvPr id="145" name="Google Shape;145;p7"/>
          <p:cNvSpPr txBox="1"/>
          <p:nvPr/>
        </p:nvSpPr>
        <p:spPr>
          <a:xfrm>
            <a:off x="429725" y="2806140"/>
            <a:ext cx="2161076"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After login with new credentials, a new page displaying producer dashboard opens up. Fill in the details to get going once again.</a:t>
            </a:r>
            <a:endParaRPr sz="1800">
              <a:solidFill>
                <a:schemeClr val="dk1"/>
              </a:solidFill>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PRODUCER FORM</a:t>
            </a:r>
            <a:endParaRPr/>
          </a:p>
        </p:txBody>
      </p:sp>
      <p:sp>
        <p:nvSpPr>
          <p:cNvPr id="152" name="Google Shape;152;p8"/>
          <p:cNvSpPr txBox="1"/>
          <p:nvPr/>
        </p:nvSpPr>
        <p:spPr>
          <a:xfrm>
            <a:off x="914400" y="2395268"/>
            <a:ext cx="2743200"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Part wise information is required to be entered. </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b="1" lang="en-US" sz="1800">
                <a:solidFill>
                  <a:schemeClr val="dk1"/>
                </a:solidFill>
                <a:latin typeface="Gill Sans"/>
                <a:ea typeface="Gill Sans"/>
                <a:cs typeface="Gill Sans"/>
                <a:sym typeface="Gill Sans"/>
              </a:rPr>
              <a:t>Part A</a:t>
            </a:r>
            <a:r>
              <a:rPr lang="en-US" sz="1800">
                <a:solidFill>
                  <a:schemeClr val="dk1"/>
                </a:solidFill>
                <a:latin typeface="Gill Sans"/>
                <a:ea typeface="Gill Sans"/>
                <a:cs typeface="Gill Sans"/>
                <a:sym typeface="Gill Sans"/>
              </a:rPr>
              <a:t>: General Information for Producer.</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b="1" lang="en-US" sz="1800">
                <a:solidFill>
                  <a:schemeClr val="dk1"/>
                </a:solidFill>
                <a:latin typeface="Gill Sans"/>
                <a:ea typeface="Gill Sans"/>
                <a:cs typeface="Gill Sans"/>
                <a:sym typeface="Gill Sans"/>
              </a:rPr>
              <a:t>Note</a:t>
            </a:r>
            <a:r>
              <a:rPr lang="en-US" sz="1800">
                <a:solidFill>
                  <a:schemeClr val="dk1"/>
                </a:solidFill>
                <a:latin typeface="Gill Sans"/>
                <a:ea typeface="Gill Sans"/>
                <a:cs typeface="Gill Sans"/>
                <a:sym typeface="Gill Sans"/>
              </a:rPr>
              <a:t>: All mandatory fields marked in red asterisk are to be filled in so that you can move forward. Make sure to save the section at each stage so that you do not lose any data. </a:t>
            </a:r>
            <a:endParaRPr sz="1800">
              <a:solidFill>
                <a:schemeClr val="dk1"/>
              </a:solidFill>
              <a:latin typeface="Gill Sans"/>
              <a:ea typeface="Gill Sans"/>
              <a:cs typeface="Gill Sans"/>
              <a:sym typeface="Gill Sans"/>
            </a:endParaRPr>
          </a:p>
        </p:txBody>
      </p:sp>
      <p:pic>
        <p:nvPicPr>
          <p:cNvPr id="153" name="Google Shape;153;p8"/>
          <p:cNvPicPr preferRelativeResize="0"/>
          <p:nvPr/>
        </p:nvPicPr>
        <p:blipFill rotWithShape="1">
          <a:blip r:embed="rId3">
            <a:alphaModFix/>
          </a:blip>
          <a:srcRect b="58068" l="0" r="0" t="0"/>
          <a:stretch/>
        </p:blipFill>
        <p:spPr>
          <a:xfrm>
            <a:off x="4082018" y="1999467"/>
            <a:ext cx="7528789" cy="448491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PRODUCER FORM</a:t>
            </a:r>
            <a:endParaRPr/>
          </a:p>
        </p:txBody>
      </p:sp>
      <p:sp>
        <p:nvSpPr>
          <p:cNvPr id="160" name="Google Shape;160;p9"/>
          <p:cNvSpPr txBox="1"/>
          <p:nvPr/>
        </p:nvSpPr>
        <p:spPr>
          <a:xfrm>
            <a:off x="503956" y="2094736"/>
            <a:ext cx="2597832"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Gill Sans"/>
                <a:ea typeface="Gill Sans"/>
                <a:cs typeface="Gill Sans"/>
                <a:sym typeface="Gill Sans"/>
              </a:rPr>
              <a:t>Part A</a:t>
            </a:r>
            <a:r>
              <a:rPr lang="en-US" sz="1800">
                <a:solidFill>
                  <a:schemeClr val="dk1"/>
                </a:solidFill>
                <a:latin typeface="Gill Sans"/>
                <a:ea typeface="Gill Sans"/>
                <a:cs typeface="Gill Sans"/>
                <a:sym typeface="Gill Sans"/>
              </a:rPr>
              <a:t>: </a:t>
            </a:r>
            <a:r>
              <a:rPr b="1" lang="en-US" sz="1800">
                <a:solidFill>
                  <a:schemeClr val="dk1"/>
                </a:solidFill>
                <a:latin typeface="Gill Sans"/>
                <a:ea typeface="Gill Sans"/>
                <a:cs typeface="Gill Sans"/>
                <a:sym typeface="Gill Sans"/>
              </a:rPr>
              <a:t>General Information for Producer</a:t>
            </a:r>
            <a:r>
              <a:rPr lang="en-US" sz="1800">
                <a:solidFill>
                  <a:schemeClr val="dk1"/>
                </a:solidFill>
                <a:latin typeface="Gill Sans"/>
                <a:ea typeface="Gill Sans"/>
                <a:cs typeface="Gill Sans"/>
                <a:sym typeface="Gill Sans"/>
              </a:rPr>
              <a:t>. Please note that ​if you are </a:t>
            </a:r>
            <a:r>
              <a:rPr b="1" lang="en-US" sz="1800">
                <a:solidFill>
                  <a:schemeClr val="dk1"/>
                </a:solidFill>
                <a:latin typeface="Gill Sans"/>
                <a:ea typeface="Gill Sans"/>
                <a:cs typeface="Gill Sans"/>
                <a:sym typeface="Gill Sans"/>
              </a:rPr>
              <a:t>operating (having Manufacturing units</a:t>
            </a:r>
            <a:r>
              <a:rPr lang="en-US" sz="1800">
                <a:solidFill>
                  <a:schemeClr val="dk1"/>
                </a:solidFill>
                <a:latin typeface="Gill Sans"/>
                <a:ea typeface="Gill Sans"/>
                <a:cs typeface="Gill Sans"/>
                <a:sym typeface="Gill Sans"/>
              </a:rPr>
              <a:t>) out of 1 or 2 states then the application will be processed by the respective SPCBs. If you are operating in 3 or more states in the country, then the application will be processed by the CPCB. </a:t>
            </a:r>
            <a:endParaRPr/>
          </a:p>
        </p:txBody>
      </p:sp>
      <p:pic>
        <p:nvPicPr>
          <p:cNvPr id="161" name="Google Shape;161;p9"/>
          <p:cNvPicPr preferRelativeResize="0"/>
          <p:nvPr/>
        </p:nvPicPr>
        <p:blipFill rotWithShape="1">
          <a:blip r:embed="rId3">
            <a:alphaModFix/>
          </a:blip>
          <a:srcRect b="50000" l="18143" r="1409" t="0"/>
          <a:stretch/>
        </p:blipFill>
        <p:spPr>
          <a:xfrm>
            <a:off x="3179024" y="2477714"/>
            <a:ext cx="5833951" cy="2878932"/>
          </a:xfrm>
          <a:prstGeom prst="rect">
            <a:avLst/>
          </a:prstGeom>
          <a:noFill/>
          <a:ln>
            <a:noFill/>
          </a:ln>
        </p:spPr>
      </p:pic>
      <p:sp>
        <p:nvSpPr>
          <p:cNvPr id="162" name="Google Shape;162;p9"/>
          <p:cNvSpPr txBox="1"/>
          <p:nvPr/>
        </p:nvSpPr>
        <p:spPr>
          <a:xfrm>
            <a:off x="9260123" y="2094736"/>
            <a:ext cx="2272075"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Similarly, for </a:t>
            </a:r>
            <a:r>
              <a:rPr b="1" lang="en-US" sz="1800">
                <a:solidFill>
                  <a:schemeClr val="dk1"/>
                </a:solidFill>
                <a:latin typeface="Gill Sans"/>
                <a:ea typeface="Gill Sans"/>
                <a:cs typeface="Gill Sans"/>
                <a:sym typeface="Gill Sans"/>
              </a:rPr>
              <a:t>Brand Owners and Importers </a:t>
            </a:r>
            <a:r>
              <a:rPr lang="en-US" sz="1800">
                <a:solidFill>
                  <a:schemeClr val="dk1"/>
                </a:solidFill>
                <a:latin typeface="Gill Sans"/>
                <a:ea typeface="Gill Sans"/>
                <a:cs typeface="Gill Sans"/>
                <a:sym typeface="Gill Sans"/>
              </a:rPr>
              <a:t>if they are </a:t>
            </a:r>
            <a:r>
              <a:rPr b="1" lang="en-US" sz="1800">
                <a:solidFill>
                  <a:schemeClr val="dk1"/>
                </a:solidFill>
                <a:latin typeface="Gill Sans"/>
                <a:ea typeface="Gill Sans"/>
                <a:cs typeface="Gill Sans"/>
                <a:sym typeface="Gill Sans"/>
              </a:rPr>
              <a:t>operating (selling) </a:t>
            </a:r>
            <a:r>
              <a:rPr lang="en-US" sz="1800">
                <a:solidFill>
                  <a:schemeClr val="dk1"/>
                </a:solidFill>
                <a:latin typeface="Gill Sans"/>
                <a:ea typeface="Gill Sans"/>
                <a:cs typeface="Gill Sans"/>
                <a:sym typeface="Gill Sans"/>
              </a:rPr>
              <a:t>in 1 or 2 states then the application will be processed by the respective SPCBs. If you are operating in 3 or more states in the country, then the application will be processed by the CPCB</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heme1">
  <a:themeElements>
    <a:clrScheme name="Dividend">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2022-07-28T09:29:45Z</dcterms:created>
  <dc:creator>Vrinda Negi</dc:creator>
</cp:coreProperties>
</file>