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9" r:id="rId2"/>
    <p:sldId id="3674" r:id="rId3"/>
    <p:sldId id="285" r:id="rId4"/>
    <p:sldId id="3672" r:id="rId5"/>
    <p:sldId id="263" r:id="rId6"/>
    <p:sldId id="276" r:id="rId7"/>
    <p:sldId id="277" r:id="rId8"/>
    <p:sldId id="278" r:id="rId9"/>
    <p:sldId id="279" r:id="rId10"/>
    <p:sldId id="280" r:id="rId11"/>
    <p:sldId id="281" r:id="rId12"/>
    <p:sldId id="282" r:id="rId13"/>
    <p:sldId id="283" r:id="rId14"/>
    <p:sldId id="271" r:id="rId15"/>
    <p:sldId id="286"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6A885-1623-47AF-92FC-81E46D668041}" v="1" dt="2022-07-29T16:43:59.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2" autoAdjust="0"/>
    <p:restoredTop sz="86910" autoAdjust="0"/>
  </p:normalViewPr>
  <p:slideViewPr>
    <p:cSldViewPr snapToGrid="0">
      <p:cViewPr varScale="1">
        <p:scale>
          <a:sx n="58" d="100"/>
          <a:sy n="58" d="100"/>
        </p:scale>
        <p:origin x="11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av, Ankur GIZ IN" userId="846694ef-02c6-4bc2-8e5c-237817adb176" providerId="ADAL" clId="{0526A885-1623-47AF-92FC-81E46D668041}"/>
    <pc:docChg chg="undo custSel addSld delSld modSld">
      <pc:chgData name="Yadav, Ankur GIZ IN" userId="846694ef-02c6-4bc2-8e5c-237817adb176" providerId="ADAL" clId="{0526A885-1623-47AF-92FC-81E46D668041}" dt="2022-07-29T16:44:49.294" v="7" actId="20577"/>
      <pc:docMkLst>
        <pc:docMk/>
      </pc:docMkLst>
      <pc:sldChg chg="addSp delSp mod">
        <pc:chgData name="Yadav, Ankur GIZ IN" userId="846694ef-02c6-4bc2-8e5c-237817adb176" providerId="ADAL" clId="{0526A885-1623-47AF-92FC-81E46D668041}" dt="2022-07-29T16:43:47.856" v="5" actId="22"/>
        <pc:sldMkLst>
          <pc:docMk/>
          <pc:sldMk cId="432413013" sldId="269"/>
        </pc:sldMkLst>
        <pc:spChg chg="add del">
          <ac:chgData name="Yadav, Ankur GIZ IN" userId="846694ef-02c6-4bc2-8e5c-237817adb176" providerId="ADAL" clId="{0526A885-1623-47AF-92FC-81E46D668041}" dt="2022-07-29T16:43:47.856" v="5" actId="22"/>
          <ac:spMkLst>
            <pc:docMk/>
            <pc:sldMk cId="432413013" sldId="269"/>
            <ac:spMk id="5" creationId="{DFED7E52-B56F-49E2-1980-1101DE0440F0}"/>
          </ac:spMkLst>
        </pc:spChg>
      </pc:sldChg>
      <pc:sldChg chg="modSp add del mod">
        <pc:chgData name="Yadav, Ankur GIZ IN" userId="846694ef-02c6-4bc2-8e5c-237817adb176" providerId="ADAL" clId="{0526A885-1623-47AF-92FC-81E46D668041}" dt="2022-07-29T16:44:49.294" v="7" actId="20577"/>
        <pc:sldMkLst>
          <pc:docMk/>
          <pc:sldMk cId="1971798101" sldId="3674"/>
        </pc:sldMkLst>
        <pc:spChg chg="mod">
          <ac:chgData name="Yadav, Ankur GIZ IN" userId="846694ef-02c6-4bc2-8e5c-237817adb176" providerId="ADAL" clId="{0526A885-1623-47AF-92FC-81E46D668041}" dt="2022-07-29T16:44:49.294" v="7" actId="20577"/>
          <ac:spMkLst>
            <pc:docMk/>
            <pc:sldMk cId="1971798101" sldId="3674"/>
            <ac:spMk id="3" creationId="{7A4F1C83-0830-619B-B6A8-6C7757B208F3}"/>
          </ac:spMkLst>
        </pc:spChg>
      </pc:sldChg>
      <pc:sldChg chg="del mod modShow">
        <pc:chgData name="Yadav, Ankur GIZ IN" userId="846694ef-02c6-4bc2-8e5c-237817adb176" providerId="ADAL" clId="{0526A885-1623-47AF-92FC-81E46D668041}" dt="2022-07-29T16:25:49.308" v="2" actId="47"/>
        <pc:sldMkLst>
          <pc:docMk/>
          <pc:sldMk cId="4110675292" sldId="36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F2D5D-2797-419E-987F-04E5E487C1D8}" type="datetimeFigureOut">
              <a:rPr lang="en-IN" smtClean="0"/>
              <a:t>29-07-2022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07D58-4B91-4158-AF54-3DA2F23730CB}" type="slidenum">
              <a:rPr lang="en-IN" smtClean="0"/>
              <a:t>‹#›</a:t>
            </a:fld>
            <a:endParaRPr lang="en-IN"/>
          </a:p>
        </p:txBody>
      </p:sp>
    </p:spTree>
    <p:extLst>
      <p:ext uri="{BB962C8B-B14F-4D97-AF65-F5344CB8AC3E}">
        <p14:creationId xmlns:p14="http://schemas.microsoft.com/office/powerpoint/2010/main" val="1154609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607D58-4B91-4158-AF54-3DA2F23730CB}" type="slidenum">
              <a:rPr lang="en-IN" smtClean="0"/>
              <a:t>2</a:t>
            </a:fld>
            <a:endParaRPr lang="en-IN"/>
          </a:p>
        </p:txBody>
      </p:sp>
    </p:spTree>
    <p:extLst>
      <p:ext uri="{BB962C8B-B14F-4D97-AF65-F5344CB8AC3E}">
        <p14:creationId xmlns:p14="http://schemas.microsoft.com/office/powerpoint/2010/main" val="142614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607D58-4B91-4158-AF54-3DA2F23730CB}" type="slidenum">
              <a:rPr lang="en-IN" smtClean="0"/>
              <a:t>6</a:t>
            </a:fld>
            <a:endParaRPr lang="en-IN"/>
          </a:p>
        </p:txBody>
      </p:sp>
    </p:spTree>
    <p:extLst>
      <p:ext uri="{BB962C8B-B14F-4D97-AF65-F5344CB8AC3E}">
        <p14:creationId xmlns:p14="http://schemas.microsoft.com/office/powerpoint/2010/main" val="3841289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607D58-4B91-4158-AF54-3DA2F23730CB}" type="slidenum">
              <a:rPr lang="en-IN" smtClean="0"/>
              <a:t>10</a:t>
            </a:fld>
            <a:endParaRPr lang="en-IN"/>
          </a:p>
        </p:txBody>
      </p:sp>
    </p:spTree>
    <p:extLst>
      <p:ext uri="{BB962C8B-B14F-4D97-AF65-F5344CB8AC3E}">
        <p14:creationId xmlns:p14="http://schemas.microsoft.com/office/powerpoint/2010/main" val="102199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6C66266-8468-4C94-854B-997E901FBA6B}" type="datetimeFigureOut">
              <a:rPr lang="en-US" smtClean="0"/>
              <a:t>7/29/2022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1293398-BB57-4B46-A52C-9D262D983237}" type="slidenum">
              <a:rPr lang="en-US" smtClean="0"/>
              <a:t>‹#›</a:t>
            </a:fld>
            <a:endParaRPr lang="en-US"/>
          </a:p>
        </p:txBody>
      </p:sp>
    </p:spTree>
    <p:extLst>
      <p:ext uri="{BB962C8B-B14F-4D97-AF65-F5344CB8AC3E}">
        <p14:creationId xmlns:p14="http://schemas.microsoft.com/office/powerpoint/2010/main" val="358350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66266-8468-4C94-854B-997E901FBA6B}"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93398-BB57-4B46-A52C-9D262D983237}" type="slidenum">
              <a:rPr lang="en-US" smtClean="0"/>
              <a:t>‹#›</a:t>
            </a:fld>
            <a:endParaRPr lang="en-US"/>
          </a:p>
        </p:txBody>
      </p:sp>
    </p:spTree>
    <p:extLst>
      <p:ext uri="{BB962C8B-B14F-4D97-AF65-F5344CB8AC3E}">
        <p14:creationId xmlns:p14="http://schemas.microsoft.com/office/powerpoint/2010/main" val="102915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6C66266-8468-4C94-854B-997E901FBA6B}" type="datetimeFigureOut">
              <a:rPr lang="en-US" smtClean="0"/>
              <a:t>7/29/2022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1293398-BB57-4B46-A52C-9D262D983237}" type="slidenum">
              <a:rPr lang="en-US" smtClean="0"/>
              <a:t>‹#›</a:t>
            </a:fld>
            <a:endParaRPr lang="en-US"/>
          </a:p>
        </p:txBody>
      </p:sp>
    </p:spTree>
    <p:extLst>
      <p:ext uri="{BB962C8B-B14F-4D97-AF65-F5344CB8AC3E}">
        <p14:creationId xmlns:p14="http://schemas.microsoft.com/office/powerpoint/2010/main" val="252356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66266-8468-4C94-854B-997E901FBA6B}"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91293398-BB57-4B46-A52C-9D262D983237}" type="slidenum">
              <a:rPr lang="en-US" smtClean="0"/>
              <a:t>‹#›</a:t>
            </a:fld>
            <a:endParaRPr lang="en-US"/>
          </a:p>
        </p:txBody>
      </p:sp>
    </p:spTree>
    <p:extLst>
      <p:ext uri="{BB962C8B-B14F-4D97-AF65-F5344CB8AC3E}">
        <p14:creationId xmlns:p14="http://schemas.microsoft.com/office/powerpoint/2010/main" val="241447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6C66266-8468-4C94-854B-997E901FBA6B}" type="datetimeFigureOut">
              <a:rPr lang="en-US" smtClean="0"/>
              <a:t>7/29/2022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1293398-BB57-4B46-A52C-9D262D983237}" type="slidenum">
              <a:rPr lang="en-US" smtClean="0"/>
              <a:t>‹#›</a:t>
            </a:fld>
            <a:endParaRPr lang="en-US"/>
          </a:p>
        </p:txBody>
      </p:sp>
    </p:spTree>
    <p:extLst>
      <p:ext uri="{BB962C8B-B14F-4D97-AF65-F5344CB8AC3E}">
        <p14:creationId xmlns:p14="http://schemas.microsoft.com/office/powerpoint/2010/main" val="65870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C66266-8468-4C94-854B-997E901FBA6B}"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93398-BB57-4B46-A52C-9D262D983237}" type="slidenum">
              <a:rPr lang="en-US" smtClean="0"/>
              <a:t>‹#›</a:t>
            </a:fld>
            <a:endParaRPr lang="en-US"/>
          </a:p>
        </p:txBody>
      </p:sp>
    </p:spTree>
    <p:extLst>
      <p:ext uri="{BB962C8B-B14F-4D97-AF65-F5344CB8AC3E}">
        <p14:creationId xmlns:p14="http://schemas.microsoft.com/office/powerpoint/2010/main" val="235941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C66266-8468-4C94-854B-997E901FBA6B}"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93398-BB57-4B46-A52C-9D262D983237}" type="slidenum">
              <a:rPr lang="en-US" smtClean="0"/>
              <a:t>‹#›</a:t>
            </a:fld>
            <a:endParaRPr lang="en-US"/>
          </a:p>
        </p:txBody>
      </p:sp>
    </p:spTree>
    <p:extLst>
      <p:ext uri="{BB962C8B-B14F-4D97-AF65-F5344CB8AC3E}">
        <p14:creationId xmlns:p14="http://schemas.microsoft.com/office/powerpoint/2010/main" val="2890279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66266-8468-4C94-854B-997E901FBA6B}"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93398-BB57-4B46-A52C-9D262D983237}" type="slidenum">
              <a:rPr lang="en-US" smtClean="0"/>
              <a:t>‹#›</a:t>
            </a:fld>
            <a:endParaRPr lang="en-US"/>
          </a:p>
        </p:txBody>
      </p:sp>
    </p:spTree>
    <p:extLst>
      <p:ext uri="{BB962C8B-B14F-4D97-AF65-F5344CB8AC3E}">
        <p14:creationId xmlns:p14="http://schemas.microsoft.com/office/powerpoint/2010/main" val="217369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66266-8468-4C94-854B-997E901FBA6B}"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93398-BB57-4B46-A52C-9D262D983237}" type="slidenum">
              <a:rPr lang="en-US" smtClean="0"/>
              <a:t>‹#›</a:t>
            </a:fld>
            <a:endParaRPr lang="en-US"/>
          </a:p>
        </p:txBody>
      </p:sp>
    </p:spTree>
    <p:extLst>
      <p:ext uri="{BB962C8B-B14F-4D97-AF65-F5344CB8AC3E}">
        <p14:creationId xmlns:p14="http://schemas.microsoft.com/office/powerpoint/2010/main" val="170524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6C66266-8468-4C94-854B-997E901FBA6B}" type="datetimeFigureOut">
              <a:rPr lang="en-US" smtClean="0"/>
              <a:t>7/29/2022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1293398-BB57-4B46-A52C-9D262D983237}" type="slidenum">
              <a:rPr lang="en-US" smtClean="0"/>
              <a:t>‹#›</a:t>
            </a:fld>
            <a:endParaRPr lang="en-US"/>
          </a:p>
        </p:txBody>
      </p:sp>
    </p:spTree>
    <p:extLst>
      <p:ext uri="{BB962C8B-B14F-4D97-AF65-F5344CB8AC3E}">
        <p14:creationId xmlns:p14="http://schemas.microsoft.com/office/powerpoint/2010/main" val="164658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C66266-8468-4C94-854B-997E901FBA6B}"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93398-BB57-4B46-A52C-9D262D983237}" type="slidenum">
              <a:rPr lang="en-US" smtClean="0"/>
              <a:t>‹#›</a:t>
            </a:fld>
            <a:endParaRPr lang="en-US"/>
          </a:p>
        </p:txBody>
      </p:sp>
    </p:spTree>
    <p:extLst>
      <p:ext uri="{BB962C8B-B14F-4D97-AF65-F5344CB8AC3E}">
        <p14:creationId xmlns:p14="http://schemas.microsoft.com/office/powerpoint/2010/main" val="148119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6C66266-8468-4C94-854B-997E901FBA6B}" type="datetimeFigureOut">
              <a:rPr lang="en-US" smtClean="0"/>
              <a:t>7/29/2022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1293398-BB57-4B46-A52C-9D262D983237}"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4473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1C1D-D20D-18B6-C87B-CE3F1D34C27D}"/>
              </a:ext>
            </a:extLst>
          </p:cNvPr>
          <p:cNvSpPr>
            <a:spLocks noGrp="1"/>
          </p:cNvSpPr>
          <p:nvPr>
            <p:ph type="ctrTitle"/>
          </p:nvPr>
        </p:nvSpPr>
        <p:spPr/>
        <p:txBody>
          <a:bodyPr/>
          <a:lstStyle/>
          <a:p>
            <a:r>
              <a:rPr lang="en-US" dirty="0">
                <a:ea typeface="Calibri Light"/>
                <a:cs typeface="Calibri Light"/>
              </a:rPr>
              <a:t>PWP Registration</a:t>
            </a:r>
            <a:endParaRPr lang="en-US" dirty="0"/>
          </a:p>
        </p:txBody>
      </p:sp>
      <p:sp>
        <p:nvSpPr>
          <p:cNvPr id="3" name="Content Placeholder 2">
            <a:extLst>
              <a:ext uri="{FF2B5EF4-FFF2-40B4-BE49-F238E27FC236}">
                <a16:creationId xmlns:a16="http://schemas.microsoft.com/office/drawing/2014/main" id="{86A6D170-D00F-68EE-3ECD-FB8C51947991}"/>
              </a:ext>
            </a:extLst>
          </p:cNvPr>
          <p:cNvSpPr>
            <a:spLocks noGrp="1"/>
          </p:cNvSpPr>
          <p:nvPr>
            <p:ph type="subTitle" idx="1"/>
          </p:nvPr>
        </p:nvSpPr>
        <p:spPr/>
        <p:txBody>
          <a:bodyPr/>
          <a:lstStyle/>
          <a:p>
            <a:r>
              <a:rPr lang="en-US" dirty="0"/>
              <a:t>Registration walk through for plastic waste processors</a:t>
            </a:r>
          </a:p>
        </p:txBody>
      </p:sp>
    </p:spTree>
    <p:extLst>
      <p:ext uri="{BB962C8B-B14F-4D97-AF65-F5344CB8AC3E}">
        <p14:creationId xmlns:p14="http://schemas.microsoft.com/office/powerpoint/2010/main" val="43241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389A-8F91-F43D-5ED5-39F3DBB1CCA7}"/>
              </a:ext>
            </a:extLst>
          </p:cNvPr>
          <p:cNvSpPr>
            <a:spLocks noGrp="1"/>
          </p:cNvSpPr>
          <p:nvPr>
            <p:ph type="title"/>
          </p:nvPr>
        </p:nvSpPr>
        <p:spPr/>
        <p:txBody>
          <a:bodyPr/>
          <a:lstStyle/>
          <a:p>
            <a:r>
              <a:rPr lang="en-US" dirty="0">
                <a:ea typeface="Calibri Light"/>
                <a:cs typeface="Calibri Light"/>
              </a:rPr>
              <a:t>PWP Application</a:t>
            </a:r>
            <a:endParaRPr lang="en-US" dirty="0"/>
          </a:p>
        </p:txBody>
      </p:sp>
      <p:pic>
        <p:nvPicPr>
          <p:cNvPr id="3" name="Picture 4" descr="A picture containing graphical user interface&#10;&#10;Description automatically generated">
            <a:extLst>
              <a:ext uri="{FF2B5EF4-FFF2-40B4-BE49-F238E27FC236}">
                <a16:creationId xmlns:a16="http://schemas.microsoft.com/office/drawing/2014/main" id="{07BECF48-C070-B73B-A75E-EC0CE3EFB309}"/>
              </a:ext>
            </a:extLst>
          </p:cNvPr>
          <p:cNvPicPr>
            <a:picLocks noGrp="1" noChangeAspect="1"/>
          </p:cNvPicPr>
          <p:nvPr>
            <p:ph idx="1"/>
          </p:nvPr>
        </p:nvPicPr>
        <p:blipFill rotWithShape="1">
          <a:blip r:embed="rId3"/>
          <a:srcRect r="410" b="23024"/>
          <a:stretch/>
        </p:blipFill>
        <p:spPr>
          <a:xfrm>
            <a:off x="2812020" y="2151740"/>
            <a:ext cx="8823465" cy="3836987"/>
          </a:xfrm>
        </p:spPr>
      </p:pic>
      <p:sp>
        <p:nvSpPr>
          <p:cNvPr id="4" name="TextBox 3">
            <a:extLst>
              <a:ext uri="{FF2B5EF4-FFF2-40B4-BE49-F238E27FC236}">
                <a16:creationId xmlns:a16="http://schemas.microsoft.com/office/drawing/2014/main" id="{DBBA7689-2B17-9F9F-2295-993B76B359EB}"/>
              </a:ext>
            </a:extLst>
          </p:cNvPr>
          <p:cNvSpPr txBox="1"/>
          <p:nvPr/>
        </p:nvSpPr>
        <p:spPr>
          <a:xfrm>
            <a:off x="581192" y="2639072"/>
            <a:ext cx="219686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10 &amp; 11: Pictures of the facility with geo-tagging are required to be uploaded process wise along with the plant video link. Plant machinery details are to be submitted with operational details.</a:t>
            </a:r>
          </a:p>
        </p:txBody>
      </p:sp>
    </p:spTree>
    <p:extLst>
      <p:ext uri="{BB962C8B-B14F-4D97-AF65-F5344CB8AC3E}">
        <p14:creationId xmlns:p14="http://schemas.microsoft.com/office/powerpoint/2010/main" val="167923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389A-8F91-F43D-5ED5-39F3DBB1CCA7}"/>
              </a:ext>
            </a:extLst>
          </p:cNvPr>
          <p:cNvSpPr>
            <a:spLocks noGrp="1"/>
          </p:cNvSpPr>
          <p:nvPr>
            <p:ph type="title"/>
          </p:nvPr>
        </p:nvSpPr>
        <p:spPr/>
        <p:txBody>
          <a:bodyPr/>
          <a:lstStyle/>
          <a:p>
            <a:r>
              <a:rPr lang="en-US" dirty="0">
                <a:ea typeface="Calibri Light"/>
                <a:cs typeface="Calibri Light"/>
              </a:rPr>
              <a:t>PWP Application</a:t>
            </a:r>
            <a:endParaRPr lang="en-US" dirty="0"/>
          </a:p>
        </p:txBody>
      </p:sp>
      <p:pic>
        <p:nvPicPr>
          <p:cNvPr id="3" name="Picture 4" descr="Graphical user interface&#10;&#10;Description automatically generated">
            <a:extLst>
              <a:ext uri="{FF2B5EF4-FFF2-40B4-BE49-F238E27FC236}">
                <a16:creationId xmlns:a16="http://schemas.microsoft.com/office/drawing/2014/main" id="{E24B33BA-0730-EE0C-C953-BD73A93BCA28}"/>
              </a:ext>
            </a:extLst>
          </p:cNvPr>
          <p:cNvPicPr>
            <a:picLocks noGrp="1" noChangeAspect="1"/>
          </p:cNvPicPr>
          <p:nvPr>
            <p:ph idx="1"/>
          </p:nvPr>
        </p:nvPicPr>
        <p:blipFill>
          <a:blip r:embed="rId2"/>
          <a:stretch>
            <a:fillRect/>
          </a:stretch>
        </p:blipFill>
        <p:spPr>
          <a:xfrm>
            <a:off x="3674661" y="2036722"/>
            <a:ext cx="7804412" cy="4397170"/>
          </a:xfrm>
        </p:spPr>
      </p:pic>
      <p:sp>
        <p:nvSpPr>
          <p:cNvPr id="4" name="TextBox 3">
            <a:extLst>
              <a:ext uri="{FF2B5EF4-FFF2-40B4-BE49-F238E27FC236}">
                <a16:creationId xmlns:a16="http://schemas.microsoft.com/office/drawing/2014/main" id="{5B465D67-08A7-ED58-2894-3D834B04D7A7}"/>
              </a:ext>
            </a:extLst>
          </p:cNvPr>
          <p:cNvSpPr txBox="1"/>
          <p:nvPr/>
        </p:nvSpPr>
        <p:spPr>
          <a:xfrm>
            <a:off x="823344" y="2942645"/>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12-14: Plastic waste processing capacity and power load needs to be provided with uploading of documents. Waste management including mode of treatment needs to be entered in the fields of 14(I).</a:t>
            </a:r>
          </a:p>
        </p:txBody>
      </p:sp>
    </p:spTree>
    <p:extLst>
      <p:ext uri="{BB962C8B-B14F-4D97-AF65-F5344CB8AC3E}">
        <p14:creationId xmlns:p14="http://schemas.microsoft.com/office/powerpoint/2010/main" val="95658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389A-8F91-F43D-5ED5-39F3DBB1CCA7}"/>
              </a:ext>
            </a:extLst>
          </p:cNvPr>
          <p:cNvSpPr>
            <a:spLocks noGrp="1"/>
          </p:cNvSpPr>
          <p:nvPr>
            <p:ph type="title"/>
          </p:nvPr>
        </p:nvSpPr>
        <p:spPr/>
        <p:txBody>
          <a:bodyPr/>
          <a:lstStyle/>
          <a:p>
            <a:r>
              <a:rPr lang="en-US" dirty="0">
                <a:ea typeface="Calibri Light"/>
                <a:cs typeface="Calibri Light"/>
              </a:rPr>
              <a:t>PWP Application</a:t>
            </a:r>
            <a:endParaRPr lang="en-US" dirty="0"/>
          </a:p>
        </p:txBody>
      </p:sp>
      <p:pic>
        <p:nvPicPr>
          <p:cNvPr id="3" name="Picture 4" descr="Graphical user interface, text, application&#10;&#10;Description automatically generated">
            <a:extLst>
              <a:ext uri="{FF2B5EF4-FFF2-40B4-BE49-F238E27FC236}">
                <a16:creationId xmlns:a16="http://schemas.microsoft.com/office/drawing/2014/main" id="{8847FB60-A8AB-5ABD-B32A-72AFCFDB39CB}"/>
              </a:ext>
            </a:extLst>
          </p:cNvPr>
          <p:cNvPicPr>
            <a:picLocks noGrp="1" noChangeAspect="1"/>
          </p:cNvPicPr>
          <p:nvPr>
            <p:ph idx="1"/>
          </p:nvPr>
        </p:nvPicPr>
        <p:blipFill>
          <a:blip r:embed="rId2"/>
          <a:stretch>
            <a:fillRect/>
          </a:stretch>
        </p:blipFill>
        <p:spPr>
          <a:xfrm>
            <a:off x="3861568" y="2094232"/>
            <a:ext cx="7617506" cy="4282152"/>
          </a:xfrm>
        </p:spPr>
      </p:pic>
      <p:sp>
        <p:nvSpPr>
          <p:cNvPr id="4" name="TextBox 3">
            <a:extLst>
              <a:ext uri="{FF2B5EF4-FFF2-40B4-BE49-F238E27FC236}">
                <a16:creationId xmlns:a16="http://schemas.microsoft.com/office/drawing/2014/main" id="{AD26F113-9BC0-739B-D32C-374A31E096DF}"/>
              </a:ext>
            </a:extLst>
          </p:cNvPr>
          <p:cNvSpPr txBox="1"/>
          <p:nvPr/>
        </p:nvSpPr>
        <p:spPr>
          <a:xfrm>
            <a:off x="724966" y="2804146"/>
            <a:ext cx="292400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15 &amp; 16: Details of facility and its authorization status is required to be submitted with waste characterization report.  Pollution control measures with adequate systems meeting the standards need to be provided with document file.</a:t>
            </a:r>
          </a:p>
        </p:txBody>
      </p:sp>
    </p:spTree>
    <p:extLst>
      <p:ext uri="{BB962C8B-B14F-4D97-AF65-F5344CB8AC3E}">
        <p14:creationId xmlns:p14="http://schemas.microsoft.com/office/powerpoint/2010/main" val="50575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389A-8F91-F43D-5ED5-39F3DBB1CCA7}"/>
              </a:ext>
            </a:extLst>
          </p:cNvPr>
          <p:cNvSpPr>
            <a:spLocks noGrp="1"/>
          </p:cNvSpPr>
          <p:nvPr>
            <p:ph type="title"/>
          </p:nvPr>
        </p:nvSpPr>
        <p:spPr/>
        <p:txBody>
          <a:bodyPr/>
          <a:lstStyle/>
          <a:p>
            <a:r>
              <a:rPr lang="en-US" dirty="0">
                <a:ea typeface="Calibri Light"/>
                <a:cs typeface="Calibri Light"/>
              </a:rPr>
              <a:t>PWP Application</a:t>
            </a:r>
            <a:endParaRPr lang="en-US" dirty="0"/>
          </a:p>
        </p:txBody>
      </p:sp>
      <p:pic>
        <p:nvPicPr>
          <p:cNvPr id="3" name="Picture 4" descr="Graphical user interface, text, application, email&#10;&#10;Description automatically generated">
            <a:extLst>
              <a:ext uri="{FF2B5EF4-FFF2-40B4-BE49-F238E27FC236}">
                <a16:creationId xmlns:a16="http://schemas.microsoft.com/office/drawing/2014/main" id="{7EBAE6F2-5FA8-07DB-9845-967C4638ECB5}"/>
              </a:ext>
            </a:extLst>
          </p:cNvPr>
          <p:cNvPicPr>
            <a:picLocks noGrp="1" noChangeAspect="1"/>
          </p:cNvPicPr>
          <p:nvPr>
            <p:ph idx="1"/>
          </p:nvPr>
        </p:nvPicPr>
        <p:blipFill>
          <a:blip r:embed="rId2"/>
          <a:stretch>
            <a:fillRect/>
          </a:stretch>
        </p:blipFill>
        <p:spPr>
          <a:xfrm>
            <a:off x="3760926" y="1993591"/>
            <a:ext cx="7646261" cy="4267774"/>
          </a:xfrm>
        </p:spPr>
      </p:pic>
      <p:sp>
        <p:nvSpPr>
          <p:cNvPr id="4" name="TextBox 3">
            <a:extLst>
              <a:ext uri="{FF2B5EF4-FFF2-40B4-BE49-F238E27FC236}">
                <a16:creationId xmlns:a16="http://schemas.microsoft.com/office/drawing/2014/main" id="{380D957C-AF18-505C-192B-AC0E092A0177}"/>
              </a:ext>
            </a:extLst>
          </p:cNvPr>
          <p:cNvSpPr txBox="1"/>
          <p:nvPr/>
        </p:nvSpPr>
        <p:spPr>
          <a:xfrm>
            <a:off x="803854" y="3011173"/>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Disaster management plan needs to be submitted with documents to be uploaded for onsite and offsite status. Lastly, along with signature and agreement, form can be completed and saved.</a:t>
            </a:r>
          </a:p>
        </p:txBody>
      </p:sp>
    </p:spTree>
    <p:extLst>
      <p:ext uri="{BB962C8B-B14F-4D97-AF65-F5344CB8AC3E}">
        <p14:creationId xmlns:p14="http://schemas.microsoft.com/office/powerpoint/2010/main" val="381614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D56B-E5C4-3E36-7CA3-4D05E2DD6FD2}"/>
              </a:ext>
            </a:extLst>
          </p:cNvPr>
          <p:cNvSpPr>
            <a:spLocks noGrp="1"/>
          </p:cNvSpPr>
          <p:nvPr>
            <p:ph type="title"/>
          </p:nvPr>
        </p:nvSpPr>
        <p:spPr/>
        <p:txBody>
          <a:bodyPr/>
          <a:lstStyle/>
          <a:p>
            <a:r>
              <a:rPr lang="en-US" dirty="0">
                <a:ea typeface="Calibri Light"/>
                <a:cs typeface="Calibri Light"/>
              </a:rPr>
              <a:t>PWP - after payment display page</a:t>
            </a:r>
            <a:endParaRPr lang="en-US" dirty="0"/>
          </a:p>
        </p:txBody>
      </p:sp>
      <p:pic>
        <p:nvPicPr>
          <p:cNvPr id="4" name="Picture 4" descr="Graphical user interface, application, website&#10;&#10;Description automatically generated">
            <a:extLst>
              <a:ext uri="{FF2B5EF4-FFF2-40B4-BE49-F238E27FC236}">
                <a16:creationId xmlns:a16="http://schemas.microsoft.com/office/drawing/2014/main" id="{D350A9CB-9A70-1D43-5423-91F770DB8E74}"/>
              </a:ext>
            </a:extLst>
          </p:cNvPr>
          <p:cNvPicPr>
            <a:picLocks noGrp="1" noChangeAspect="1"/>
          </p:cNvPicPr>
          <p:nvPr>
            <p:ph idx="1"/>
          </p:nvPr>
        </p:nvPicPr>
        <p:blipFill>
          <a:blip r:embed="rId2"/>
          <a:stretch>
            <a:fillRect/>
          </a:stretch>
        </p:blipFill>
        <p:spPr>
          <a:xfrm>
            <a:off x="3178715" y="2128399"/>
            <a:ext cx="8422496" cy="4085812"/>
          </a:xfrm>
        </p:spPr>
      </p:pic>
      <p:sp>
        <p:nvSpPr>
          <p:cNvPr id="3" name="TextBox 2">
            <a:extLst>
              <a:ext uri="{FF2B5EF4-FFF2-40B4-BE49-F238E27FC236}">
                <a16:creationId xmlns:a16="http://schemas.microsoft.com/office/drawing/2014/main" id="{916F1544-F3E6-413A-0494-F81F908AFA91}"/>
              </a:ext>
            </a:extLst>
          </p:cNvPr>
          <p:cNvSpPr txBox="1"/>
          <p:nvPr/>
        </p:nvSpPr>
        <p:spPr>
          <a:xfrm>
            <a:off x="581192" y="3580244"/>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Display page upon successful payment in the 'Payment List' tab.</a:t>
            </a:r>
          </a:p>
        </p:txBody>
      </p:sp>
    </p:spTree>
    <p:extLst>
      <p:ext uri="{BB962C8B-B14F-4D97-AF65-F5344CB8AC3E}">
        <p14:creationId xmlns:p14="http://schemas.microsoft.com/office/powerpoint/2010/main" val="172741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03F0-7709-1953-BAE7-3B08EFB046C6}"/>
              </a:ext>
            </a:extLst>
          </p:cNvPr>
          <p:cNvSpPr>
            <a:spLocks noGrp="1"/>
          </p:cNvSpPr>
          <p:nvPr>
            <p:ph type="title"/>
          </p:nvPr>
        </p:nvSpPr>
        <p:spPr/>
        <p:txBody>
          <a:bodyPr/>
          <a:lstStyle/>
          <a:p>
            <a:r>
              <a:rPr lang="en-US" dirty="0"/>
              <a:t>Submitted Application</a:t>
            </a:r>
          </a:p>
        </p:txBody>
      </p:sp>
      <p:pic>
        <p:nvPicPr>
          <p:cNvPr id="4" name="Picture 4" descr="Graphical user interface, text, application, email&#10;&#10;Description automatically generated">
            <a:extLst>
              <a:ext uri="{FF2B5EF4-FFF2-40B4-BE49-F238E27FC236}">
                <a16:creationId xmlns:a16="http://schemas.microsoft.com/office/drawing/2014/main" id="{6A14A325-5D2C-2976-EFA3-3D98180A0045}"/>
              </a:ext>
            </a:extLst>
          </p:cNvPr>
          <p:cNvPicPr>
            <a:picLocks noGrp="1" noChangeAspect="1"/>
          </p:cNvPicPr>
          <p:nvPr>
            <p:ph idx="1"/>
          </p:nvPr>
        </p:nvPicPr>
        <p:blipFill>
          <a:blip r:embed="rId2"/>
          <a:stretch>
            <a:fillRect/>
          </a:stretch>
        </p:blipFill>
        <p:spPr>
          <a:xfrm>
            <a:off x="3559643" y="1993591"/>
            <a:ext cx="7775657" cy="4368416"/>
          </a:xfrm>
        </p:spPr>
      </p:pic>
      <p:sp>
        <p:nvSpPr>
          <p:cNvPr id="3" name="TextBox 2">
            <a:extLst>
              <a:ext uri="{FF2B5EF4-FFF2-40B4-BE49-F238E27FC236}">
                <a16:creationId xmlns:a16="http://schemas.microsoft.com/office/drawing/2014/main" id="{A065381E-1930-A55E-4204-9E443D168F5F}"/>
              </a:ext>
            </a:extLst>
          </p:cNvPr>
          <p:cNvSpPr txBox="1"/>
          <p:nvPr/>
        </p:nvSpPr>
        <p:spPr>
          <a:xfrm>
            <a:off x="714714" y="3171240"/>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Status of submitted application on the dashboard is displayed. This can be checked till the registration has been approved by the SPCB. </a:t>
            </a:r>
          </a:p>
        </p:txBody>
      </p:sp>
    </p:spTree>
    <p:extLst>
      <p:ext uri="{BB962C8B-B14F-4D97-AF65-F5344CB8AC3E}">
        <p14:creationId xmlns:p14="http://schemas.microsoft.com/office/powerpoint/2010/main" val="319642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1144-F935-0421-D274-EC9A020398FC}"/>
              </a:ext>
            </a:extLst>
          </p:cNvPr>
          <p:cNvSpPr>
            <a:spLocks noGrp="1"/>
          </p:cNvSpPr>
          <p:nvPr>
            <p:ph type="title"/>
          </p:nvPr>
        </p:nvSpPr>
        <p:spPr/>
        <p:txBody>
          <a:bodyPr/>
          <a:lstStyle/>
          <a:p>
            <a:r>
              <a:rPr lang="en-US" dirty="0"/>
              <a:t>Registration issued</a:t>
            </a:r>
          </a:p>
        </p:txBody>
      </p:sp>
      <p:pic>
        <p:nvPicPr>
          <p:cNvPr id="4" name="Picture 4" descr="Graphical user interface, text&#10;&#10;Description automatically generated">
            <a:extLst>
              <a:ext uri="{FF2B5EF4-FFF2-40B4-BE49-F238E27FC236}">
                <a16:creationId xmlns:a16="http://schemas.microsoft.com/office/drawing/2014/main" id="{9F13AAD7-694C-645D-DB6F-A9A0BBE5FB7D}"/>
              </a:ext>
            </a:extLst>
          </p:cNvPr>
          <p:cNvPicPr>
            <a:picLocks noGrp="1" noChangeAspect="1"/>
          </p:cNvPicPr>
          <p:nvPr>
            <p:ph idx="1"/>
          </p:nvPr>
        </p:nvPicPr>
        <p:blipFill rotWithShape="1">
          <a:blip r:embed="rId2"/>
          <a:srcRect t="11409" r="189" b="6040"/>
          <a:stretch/>
        </p:blipFill>
        <p:spPr>
          <a:xfrm>
            <a:off x="3631530" y="2194874"/>
            <a:ext cx="7603140" cy="3534939"/>
          </a:xfrm>
        </p:spPr>
      </p:pic>
      <p:sp>
        <p:nvSpPr>
          <p:cNvPr id="3" name="TextBox 2">
            <a:extLst>
              <a:ext uri="{FF2B5EF4-FFF2-40B4-BE49-F238E27FC236}">
                <a16:creationId xmlns:a16="http://schemas.microsoft.com/office/drawing/2014/main" id="{03714635-0EF0-9BDA-284A-DFBC26A550AD}"/>
              </a:ext>
            </a:extLst>
          </p:cNvPr>
          <p:cNvSpPr txBox="1"/>
          <p:nvPr/>
        </p:nvSpPr>
        <p:spPr>
          <a:xfrm>
            <a:off x="806411" y="350957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Issuance of registration for PWP.</a:t>
            </a:r>
          </a:p>
        </p:txBody>
      </p:sp>
    </p:spTree>
    <p:extLst>
      <p:ext uri="{BB962C8B-B14F-4D97-AF65-F5344CB8AC3E}">
        <p14:creationId xmlns:p14="http://schemas.microsoft.com/office/powerpoint/2010/main" val="11943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709F-7EF4-00D1-4E91-141D07FB24F0}"/>
              </a:ext>
            </a:extLst>
          </p:cNvPr>
          <p:cNvSpPr>
            <a:spLocks noGrp="1"/>
          </p:cNvSpPr>
          <p:nvPr>
            <p:ph type="title"/>
          </p:nvPr>
        </p:nvSpPr>
        <p:spPr/>
        <p:txBody>
          <a:bodyPr/>
          <a:lstStyle/>
          <a:p>
            <a:r>
              <a:rPr lang="en-US" dirty="0"/>
              <a:t>READINESS CHECKLIST</a:t>
            </a:r>
          </a:p>
        </p:txBody>
      </p:sp>
      <p:sp>
        <p:nvSpPr>
          <p:cNvPr id="3" name="Content Placeholder 2">
            <a:extLst>
              <a:ext uri="{FF2B5EF4-FFF2-40B4-BE49-F238E27FC236}">
                <a16:creationId xmlns:a16="http://schemas.microsoft.com/office/drawing/2014/main" id="{7A4F1C83-0830-619B-B6A8-6C7757B208F3}"/>
              </a:ext>
            </a:extLst>
          </p:cNvPr>
          <p:cNvSpPr>
            <a:spLocks noGrp="1"/>
          </p:cNvSpPr>
          <p:nvPr>
            <p:ph sz="half" idx="1"/>
          </p:nvPr>
        </p:nvSpPr>
        <p:spPr>
          <a:xfrm>
            <a:off x="581193" y="2866953"/>
            <a:ext cx="5067767" cy="2853127"/>
          </a:xfrm>
        </p:spPr>
        <p:txBody>
          <a:bodyPr anchor="t">
            <a:noAutofit/>
          </a:bodyPr>
          <a:lstStyle/>
          <a:p>
            <a:pPr marL="342900" indent="-342900" algn="l">
              <a:buFont typeface="+mj-lt"/>
              <a:buAutoNum type="arabicPeriod"/>
            </a:pPr>
            <a:r>
              <a:rPr lang="en-US" sz="1600" b="0" i="0" u="none" strike="noStrike" baseline="0" dirty="0">
                <a:solidFill>
                  <a:schemeClr val="tx1"/>
                </a:solidFill>
              </a:rPr>
              <a:t>PAN, GST, GIN of the Company </a:t>
            </a:r>
          </a:p>
          <a:p>
            <a:pPr marL="342900" indent="-342900">
              <a:buFont typeface="+mj-lt"/>
              <a:buAutoNum type="arabicPeriod"/>
            </a:pPr>
            <a:r>
              <a:rPr lang="en-US" sz="1600" b="0" i="0" u="none" strike="noStrike" baseline="0" dirty="0">
                <a:solidFill>
                  <a:schemeClr val="tx1"/>
                </a:solidFill>
              </a:rPr>
              <a:t>Aadhaar, PAN of Authorized person</a:t>
            </a:r>
          </a:p>
          <a:p>
            <a:pPr marL="342900" indent="-342900">
              <a:buFont typeface="+mj-lt"/>
              <a:buAutoNum type="arabicPeriod"/>
            </a:pPr>
            <a:r>
              <a:rPr lang="en-US" sz="1600" dirty="0">
                <a:solidFill>
                  <a:schemeClr val="tx1"/>
                </a:solidFill>
              </a:rPr>
              <a:t>Copy of registration if already registered with SPCBs.</a:t>
            </a:r>
          </a:p>
          <a:p>
            <a:pPr marL="342900" indent="-342900">
              <a:buFont typeface="+mj-lt"/>
              <a:buAutoNum type="arabicPeriod"/>
            </a:pPr>
            <a:r>
              <a:rPr lang="en-US" sz="1600" b="0" i="0" u="none" strike="noStrike" baseline="0" dirty="0">
                <a:solidFill>
                  <a:schemeClr val="tx1"/>
                </a:solidFill>
              </a:rPr>
              <a:t>Process flow diagram</a:t>
            </a:r>
          </a:p>
          <a:p>
            <a:pPr marL="342900" indent="-342900">
              <a:buFont typeface="+mj-lt"/>
              <a:buAutoNum type="arabicPeriod"/>
            </a:pPr>
            <a:r>
              <a:rPr lang="en-US" sz="1600" b="0" i="0" u="none" strike="noStrike" baseline="0" dirty="0">
                <a:solidFill>
                  <a:schemeClr val="tx1"/>
                </a:solidFill>
              </a:rPr>
              <a:t>Consents under Air/ Water Act &amp; Authorization under HWM Rules issued by SPCB/PCC.</a:t>
            </a:r>
          </a:p>
          <a:p>
            <a:pPr marL="342900" indent="-342900">
              <a:buFont typeface="+mj-lt"/>
              <a:buAutoNum type="arabicPeriod"/>
            </a:pPr>
            <a:r>
              <a:rPr lang="en-US" sz="1600" b="0" i="0" u="none" strike="noStrike" baseline="0" dirty="0">
                <a:solidFill>
                  <a:schemeClr val="tx1"/>
                </a:solidFill>
              </a:rPr>
              <a:t>Geo-tagged pictures of raw material storage area, production area and product dispatch area</a:t>
            </a:r>
          </a:p>
          <a:p>
            <a:pPr marL="342900" indent="-342900">
              <a:buFont typeface="+mj-lt"/>
              <a:buAutoNum type="arabicPeriod"/>
            </a:pPr>
            <a:r>
              <a:rPr lang="en-US" sz="1600" b="0" i="0" u="none" strike="noStrike" baseline="0" dirty="0">
                <a:solidFill>
                  <a:schemeClr val="tx1"/>
                </a:solidFill>
              </a:rPr>
              <a:t>Geo-tagged pictures of plant machinery</a:t>
            </a:r>
          </a:p>
          <a:p>
            <a:pPr marL="342900" indent="-342900">
              <a:buFont typeface="+mj-lt"/>
              <a:buAutoNum type="arabicPeriod"/>
            </a:pPr>
            <a:r>
              <a:rPr lang="en-US" sz="1600" b="0" i="0" u="none" strike="noStrike" baseline="0" dirty="0">
                <a:solidFill>
                  <a:schemeClr val="tx1"/>
                </a:solidFill>
              </a:rPr>
              <a:t>Video link of the unit.</a:t>
            </a:r>
          </a:p>
          <a:p>
            <a:pPr marL="342900" indent="-342900">
              <a:buFont typeface="+mj-lt"/>
              <a:buAutoNum type="arabicPeriod"/>
            </a:pPr>
            <a:endParaRPr lang="en-US" sz="1600" b="0" i="0" u="none" strike="noStrike" baseline="0" dirty="0">
              <a:solidFill>
                <a:schemeClr val="tx1"/>
              </a:solidFill>
            </a:endParaRPr>
          </a:p>
        </p:txBody>
      </p:sp>
      <p:sp>
        <p:nvSpPr>
          <p:cNvPr id="4" name="Content Placeholder 3">
            <a:extLst>
              <a:ext uri="{FF2B5EF4-FFF2-40B4-BE49-F238E27FC236}">
                <a16:creationId xmlns:a16="http://schemas.microsoft.com/office/drawing/2014/main" id="{F9A42F4D-8248-F33D-4662-79A1166FE503}"/>
              </a:ext>
            </a:extLst>
          </p:cNvPr>
          <p:cNvSpPr>
            <a:spLocks noGrp="1"/>
          </p:cNvSpPr>
          <p:nvPr>
            <p:ph sz="half" idx="2"/>
          </p:nvPr>
        </p:nvSpPr>
        <p:spPr>
          <a:xfrm>
            <a:off x="6096000" y="2866951"/>
            <a:ext cx="5422392" cy="3633047"/>
          </a:xfrm>
        </p:spPr>
        <p:txBody>
          <a:bodyPr>
            <a:noAutofit/>
          </a:bodyPr>
          <a:lstStyle/>
          <a:p>
            <a:pPr marL="342900" indent="-342900" algn="l">
              <a:buFont typeface="+mj-lt"/>
              <a:buAutoNum type="arabicPeriod" startAt="9"/>
            </a:pPr>
            <a:r>
              <a:rPr lang="en-US" sz="1600" b="0" i="0" u="none" strike="noStrike" baseline="0" dirty="0">
                <a:solidFill>
                  <a:schemeClr val="tx1"/>
                </a:solidFill>
              </a:rPr>
              <a:t>Copy of Electricity Bill</a:t>
            </a:r>
          </a:p>
          <a:p>
            <a:pPr marL="342900" indent="-342900" algn="l">
              <a:buFont typeface="+mj-lt"/>
              <a:buAutoNum type="arabicPeriod" startAt="9"/>
            </a:pPr>
            <a:r>
              <a:rPr lang="en-US" sz="1600" b="0" i="0" u="none" strike="noStrike" baseline="0" dirty="0">
                <a:solidFill>
                  <a:schemeClr val="tx1"/>
                </a:solidFill>
              </a:rPr>
              <a:t>Copy of Analysis report of characterization of waste generated</a:t>
            </a:r>
          </a:p>
          <a:p>
            <a:pPr marL="342900" indent="-342900" algn="l">
              <a:buFont typeface="+mj-lt"/>
              <a:buAutoNum type="arabicPeriod" startAt="9"/>
            </a:pPr>
            <a:r>
              <a:rPr lang="en-US" sz="1600" b="0" i="0" u="none" strike="noStrike" baseline="0" dirty="0">
                <a:solidFill>
                  <a:schemeClr val="tx1"/>
                </a:solidFill>
              </a:rPr>
              <a:t>Copy of documents giving Occupational safety and health aspects</a:t>
            </a:r>
          </a:p>
          <a:p>
            <a:pPr marL="342900" indent="-342900" algn="l">
              <a:buFont typeface="+mj-lt"/>
              <a:buAutoNum type="arabicPeriod" startAt="9"/>
            </a:pPr>
            <a:r>
              <a:rPr lang="en-US" sz="1600" b="0" i="0" u="none" strike="noStrike" baseline="0" dirty="0">
                <a:solidFill>
                  <a:schemeClr val="tx1"/>
                </a:solidFill>
              </a:rPr>
              <a:t>Copy of document giving details of pollution control measures</a:t>
            </a:r>
          </a:p>
          <a:p>
            <a:pPr marL="342900" indent="-342900" algn="l">
              <a:buFont typeface="+mj-lt"/>
              <a:buAutoNum type="arabicPeriod" startAt="9"/>
            </a:pPr>
            <a:r>
              <a:rPr lang="en-US" sz="1600" b="0" i="0" u="none" strike="noStrike" baseline="0" dirty="0">
                <a:solidFill>
                  <a:schemeClr val="tx1"/>
                </a:solidFill>
              </a:rPr>
              <a:t>Copy of onsite /offsite Disaster management plant</a:t>
            </a:r>
          </a:p>
          <a:p>
            <a:pPr marL="342900" indent="-342900">
              <a:buFont typeface="+mj-lt"/>
              <a:buAutoNum type="arabicPeriod" startAt="9"/>
            </a:pPr>
            <a:r>
              <a:rPr lang="en-US" sz="1600" b="0" i="0" u="none" strike="noStrike" baseline="0" dirty="0">
                <a:solidFill>
                  <a:schemeClr val="tx1"/>
                </a:solidFill>
              </a:rPr>
              <a:t>Document regarding any other information which the unit wishes to provide</a:t>
            </a:r>
          </a:p>
          <a:p>
            <a:pPr marL="342900" indent="-342900" algn="l">
              <a:buFont typeface="+mj-lt"/>
              <a:buAutoNum type="arabicPeriod" startAt="9"/>
            </a:pPr>
            <a:r>
              <a:rPr lang="en-US" sz="1600" b="0" i="0" u="none" strike="noStrike" baseline="0" dirty="0">
                <a:solidFill>
                  <a:schemeClr val="tx1"/>
                </a:solidFill>
              </a:rPr>
              <a:t>Covering letter</a:t>
            </a:r>
          </a:p>
        </p:txBody>
      </p:sp>
      <p:sp>
        <p:nvSpPr>
          <p:cNvPr id="5" name="TextBox 4">
            <a:extLst>
              <a:ext uri="{FF2B5EF4-FFF2-40B4-BE49-F238E27FC236}">
                <a16:creationId xmlns:a16="http://schemas.microsoft.com/office/drawing/2014/main" id="{F8E95C99-F3C1-18F9-F842-2F24ED843DC9}"/>
              </a:ext>
            </a:extLst>
          </p:cNvPr>
          <p:cNvSpPr txBox="1"/>
          <p:nvPr/>
        </p:nvSpPr>
        <p:spPr>
          <a:xfrm>
            <a:off x="581193" y="2077083"/>
            <a:ext cx="11130548" cy="646331"/>
          </a:xfrm>
          <a:prstGeom prst="rect">
            <a:avLst/>
          </a:prstGeom>
          <a:noFill/>
        </p:spPr>
        <p:txBody>
          <a:bodyPr wrap="none" rtlCol="0">
            <a:spAutoFit/>
          </a:bodyPr>
          <a:lstStyle/>
          <a:p>
            <a:r>
              <a:rPr lang="en-US" dirty="0"/>
              <a:t>Prior to filling up Application form, it shall be ensured that Applicant is readily available with the following documents </a:t>
            </a:r>
          </a:p>
          <a:p>
            <a:r>
              <a:rPr lang="en-US" dirty="0"/>
              <a:t>in pdf/jpg/</a:t>
            </a:r>
            <a:r>
              <a:rPr lang="en-US" dirty="0" err="1"/>
              <a:t>png</a:t>
            </a:r>
            <a:r>
              <a:rPr lang="en-US" dirty="0"/>
              <a:t> file.</a:t>
            </a:r>
          </a:p>
        </p:txBody>
      </p:sp>
    </p:spTree>
    <p:extLst>
      <p:ext uri="{BB962C8B-B14F-4D97-AF65-F5344CB8AC3E}">
        <p14:creationId xmlns:p14="http://schemas.microsoft.com/office/powerpoint/2010/main" val="197179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5960-5C5A-A37C-BEBE-F49E9B80E762}"/>
              </a:ext>
            </a:extLst>
          </p:cNvPr>
          <p:cNvSpPr>
            <a:spLocks noGrp="1"/>
          </p:cNvSpPr>
          <p:nvPr>
            <p:ph type="title"/>
          </p:nvPr>
        </p:nvSpPr>
        <p:spPr/>
        <p:txBody>
          <a:bodyPr/>
          <a:lstStyle/>
          <a:p>
            <a:r>
              <a:rPr lang="en-US" dirty="0"/>
              <a:t>PWP Registration page</a:t>
            </a:r>
          </a:p>
        </p:txBody>
      </p:sp>
      <p:sp>
        <p:nvSpPr>
          <p:cNvPr id="3" name="TextBox 2">
            <a:extLst>
              <a:ext uri="{FF2B5EF4-FFF2-40B4-BE49-F238E27FC236}">
                <a16:creationId xmlns:a16="http://schemas.microsoft.com/office/drawing/2014/main" id="{4E754E33-72F2-18D1-296B-87D4375CBBF1}"/>
              </a:ext>
            </a:extLst>
          </p:cNvPr>
          <p:cNvSpPr txBox="1"/>
          <p:nvPr/>
        </p:nvSpPr>
        <p:spPr>
          <a:xfrm>
            <a:off x="983135" y="2721817"/>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Signup form for new registration opens and process of login with information on company and authorized persons if to be shared. Create the login account during the registration process and once registered can proceed to the login page. </a:t>
            </a:r>
          </a:p>
        </p:txBody>
      </p:sp>
      <p:pic>
        <p:nvPicPr>
          <p:cNvPr id="5" name="Picture 4">
            <a:extLst>
              <a:ext uri="{FF2B5EF4-FFF2-40B4-BE49-F238E27FC236}">
                <a16:creationId xmlns:a16="http://schemas.microsoft.com/office/drawing/2014/main" id="{017F8BB7-4F0F-2401-6190-ACCDC5519682}"/>
              </a:ext>
            </a:extLst>
          </p:cNvPr>
          <p:cNvPicPr>
            <a:picLocks noChangeAspect="1"/>
          </p:cNvPicPr>
          <p:nvPr/>
        </p:nvPicPr>
        <p:blipFill rotWithShape="1">
          <a:blip r:embed="rId2">
            <a:extLst>
              <a:ext uri="{28A0092B-C50C-407E-A947-70E740481C1C}">
                <a14:useLocalDpi xmlns:a14="http://schemas.microsoft.com/office/drawing/2010/main" val="0"/>
              </a:ext>
            </a:extLst>
          </a:blip>
          <a:srcRect t="8385" r="1386" b="5704"/>
          <a:stretch/>
        </p:blipFill>
        <p:spPr>
          <a:xfrm>
            <a:off x="3726335" y="2179468"/>
            <a:ext cx="7926172" cy="4061075"/>
          </a:xfrm>
          <a:prstGeom prst="rect">
            <a:avLst/>
          </a:prstGeom>
        </p:spPr>
      </p:pic>
    </p:spTree>
    <p:extLst>
      <p:ext uri="{BB962C8B-B14F-4D97-AF65-F5344CB8AC3E}">
        <p14:creationId xmlns:p14="http://schemas.microsoft.com/office/powerpoint/2010/main" val="108880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5960-5C5A-A37C-BEBE-F49E9B80E762}"/>
              </a:ext>
            </a:extLst>
          </p:cNvPr>
          <p:cNvSpPr>
            <a:spLocks noGrp="1"/>
          </p:cNvSpPr>
          <p:nvPr>
            <p:ph type="title"/>
          </p:nvPr>
        </p:nvSpPr>
        <p:spPr/>
        <p:txBody>
          <a:bodyPr/>
          <a:lstStyle/>
          <a:p>
            <a:r>
              <a:rPr lang="en-US" dirty="0"/>
              <a:t>PWP Registration page</a:t>
            </a:r>
          </a:p>
        </p:txBody>
      </p:sp>
      <p:sp>
        <p:nvSpPr>
          <p:cNvPr id="3" name="TextBox 2">
            <a:extLst>
              <a:ext uri="{FF2B5EF4-FFF2-40B4-BE49-F238E27FC236}">
                <a16:creationId xmlns:a16="http://schemas.microsoft.com/office/drawing/2014/main" id="{4E754E33-72F2-18D1-296B-87D4375CBBF1}"/>
              </a:ext>
            </a:extLst>
          </p:cNvPr>
          <p:cNvSpPr txBox="1"/>
          <p:nvPr/>
        </p:nvSpPr>
        <p:spPr>
          <a:xfrm>
            <a:off x="983135" y="2721817"/>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Signup form for new registration opens and process of login with information on company and authorized persons if to be shared. Create the login account during the registration process and once registered can proceed to the login page. </a:t>
            </a:r>
          </a:p>
        </p:txBody>
      </p:sp>
      <p:pic>
        <p:nvPicPr>
          <p:cNvPr id="6" name="Picture 5">
            <a:extLst>
              <a:ext uri="{FF2B5EF4-FFF2-40B4-BE49-F238E27FC236}">
                <a16:creationId xmlns:a16="http://schemas.microsoft.com/office/drawing/2014/main" id="{52729E7D-9B04-FC09-2102-6407958E7C99}"/>
              </a:ext>
            </a:extLst>
          </p:cNvPr>
          <p:cNvPicPr>
            <a:picLocks noChangeAspect="1"/>
          </p:cNvPicPr>
          <p:nvPr/>
        </p:nvPicPr>
        <p:blipFill rotWithShape="1">
          <a:blip r:embed="rId2">
            <a:extLst>
              <a:ext uri="{28A0092B-C50C-407E-A947-70E740481C1C}">
                <a14:useLocalDpi xmlns:a14="http://schemas.microsoft.com/office/drawing/2010/main" val="0"/>
              </a:ext>
            </a:extLst>
          </a:blip>
          <a:srcRect l="7780" t="11546" r="1753" b="4742"/>
          <a:stretch/>
        </p:blipFill>
        <p:spPr>
          <a:xfrm>
            <a:off x="3729802" y="2185237"/>
            <a:ext cx="7881006" cy="4286264"/>
          </a:xfrm>
          <a:prstGeom prst="rect">
            <a:avLst/>
          </a:prstGeom>
        </p:spPr>
      </p:pic>
    </p:spTree>
    <p:extLst>
      <p:ext uri="{BB962C8B-B14F-4D97-AF65-F5344CB8AC3E}">
        <p14:creationId xmlns:p14="http://schemas.microsoft.com/office/powerpoint/2010/main" val="14627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E9FB-198B-38C0-3951-15AAD60FA0C9}"/>
              </a:ext>
            </a:extLst>
          </p:cNvPr>
          <p:cNvSpPr>
            <a:spLocks noGrp="1"/>
          </p:cNvSpPr>
          <p:nvPr>
            <p:ph type="title"/>
          </p:nvPr>
        </p:nvSpPr>
        <p:spPr/>
        <p:txBody>
          <a:bodyPr/>
          <a:lstStyle/>
          <a:p>
            <a:r>
              <a:rPr lang="en-US" dirty="0">
                <a:ea typeface="Calibri Light"/>
                <a:cs typeface="Calibri Light"/>
              </a:rPr>
              <a:t>PWP – active selection for login</a:t>
            </a: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E86B0FC1-35E6-7880-72E9-0FAC4A6E54B4}"/>
              </a:ext>
            </a:extLst>
          </p:cNvPr>
          <p:cNvPicPr>
            <a:picLocks noGrp="1" noChangeAspect="1"/>
          </p:cNvPicPr>
          <p:nvPr>
            <p:ph idx="1"/>
          </p:nvPr>
        </p:nvPicPr>
        <p:blipFill>
          <a:blip r:embed="rId2"/>
          <a:stretch>
            <a:fillRect/>
          </a:stretch>
        </p:blipFill>
        <p:spPr>
          <a:xfrm>
            <a:off x="3555573" y="2041776"/>
            <a:ext cx="7668777" cy="4172795"/>
          </a:xfrm>
        </p:spPr>
      </p:pic>
      <p:sp>
        <p:nvSpPr>
          <p:cNvPr id="3" name="TextBox 2">
            <a:extLst>
              <a:ext uri="{FF2B5EF4-FFF2-40B4-BE49-F238E27FC236}">
                <a16:creationId xmlns:a16="http://schemas.microsoft.com/office/drawing/2014/main" id="{0506263A-E8A0-4424-40FA-E64033E19016}"/>
              </a:ext>
            </a:extLst>
          </p:cNvPr>
          <p:cNvSpPr txBox="1"/>
          <p:nvPr/>
        </p:nvSpPr>
        <p:spPr>
          <a:xfrm>
            <a:off x="667456" y="2558512"/>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Login page for PWP with new signup details to be entered. In case you forget the password, please click on the link and follow the process to generate a new password. OTP authorization would be required so keep the registered mobile number handy to receive the SMS. </a:t>
            </a:r>
          </a:p>
        </p:txBody>
      </p:sp>
    </p:spTree>
    <p:extLst>
      <p:ext uri="{BB962C8B-B14F-4D97-AF65-F5344CB8AC3E}">
        <p14:creationId xmlns:p14="http://schemas.microsoft.com/office/powerpoint/2010/main" val="324376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389A-8F91-F43D-5ED5-39F3DBB1CCA7}"/>
              </a:ext>
            </a:extLst>
          </p:cNvPr>
          <p:cNvSpPr>
            <a:spLocks noGrp="1"/>
          </p:cNvSpPr>
          <p:nvPr>
            <p:ph type="title"/>
          </p:nvPr>
        </p:nvSpPr>
        <p:spPr/>
        <p:txBody>
          <a:bodyPr/>
          <a:lstStyle/>
          <a:p>
            <a:r>
              <a:rPr lang="en-US" dirty="0">
                <a:ea typeface="Calibri Light"/>
                <a:cs typeface="Calibri Light"/>
              </a:rPr>
              <a:t>PWP Application</a:t>
            </a:r>
            <a:endParaRPr lang="en-US" dirty="0"/>
          </a:p>
        </p:txBody>
      </p:sp>
      <p:pic>
        <p:nvPicPr>
          <p:cNvPr id="6" name="Picture 6" descr="Graphical user interface, table&#10;&#10;Description automatically generated">
            <a:extLst>
              <a:ext uri="{FF2B5EF4-FFF2-40B4-BE49-F238E27FC236}">
                <a16:creationId xmlns:a16="http://schemas.microsoft.com/office/drawing/2014/main" id="{DD45A5CE-D563-CBB9-C2DA-E5202E1F50A7}"/>
              </a:ext>
            </a:extLst>
          </p:cNvPr>
          <p:cNvPicPr>
            <a:picLocks noGrp="1" noChangeAspect="1"/>
          </p:cNvPicPr>
          <p:nvPr>
            <p:ph idx="1"/>
          </p:nvPr>
        </p:nvPicPr>
        <p:blipFill>
          <a:blip r:embed="rId3"/>
          <a:stretch>
            <a:fillRect/>
          </a:stretch>
        </p:blipFill>
        <p:spPr>
          <a:xfrm>
            <a:off x="3847190" y="2036723"/>
            <a:ext cx="7488110" cy="4210265"/>
          </a:xfrm>
        </p:spPr>
      </p:pic>
      <p:sp>
        <p:nvSpPr>
          <p:cNvPr id="3" name="TextBox 2">
            <a:extLst>
              <a:ext uri="{FF2B5EF4-FFF2-40B4-BE49-F238E27FC236}">
                <a16:creationId xmlns:a16="http://schemas.microsoft.com/office/drawing/2014/main" id="{614CCF85-7F67-74D2-7E85-C3631D62586E}"/>
              </a:ext>
            </a:extLst>
          </p:cNvPr>
          <p:cNvSpPr txBox="1"/>
          <p:nvPr/>
        </p:nvSpPr>
        <p:spPr>
          <a:xfrm>
            <a:off x="581192" y="2156696"/>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
            </a:pPr>
            <a:r>
              <a:rPr lang="en-US" dirty="0"/>
              <a:t>Company details are required to be filled in new application from the 'New Application' tab option. Documents required are GST, PAN and CIN. </a:t>
            </a:r>
          </a:p>
          <a:p>
            <a:pPr marL="285750" indent="-285750">
              <a:buFont typeface="Wingdings" panose="05000000000000000000" pitchFamily="2" charset="2"/>
              <a:buChar char="§"/>
            </a:pPr>
            <a:r>
              <a:rPr lang="en-US" dirty="0"/>
              <a:t>All fields marked in red asterisk are mandatory. Please ensure that all data entered is true or else the application may be cancelled even at a later date.</a:t>
            </a:r>
          </a:p>
        </p:txBody>
      </p:sp>
    </p:spTree>
    <p:extLst>
      <p:ext uri="{BB962C8B-B14F-4D97-AF65-F5344CB8AC3E}">
        <p14:creationId xmlns:p14="http://schemas.microsoft.com/office/powerpoint/2010/main" val="81232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389A-8F91-F43D-5ED5-39F3DBB1CCA7}"/>
              </a:ext>
            </a:extLst>
          </p:cNvPr>
          <p:cNvSpPr>
            <a:spLocks noGrp="1"/>
          </p:cNvSpPr>
          <p:nvPr>
            <p:ph type="title"/>
          </p:nvPr>
        </p:nvSpPr>
        <p:spPr/>
        <p:txBody>
          <a:bodyPr/>
          <a:lstStyle/>
          <a:p>
            <a:r>
              <a:rPr lang="en-US" dirty="0">
                <a:ea typeface="Calibri Light"/>
                <a:cs typeface="Calibri Light"/>
              </a:rPr>
              <a:t>PWP Application</a:t>
            </a:r>
            <a:endParaRPr lang="en-US" dirty="0"/>
          </a:p>
        </p:txBody>
      </p:sp>
      <p:pic>
        <p:nvPicPr>
          <p:cNvPr id="5" name="Picture 6" descr="Map&#10;&#10;Description automatically generated">
            <a:extLst>
              <a:ext uri="{FF2B5EF4-FFF2-40B4-BE49-F238E27FC236}">
                <a16:creationId xmlns:a16="http://schemas.microsoft.com/office/drawing/2014/main" id="{BD8916D0-6222-0C4D-C956-CAB23CF319AF}"/>
              </a:ext>
            </a:extLst>
          </p:cNvPr>
          <p:cNvPicPr>
            <a:picLocks noGrp="1" noChangeAspect="1"/>
          </p:cNvPicPr>
          <p:nvPr>
            <p:ph idx="1"/>
          </p:nvPr>
        </p:nvPicPr>
        <p:blipFill>
          <a:blip r:embed="rId2"/>
          <a:stretch>
            <a:fillRect/>
          </a:stretch>
        </p:blipFill>
        <p:spPr>
          <a:xfrm>
            <a:off x="3861569" y="2094233"/>
            <a:ext cx="7186185" cy="4037736"/>
          </a:xfrm>
        </p:spPr>
      </p:pic>
      <p:sp>
        <p:nvSpPr>
          <p:cNvPr id="3" name="TextBox 2">
            <a:extLst>
              <a:ext uri="{FF2B5EF4-FFF2-40B4-BE49-F238E27FC236}">
                <a16:creationId xmlns:a16="http://schemas.microsoft.com/office/drawing/2014/main" id="{9216153C-574B-C90F-4854-B829627E2091}"/>
              </a:ext>
            </a:extLst>
          </p:cNvPr>
          <p:cNvSpPr txBox="1"/>
          <p:nvPr/>
        </p:nvSpPr>
        <p:spPr>
          <a:xfrm>
            <a:off x="581192" y="2266441"/>
            <a:ext cx="27432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
            </a:pPr>
            <a:r>
              <a:rPr lang="en-US" dirty="0"/>
              <a:t>Precise location of the unit is required to be added using GPS selection in the map. You may move the locator on the map to get the exact location. </a:t>
            </a:r>
          </a:p>
          <a:p>
            <a:pPr marL="285750" indent="-285750" algn="l">
              <a:buFont typeface="Wingdings" panose="05000000000000000000" pitchFamily="2" charset="2"/>
              <a:buChar char="§"/>
            </a:pPr>
            <a:r>
              <a:rPr lang="en-US" sz="1800" b="0" i="0" u="none" strike="noStrike" baseline="0" dirty="0"/>
              <a:t>The Google map should be zoomed to the maximum possible resolution while marking the location.</a:t>
            </a: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50686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389A-8F91-F43D-5ED5-39F3DBB1CCA7}"/>
              </a:ext>
            </a:extLst>
          </p:cNvPr>
          <p:cNvSpPr>
            <a:spLocks noGrp="1"/>
          </p:cNvSpPr>
          <p:nvPr>
            <p:ph type="title"/>
          </p:nvPr>
        </p:nvSpPr>
        <p:spPr/>
        <p:txBody>
          <a:bodyPr/>
          <a:lstStyle/>
          <a:p>
            <a:r>
              <a:rPr lang="en-US" dirty="0">
                <a:ea typeface="Calibri Light"/>
                <a:cs typeface="Calibri Light"/>
              </a:rPr>
              <a:t>PWP Application</a:t>
            </a:r>
            <a:endParaRPr lang="en-US" dirty="0"/>
          </a:p>
        </p:txBody>
      </p:sp>
      <p:pic>
        <p:nvPicPr>
          <p:cNvPr id="3" name="Picture 4" descr="Graphical user interface, text, application&#10;&#10;Description automatically generated">
            <a:extLst>
              <a:ext uri="{FF2B5EF4-FFF2-40B4-BE49-F238E27FC236}">
                <a16:creationId xmlns:a16="http://schemas.microsoft.com/office/drawing/2014/main" id="{9E7945FE-D8C1-0E93-A76A-CB98A165FD65}"/>
              </a:ext>
            </a:extLst>
          </p:cNvPr>
          <p:cNvPicPr>
            <a:picLocks noGrp="1" noChangeAspect="1"/>
          </p:cNvPicPr>
          <p:nvPr>
            <p:ph idx="1"/>
          </p:nvPr>
        </p:nvPicPr>
        <p:blipFill>
          <a:blip r:embed="rId2"/>
          <a:stretch>
            <a:fillRect/>
          </a:stretch>
        </p:blipFill>
        <p:spPr>
          <a:xfrm>
            <a:off x="3904698" y="2079855"/>
            <a:ext cx="7416223" cy="4181510"/>
          </a:xfrm>
        </p:spPr>
      </p:pic>
      <p:sp>
        <p:nvSpPr>
          <p:cNvPr id="4" name="TextBox 3">
            <a:extLst>
              <a:ext uri="{FF2B5EF4-FFF2-40B4-BE49-F238E27FC236}">
                <a16:creationId xmlns:a16="http://schemas.microsoft.com/office/drawing/2014/main" id="{CA639579-BCB5-EF5D-E416-9C1079043915}"/>
              </a:ext>
            </a:extLst>
          </p:cNvPr>
          <p:cNvSpPr txBox="1"/>
          <p:nvPr/>
        </p:nvSpPr>
        <p:spPr>
          <a:xfrm>
            <a:off x="581192" y="2185451"/>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
            </a:pPr>
            <a:r>
              <a:rPr lang="en-US" dirty="0"/>
              <a:t>Authorized person details are required along with registration under PWM rules 2016 and the renewal of registration from 3-6.</a:t>
            </a:r>
          </a:p>
          <a:p>
            <a:pPr marL="285750" indent="-285750">
              <a:buFont typeface="Wingdings" panose="05000000000000000000" pitchFamily="2" charset="2"/>
              <a:buChar char="§"/>
            </a:pPr>
            <a:r>
              <a:rPr lang="en-US" dirty="0"/>
              <a:t>PDF copy of the registration to be provided in case already registered with SPCBs in section 5.</a:t>
            </a:r>
          </a:p>
          <a:p>
            <a:pPr marL="285750" indent="-285750">
              <a:buFont typeface="Wingdings" panose="05000000000000000000" pitchFamily="2" charset="2"/>
              <a:buChar char="§"/>
            </a:pPr>
            <a:r>
              <a:rPr lang="en-US" dirty="0"/>
              <a:t>PDF copy of old Registration to be provided in section 6.</a:t>
            </a:r>
          </a:p>
        </p:txBody>
      </p:sp>
    </p:spTree>
    <p:extLst>
      <p:ext uri="{BB962C8B-B14F-4D97-AF65-F5344CB8AC3E}">
        <p14:creationId xmlns:p14="http://schemas.microsoft.com/office/powerpoint/2010/main" val="148350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389A-8F91-F43D-5ED5-39F3DBB1CCA7}"/>
              </a:ext>
            </a:extLst>
          </p:cNvPr>
          <p:cNvSpPr>
            <a:spLocks noGrp="1"/>
          </p:cNvSpPr>
          <p:nvPr>
            <p:ph type="title"/>
          </p:nvPr>
        </p:nvSpPr>
        <p:spPr/>
        <p:txBody>
          <a:bodyPr/>
          <a:lstStyle/>
          <a:p>
            <a:r>
              <a:rPr lang="en-US" dirty="0">
                <a:ea typeface="Calibri Light"/>
                <a:cs typeface="Calibri Light"/>
              </a:rPr>
              <a:t>PWP Application</a:t>
            </a:r>
            <a:endParaRPr lang="en-US" dirty="0"/>
          </a:p>
        </p:txBody>
      </p:sp>
      <p:pic>
        <p:nvPicPr>
          <p:cNvPr id="3" name="Picture 4" descr="Graphical user interface, application&#10;&#10;Description automatically generated">
            <a:extLst>
              <a:ext uri="{FF2B5EF4-FFF2-40B4-BE49-F238E27FC236}">
                <a16:creationId xmlns:a16="http://schemas.microsoft.com/office/drawing/2014/main" id="{5D11E2AB-FC78-6171-1520-AF646B85ED6E}"/>
              </a:ext>
            </a:extLst>
          </p:cNvPr>
          <p:cNvPicPr>
            <a:picLocks noGrp="1" noChangeAspect="1"/>
          </p:cNvPicPr>
          <p:nvPr>
            <p:ph idx="1"/>
          </p:nvPr>
        </p:nvPicPr>
        <p:blipFill rotWithShape="1">
          <a:blip r:embed="rId2"/>
          <a:srcRect r="187" b="9967"/>
          <a:stretch/>
        </p:blipFill>
        <p:spPr>
          <a:xfrm>
            <a:off x="3818435" y="2180496"/>
            <a:ext cx="7660649" cy="3894197"/>
          </a:xfrm>
        </p:spPr>
      </p:pic>
      <p:sp>
        <p:nvSpPr>
          <p:cNvPr id="4" name="TextBox 3">
            <a:extLst>
              <a:ext uri="{FF2B5EF4-FFF2-40B4-BE49-F238E27FC236}">
                <a16:creationId xmlns:a16="http://schemas.microsoft.com/office/drawing/2014/main" id="{B5000B46-7E3D-28E2-09B7-96F8CFD69E8C}"/>
              </a:ext>
            </a:extLst>
          </p:cNvPr>
          <p:cNvSpPr txBox="1"/>
          <p:nvPr/>
        </p:nvSpPr>
        <p:spPr>
          <a:xfrm>
            <a:off x="805452" y="2696433"/>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7-9: Type of facility, pdf file for process flow diagram, consents &amp; authorization documents need to be submitted. Please note that the size of the files to be uploaded and the type are mentioned and have to be followed to complete the process. </a:t>
            </a:r>
          </a:p>
        </p:txBody>
      </p:sp>
    </p:spTree>
    <p:extLst>
      <p:ext uri="{BB962C8B-B14F-4D97-AF65-F5344CB8AC3E}">
        <p14:creationId xmlns:p14="http://schemas.microsoft.com/office/powerpoint/2010/main" val="1870850877"/>
      </p:ext>
    </p:extLst>
  </p:cSld>
  <p:clrMapOvr>
    <a:masterClrMapping/>
  </p:clrMapOvr>
</p:sld>
</file>

<file path=ppt/theme/theme1.xml><?xml version="1.0" encoding="utf-8"?>
<a:theme xmlns:a="http://schemas.openxmlformats.org/drawingml/2006/main" name="Theme1">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8FE2E03B-EE02-473F-BB3A-30AEA0A2FF51}" vid="{E54DD9B8-2623-457F-8DBD-4869F0DA66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199</TotalTime>
  <Words>717</Words>
  <Application>Microsoft Office PowerPoint</Application>
  <PresentationFormat>Widescreen</PresentationFormat>
  <Paragraphs>55</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Gill Sans MT</vt:lpstr>
      <vt:lpstr>Wingdings</vt:lpstr>
      <vt:lpstr>Wingdings 2</vt:lpstr>
      <vt:lpstr>Theme1</vt:lpstr>
      <vt:lpstr>PWP Registration</vt:lpstr>
      <vt:lpstr>READINESS CHECKLIST</vt:lpstr>
      <vt:lpstr>PWP Registration page</vt:lpstr>
      <vt:lpstr>PWP Registration page</vt:lpstr>
      <vt:lpstr>PWP – active selection for login</vt:lpstr>
      <vt:lpstr>PWP Application</vt:lpstr>
      <vt:lpstr>PWP Application</vt:lpstr>
      <vt:lpstr>PWP Application</vt:lpstr>
      <vt:lpstr>PWP Application</vt:lpstr>
      <vt:lpstr>PWP Application</vt:lpstr>
      <vt:lpstr>PWP Application</vt:lpstr>
      <vt:lpstr>PWP Application</vt:lpstr>
      <vt:lpstr>PWP Application</vt:lpstr>
      <vt:lpstr>PWP - after payment display page</vt:lpstr>
      <vt:lpstr>Submitted Application</vt:lpstr>
      <vt:lpstr>Registration issued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PWP Registration</dc:title>
  <dc:creator>Vrinda Negi</dc:creator>
  <cp:lastModifiedBy>Yadav, Ankur GIZ IN</cp:lastModifiedBy>
  <cp:revision>12</cp:revision>
  <dcterms:created xsi:type="dcterms:W3CDTF">2022-07-28T08:19:50Z</dcterms:created>
  <dcterms:modified xsi:type="dcterms:W3CDTF">2022-07-29T16:44:52Z</dcterms:modified>
</cp:coreProperties>
</file>