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6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A23CF-3964-41E1-9A3E-6238A544BC9D}" v="488" dt="2022-09-19T09:03:13.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0F81BB1A-8AC3-4851-9D98-9A86F7523EBA}"/>
    <pc:docChg chg="delSld">
      <pc:chgData name="Kartik Kapoor" userId="a45309d7300c318a" providerId="LiveId" clId="{0F81BB1A-8AC3-4851-9D98-9A86F7523EBA}" dt="2022-09-19T10:43:54.101" v="1" actId="47"/>
      <pc:docMkLst>
        <pc:docMk/>
      </pc:docMkLst>
      <pc:sldChg chg="del">
        <pc:chgData name="Kartik Kapoor" userId="a45309d7300c318a" providerId="LiveId" clId="{0F81BB1A-8AC3-4851-9D98-9A86F7523EBA}" dt="2022-09-19T10:43:42.434" v="0" actId="47"/>
        <pc:sldMkLst>
          <pc:docMk/>
          <pc:sldMk cId="438734649" sldId="256"/>
        </pc:sldMkLst>
      </pc:sldChg>
      <pc:sldChg chg="del">
        <pc:chgData name="Kartik Kapoor" userId="a45309d7300c318a" providerId="LiveId" clId="{0F81BB1A-8AC3-4851-9D98-9A86F7523EBA}" dt="2022-09-19T10:43:54.101" v="1" actId="47"/>
        <pc:sldMkLst>
          <pc:docMk/>
          <pc:sldMk cId="3909723883" sldId="257"/>
        </pc:sldMkLst>
      </pc:sldChg>
      <pc:sldChg chg="del">
        <pc:chgData name="Kartik Kapoor" userId="a45309d7300c318a" providerId="LiveId" clId="{0F81BB1A-8AC3-4851-9D98-9A86F7523EBA}" dt="2022-09-19T10:43:54.101" v="1" actId="47"/>
        <pc:sldMkLst>
          <pc:docMk/>
          <pc:sldMk cId="3340121711" sldId="373"/>
        </pc:sldMkLst>
      </pc:sldChg>
      <pc:sldChg chg="del">
        <pc:chgData name="Kartik Kapoor" userId="a45309d7300c318a" providerId="LiveId" clId="{0F81BB1A-8AC3-4851-9D98-9A86F7523EBA}" dt="2022-09-19T10:43:54.101" v="1" actId="47"/>
        <pc:sldMkLst>
          <pc:docMk/>
          <pc:sldMk cId="3490829641" sldId="374"/>
        </pc:sldMkLst>
      </pc:sldChg>
      <pc:sldChg chg="del">
        <pc:chgData name="Kartik Kapoor" userId="a45309d7300c318a" providerId="LiveId" clId="{0F81BB1A-8AC3-4851-9D98-9A86F7523EBA}" dt="2022-09-19T10:43:54.101" v="1" actId="47"/>
        <pc:sldMkLst>
          <pc:docMk/>
          <pc:sldMk cId="4029079200" sldId="1768"/>
        </pc:sldMkLst>
      </pc:sldChg>
      <pc:sldChg chg="del">
        <pc:chgData name="Kartik Kapoor" userId="a45309d7300c318a" providerId="LiveId" clId="{0F81BB1A-8AC3-4851-9D98-9A86F7523EBA}" dt="2022-09-19T10:43:54.101" v="1" actId="47"/>
        <pc:sldMkLst>
          <pc:docMk/>
          <pc:sldMk cId="1597627156" sldId="1772"/>
        </pc:sldMkLst>
      </pc:sldChg>
      <pc:sldChg chg="del">
        <pc:chgData name="Kartik Kapoor" userId="a45309d7300c318a" providerId="LiveId" clId="{0F81BB1A-8AC3-4851-9D98-9A86F7523EBA}" dt="2022-09-19T10:43:54.101" v="1" actId="47"/>
        <pc:sldMkLst>
          <pc:docMk/>
          <pc:sldMk cId="3473990897" sldId="1773"/>
        </pc:sldMkLst>
      </pc:sldChg>
      <pc:sldChg chg="del">
        <pc:chgData name="Kartik Kapoor" userId="a45309d7300c318a" providerId="LiveId" clId="{0F81BB1A-8AC3-4851-9D98-9A86F7523EBA}" dt="2022-09-19T10:43:54.101" v="1" actId="47"/>
        <pc:sldMkLst>
          <pc:docMk/>
          <pc:sldMk cId="3502304693" sldId="1775"/>
        </pc:sldMkLst>
      </pc:sldChg>
      <pc:sldChg chg="del">
        <pc:chgData name="Kartik Kapoor" userId="a45309d7300c318a" providerId="LiveId" clId="{0F81BB1A-8AC3-4851-9D98-9A86F7523EBA}" dt="2022-09-19T10:43:54.101" v="1" actId="47"/>
        <pc:sldMkLst>
          <pc:docMk/>
          <pc:sldMk cId="702934840" sldId="1799"/>
        </pc:sldMkLst>
      </pc:sldChg>
      <pc:sldChg chg="del">
        <pc:chgData name="Kartik Kapoor" userId="a45309d7300c318a" providerId="LiveId" clId="{0F81BB1A-8AC3-4851-9D98-9A86F7523EBA}" dt="2022-09-19T10:43:54.101" v="1" actId="47"/>
        <pc:sldMkLst>
          <pc:docMk/>
          <pc:sldMk cId="1534974423" sldId="1800"/>
        </pc:sldMkLst>
      </pc:sldChg>
      <pc:sldChg chg="del">
        <pc:chgData name="Kartik Kapoor" userId="a45309d7300c318a" providerId="LiveId" clId="{0F81BB1A-8AC3-4851-9D98-9A86F7523EBA}" dt="2022-09-19T10:43:54.101" v="1" actId="47"/>
        <pc:sldMkLst>
          <pc:docMk/>
          <pc:sldMk cId="2519989105" sldId="1804"/>
        </pc:sldMkLst>
      </pc:sldChg>
      <pc:sldChg chg="del">
        <pc:chgData name="Kartik Kapoor" userId="a45309d7300c318a" providerId="LiveId" clId="{0F81BB1A-8AC3-4851-9D98-9A86F7523EBA}" dt="2022-09-19T10:43:54.101" v="1" actId="47"/>
        <pc:sldMkLst>
          <pc:docMk/>
          <pc:sldMk cId="97063996" sldId="3645"/>
        </pc:sldMkLst>
      </pc:sldChg>
      <pc:sldChg chg="del">
        <pc:chgData name="Kartik Kapoor" userId="a45309d7300c318a" providerId="LiveId" clId="{0F81BB1A-8AC3-4851-9D98-9A86F7523EBA}" dt="2022-09-19T10:43:54.101" v="1" actId="47"/>
        <pc:sldMkLst>
          <pc:docMk/>
          <pc:sldMk cId="3737078196" sldId="3651"/>
        </pc:sldMkLst>
      </pc:sldChg>
      <pc:sldChg chg="del">
        <pc:chgData name="Kartik Kapoor" userId="a45309d7300c318a" providerId="LiveId" clId="{0F81BB1A-8AC3-4851-9D98-9A86F7523EBA}" dt="2022-09-19T10:43:54.101" v="1" actId="47"/>
        <pc:sldMkLst>
          <pc:docMk/>
          <pc:sldMk cId="3926596900" sldId="3652"/>
        </pc:sldMkLst>
      </pc:sldChg>
      <pc:sldChg chg="del">
        <pc:chgData name="Kartik Kapoor" userId="a45309d7300c318a" providerId="LiveId" clId="{0F81BB1A-8AC3-4851-9D98-9A86F7523EBA}" dt="2022-09-19T10:43:54.101" v="1" actId="47"/>
        <pc:sldMkLst>
          <pc:docMk/>
          <pc:sldMk cId="108404553" sldId="3653"/>
        </pc:sldMkLst>
      </pc:sldChg>
      <pc:sldChg chg="del">
        <pc:chgData name="Kartik Kapoor" userId="a45309d7300c318a" providerId="LiveId" clId="{0F81BB1A-8AC3-4851-9D98-9A86F7523EBA}" dt="2022-09-19T10:43:54.101" v="1" actId="47"/>
        <pc:sldMkLst>
          <pc:docMk/>
          <pc:sldMk cId="1693966593" sldId="3654"/>
        </pc:sldMkLst>
      </pc:sldChg>
      <pc:sldChg chg="del">
        <pc:chgData name="Kartik Kapoor" userId="a45309d7300c318a" providerId="LiveId" clId="{0F81BB1A-8AC3-4851-9D98-9A86F7523EBA}" dt="2022-09-19T10:43:54.101" v="1" actId="47"/>
        <pc:sldMkLst>
          <pc:docMk/>
          <pc:sldMk cId="2302100848" sldId="3655"/>
        </pc:sldMkLst>
      </pc:sldChg>
      <pc:sldChg chg="del">
        <pc:chgData name="Kartik Kapoor" userId="a45309d7300c318a" providerId="LiveId" clId="{0F81BB1A-8AC3-4851-9D98-9A86F7523EBA}" dt="2022-09-19T10:43:54.101" v="1" actId="47"/>
        <pc:sldMkLst>
          <pc:docMk/>
          <pc:sldMk cId="1011794423" sldId="3656"/>
        </pc:sldMkLst>
      </pc:sldChg>
      <pc:sldChg chg="del">
        <pc:chgData name="Kartik Kapoor" userId="a45309d7300c318a" providerId="LiveId" clId="{0F81BB1A-8AC3-4851-9D98-9A86F7523EBA}" dt="2022-09-19T10:43:54.101" v="1" actId="47"/>
        <pc:sldMkLst>
          <pc:docMk/>
          <pc:sldMk cId="2845918325" sldId="3658"/>
        </pc:sldMkLst>
      </pc:sldChg>
      <pc:sldChg chg="del">
        <pc:chgData name="Kartik Kapoor" userId="a45309d7300c318a" providerId="LiveId" clId="{0F81BB1A-8AC3-4851-9D98-9A86F7523EBA}" dt="2022-09-19T10:43:54.101" v="1" actId="47"/>
        <pc:sldMkLst>
          <pc:docMk/>
          <pc:sldMk cId="87677781" sldId="3659"/>
        </pc:sldMkLst>
      </pc:sldChg>
      <pc:sldChg chg="del">
        <pc:chgData name="Kartik Kapoor" userId="a45309d7300c318a" providerId="LiveId" clId="{0F81BB1A-8AC3-4851-9D98-9A86F7523EBA}" dt="2022-09-19T10:43:54.101" v="1" actId="47"/>
        <pc:sldMkLst>
          <pc:docMk/>
          <pc:sldMk cId="219921530" sldId="3660"/>
        </pc:sldMkLst>
      </pc:sldChg>
      <pc:sldChg chg="del">
        <pc:chgData name="Kartik Kapoor" userId="a45309d7300c318a" providerId="LiveId" clId="{0F81BB1A-8AC3-4851-9D98-9A86F7523EBA}" dt="2022-09-19T10:43:54.101" v="1" actId="47"/>
        <pc:sldMkLst>
          <pc:docMk/>
          <pc:sldMk cId="3052933943" sldId="3661"/>
        </pc:sldMkLst>
      </pc:sldChg>
      <pc:sldChg chg="del">
        <pc:chgData name="Kartik Kapoor" userId="a45309d7300c318a" providerId="LiveId" clId="{0F81BB1A-8AC3-4851-9D98-9A86F7523EBA}" dt="2022-09-19T10:43:54.101" v="1" actId="47"/>
        <pc:sldMkLst>
          <pc:docMk/>
          <pc:sldMk cId="1077777707" sldId="3662"/>
        </pc:sldMkLst>
      </pc:sldChg>
      <pc:sldChg chg="del">
        <pc:chgData name="Kartik Kapoor" userId="a45309d7300c318a" providerId="LiveId" clId="{0F81BB1A-8AC3-4851-9D98-9A86F7523EBA}" dt="2022-09-19T10:43:54.101" v="1" actId="47"/>
        <pc:sldMkLst>
          <pc:docMk/>
          <pc:sldMk cId="3885058094" sldId="3663"/>
        </pc:sldMkLst>
      </pc:sldChg>
      <pc:sldChg chg="del">
        <pc:chgData name="Kartik Kapoor" userId="a45309d7300c318a" providerId="LiveId" clId="{0F81BB1A-8AC3-4851-9D98-9A86F7523EBA}" dt="2022-09-19T10:43:54.101" v="1" actId="47"/>
        <pc:sldMkLst>
          <pc:docMk/>
          <pc:sldMk cId="1068883665" sldId="3664"/>
        </pc:sldMkLst>
      </pc:sldChg>
      <pc:sldMasterChg chg="delSldLayout">
        <pc:chgData name="Kartik Kapoor" userId="a45309d7300c318a" providerId="LiveId" clId="{0F81BB1A-8AC3-4851-9D98-9A86F7523EBA}" dt="2022-09-19T10:43:54.101" v="1" actId="47"/>
        <pc:sldMasterMkLst>
          <pc:docMk/>
          <pc:sldMasterMk cId="2967430528" sldId="2147483648"/>
        </pc:sldMasterMkLst>
        <pc:sldLayoutChg chg="del">
          <pc:chgData name="Kartik Kapoor" userId="a45309d7300c318a" providerId="LiveId" clId="{0F81BB1A-8AC3-4851-9D98-9A86F7523EBA}" dt="2022-09-19T10:43:54.101" v="1" actId="47"/>
          <pc:sldLayoutMkLst>
            <pc:docMk/>
            <pc:sldMasterMk cId="2967430528" sldId="2147483648"/>
            <pc:sldLayoutMk cId="339932165" sldId="2147483660"/>
          </pc:sldLayoutMkLst>
        </pc:sldLayoutChg>
      </pc:sldMasterChg>
    </pc:docChg>
  </pc:docChgLst>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19-09-2022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1</a:t>
            </a:fld>
            <a:endParaRPr lang="en-IN"/>
          </a:p>
        </p:txBody>
      </p:sp>
    </p:spTree>
    <p:extLst>
      <p:ext uri="{BB962C8B-B14F-4D97-AF65-F5344CB8AC3E}">
        <p14:creationId xmlns:p14="http://schemas.microsoft.com/office/powerpoint/2010/main" val="295893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2</a:t>
            </a:fld>
            <a:endParaRPr lang="en-IN"/>
          </a:p>
        </p:txBody>
      </p:sp>
    </p:spTree>
    <p:extLst>
      <p:ext uri="{BB962C8B-B14F-4D97-AF65-F5344CB8AC3E}">
        <p14:creationId xmlns:p14="http://schemas.microsoft.com/office/powerpoint/2010/main" val="286974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19-09-2022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19-09-2022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19-09-2022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19-09-2022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19-09-2022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19-09-2022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19-09-2022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19-09-2022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19-09-2022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19-09-2022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19-09-2022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19-09-2022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pcb.nic.in/uploads/plasticwaste/Annual_Report_2019-20_PWM.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www.teriin.org/sites/default/files/files/factsheet.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Plastic Consumption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838200" y="1922710"/>
            <a:ext cx="2756339" cy="3808416"/>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Plastic consumption in India has increased over decades.</a:t>
            </a:r>
          </a:p>
          <a:p>
            <a:pPr algn="just">
              <a:lnSpc>
                <a:spcPct val="150000"/>
              </a:lnSpc>
            </a:pPr>
            <a:r>
              <a:rPr lang="en-US" sz="2000" dirty="0">
                <a:latin typeface="Arial" panose="020B0604020202020204" pitchFamily="34" charset="0"/>
                <a:cs typeface="Arial" panose="020B0604020202020204" pitchFamily="34" charset="0"/>
              </a:rPr>
              <a:t>India’s plastic waste generation is </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5</a:t>
            </a:r>
            <a:r>
              <a:rPr lang="en-US" sz="2000" baseline="30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th</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highest in World</a:t>
            </a:r>
            <a:endParaRPr lang="en-US" sz="2000" dirty="0">
              <a:latin typeface="DINPro-Bold"/>
              <a:cs typeface="Arial" panose="020B0604020202020204" pitchFamily="34" charset="0"/>
            </a:endParaRPr>
          </a:p>
        </p:txBody>
      </p:sp>
      <p:grpSp>
        <p:nvGrpSpPr>
          <p:cNvPr id="15" name="Group 14">
            <a:extLst>
              <a:ext uri="{FF2B5EF4-FFF2-40B4-BE49-F238E27FC236}">
                <a16:creationId xmlns:a16="http://schemas.microsoft.com/office/drawing/2014/main" id="{6DA7CF2C-5007-0D61-028B-7583B027DBE8}"/>
              </a:ext>
            </a:extLst>
          </p:cNvPr>
          <p:cNvGrpSpPr/>
          <p:nvPr/>
        </p:nvGrpSpPr>
        <p:grpSpPr>
          <a:xfrm>
            <a:off x="4083269" y="1690688"/>
            <a:ext cx="7516951" cy="4615519"/>
            <a:chOff x="6441127" y="1417710"/>
            <a:chExt cx="5543108" cy="2305391"/>
          </a:xfrm>
        </p:grpSpPr>
        <p:pic>
          <p:nvPicPr>
            <p:cNvPr id="16" name="Picture 15">
              <a:extLst>
                <a:ext uri="{FF2B5EF4-FFF2-40B4-BE49-F238E27FC236}">
                  <a16:creationId xmlns:a16="http://schemas.microsoft.com/office/drawing/2014/main" id="{8EACE824-3B18-073E-0952-A7A3A943453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938"/>
                      </a14:imgEffect>
                    </a14:imgLayer>
                  </a14:imgProps>
                </a:ext>
              </a:extLst>
            </a:blip>
            <a:stretch>
              <a:fillRect/>
            </a:stretch>
          </p:blipFill>
          <p:spPr>
            <a:xfrm>
              <a:off x="6441127" y="1417710"/>
              <a:ext cx="5543108" cy="2305391"/>
            </a:xfrm>
            <a:prstGeom prst="rect">
              <a:avLst/>
            </a:prstGeom>
          </p:spPr>
        </p:pic>
        <p:sp>
          <p:nvSpPr>
            <p:cNvPr id="17" name="TextBox 16">
              <a:extLst>
                <a:ext uri="{FF2B5EF4-FFF2-40B4-BE49-F238E27FC236}">
                  <a16:creationId xmlns:a16="http://schemas.microsoft.com/office/drawing/2014/main" id="{DC674873-2A23-22CE-4896-71B423A46DC9}"/>
                </a:ext>
              </a:extLst>
            </p:cNvPr>
            <p:cNvSpPr txBox="1"/>
            <p:nvPr/>
          </p:nvSpPr>
          <p:spPr>
            <a:xfrm>
              <a:off x="6462523" y="1475627"/>
              <a:ext cx="589935" cy="115950"/>
            </a:xfrm>
            <a:prstGeom prst="rect">
              <a:avLst/>
            </a:prstGeom>
            <a:solidFill>
              <a:schemeClr val="bg1"/>
            </a:solidFill>
          </p:spPr>
          <p:txBody>
            <a:bodyPr wrap="square" rtlCol="0">
              <a:spAutoFit/>
            </a:bodyPr>
            <a:lstStyle/>
            <a:p>
              <a:endParaRPr lang="en-US" sz="375" dirty="0"/>
            </a:p>
          </p:txBody>
        </p:sp>
      </p:grpSp>
    </p:spTree>
    <p:extLst>
      <p:ext uri="{BB962C8B-B14F-4D97-AF65-F5344CB8AC3E}">
        <p14:creationId xmlns:p14="http://schemas.microsoft.com/office/powerpoint/2010/main" val="23019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1000"/>
                                        <p:tgtEl>
                                          <p:spTgt spid="14">
                                            <p:txEl>
                                              <p:pRg st="0" end="0"/>
                                            </p:txEl>
                                          </p:spTgt>
                                        </p:tgtEl>
                                      </p:cBhvr>
                                    </p:animEffect>
                                    <p:anim calcmode="lin" valueType="num">
                                      <p:cBhvr>
                                        <p:cTn id="1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1000"/>
                                        <p:tgtEl>
                                          <p:spTgt spid="14">
                                            <p:txEl>
                                              <p:pRg st="1" end="1"/>
                                            </p:txEl>
                                          </p:spTgt>
                                        </p:tgtEl>
                                      </p:cBhvr>
                                    </p:animEffect>
                                    <p:anim calcmode="lin" valueType="num">
                                      <p:cBhvr>
                                        <p:cTn id="20"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a:xfrm>
            <a:off x="570186" y="333594"/>
            <a:ext cx="10515600" cy="1325563"/>
          </a:xfrm>
        </p:spPr>
        <p:txBody>
          <a:bodyPr/>
          <a:lstStyle/>
          <a:p>
            <a:r>
              <a:rPr lang="en-US" b="1" dirty="0">
                <a:latin typeface="Arial" panose="020B0604020202020204" pitchFamily="34" charset="0"/>
                <a:cs typeface="Arial" panose="020B0604020202020204" pitchFamily="34" charset="0"/>
              </a:rPr>
              <a:t>Plastic Waste Issue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570186" y="1659156"/>
            <a:ext cx="11301248" cy="4865249"/>
          </a:xfrm>
        </p:spPr>
        <p:txBody>
          <a:bodyPr>
            <a:noAutofit/>
          </a:bodyPr>
          <a:lstStyle/>
          <a:p>
            <a:pPr algn="just">
              <a:lnSpc>
                <a:spcPct val="170000"/>
              </a:lnSpc>
            </a:pPr>
            <a:r>
              <a:rPr lang="en-IN" sz="1800" dirty="0">
                <a:latin typeface="Arial" panose="020B0604020202020204" pitchFamily="34" charset="0"/>
                <a:cs typeface="Arial" panose="020B0604020202020204" pitchFamily="34" charset="0"/>
              </a:rPr>
              <a:t>Plastic waste management has been a global issue and data suggests that India generates around 3.5 Million tonnes of Plastic waste every year,</a:t>
            </a:r>
          </a:p>
          <a:p>
            <a:pPr algn="just">
              <a:lnSpc>
                <a:spcPct val="170000"/>
              </a:lnSpc>
            </a:pPr>
            <a:r>
              <a:rPr lang="en-IN" sz="1800" dirty="0">
                <a:latin typeface="Arial" panose="020B0604020202020204" pitchFamily="34" charset="0"/>
                <a:cs typeface="Arial" panose="020B0604020202020204" pitchFamily="34" charset="0"/>
              </a:rPr>
              <a:t>Out of total plastic waste generated in India, </a:t>
            </a:r>
            <a:r>
              <a:rPr lang="en-IN" sz="1800" u="sng" dirty="0">
                <a:latin typeface="Arial" panose="020B0604020202020204" pitchFamily="34" charset="0"/>
                <a:cs typeface="Arial" panose="020B0604020202020204" pitchFamily="34" charset="0"/>
                <a:hlinkClick r:id="rId3"/>
              </a:rPr>
              <a:t>43% is plastic packaging waste</a:t>
            </a:r>
            <a:r>
              <a:rPr lang="en-IN" sz="1800" dirty="0">
                <a:latin typeface="Arial" panose="020B0604020202020204" pitchFamily="34" charset="0"/>
                <a:cs typeface="Arial" panose="020B0604020202020204" pitchFamily="34" charset="0"/>
              </a:rPr>
              <a:t>. </a:t>
            </a:r>
          </a:p>
          <a:p>
            <a:pPr algn="just">
              <a:lnSpc>
                <a:spcPct val="170000"/>
              </a:lnSpc>
            </a:pPr>
            <a:r>
              <a:rPr lang="en-IN" sz="1800" dirty="0">
                <a:latin typeface="Arial" panose="020B0604020202020204" pitchFamily="34" charset="0"/>
                <a:cs typeface="Arial" panose="020B0604020202020204" pitchFamily="34" charset="0"/>
              </a:rPr>
              <a:t>Successful implementation of  EPR would address a big share of the plastic waste problem in the country.</a:t>
            </a:r>
          </a:p>
          <a:p>
            <a:pPr algn="just">
              <a:lnSpc>
                <a:spcPct val="170000"/>
              </a:lnSpc>
            </a:pPr>
            <a:r>
              <a:rPr lang="en-IN" sz="1800" dirty="0">
                <a:latin typeface="Arial" panose="020B0604020202020204" pitchFamily="34" charset="0"/>
                <a:cs typeface="Arial" panose="020B0604020202020204" pitchFamily="34" charset="0"/>
              </a:rPr>
              <a:t>Currently in India, plastic waste, the one with some value like PET, HDPE, is collected by informal and formal collection stakeholders, who channelize it to aggregators and then finally to recycling or recovery as suitable. </a:t>
            </a:r>
          </a:p>
          <a:p>
            <a:pPr algn="just">
              <a:lnSpc>
                <a:spcPct val="170000"/>
              </a:lnSpc>
            </a:pPr>
            <a:r>
              <a:rPr lang="en-IN" sz="1800" dirty="0">
                <a:latin typeface="Arial" panose="020B0604020202020204" pitchFamily="34" charset="0"/>
                <a:cs typeface="Arial" panose="020B0604020202020204" pitchFamily="34" charset="0"/>
              </a:rPr>
              <a:t>The ones with no or low value (SUPS and low-value non-recyclable plastics), are littered and then collected through municipal collection systems ending in dumpsites or incinerated for energy recovery. </a:t>
            </a:r>
          </a:p>
          <a:p>
            <a:pPr marL="0" indent="0" algn="just">
              <a:lnSpc>
                <a:spcPct val="170000"/>
              </a:lnSpc>
              <a:buNone/>
            </a:pP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70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1000"/>
                                        <p:tgtEl>
                                          <p:spTgt spid="14">
                                            <p:txEl>
                                              <p:pRg st="1" end="1"/>
                                            </p:txEl>
                                          </p:spTgt>
                                        </p:tgtEl>
                                      </p:cBhvr>
                                    </p:animEffect>
                                    <p:anim calcmode="lin" valueType="num">
                                      <p:cBhvr>
                                        <p:cTn id="14"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1000"/>
                                        <p:tgtEl>
                                          <p:spTgt spid="14">
                                            <p:txEl>
                                              <p:pRg st="2" end="2"/>
                                            </p:txEl>
                                          </p:spTgt>
                                        </p:tgtEl>
                                      </p:cBhvr>
                                    </p:animEffect>
                                    <p:anim calcmode="lin" valueType="num">
                                      <p:cBhvr>
                                        <p:cTn id="2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fade">
                                      <p:cBhvr>
                                        <p:cTn id="25" dur="1000"/>
                                        <p:tgtEl>
                                          <p:spTgt spid="14">
                                            <p:txEl>
                                              <p:pRg st="3" end="3"/>
                                            </p:txEl>
                                          </p:spTgt>
                                        </p:tgtEl>
                                      </p:cBhvr>
                                    </p:animEffect>
                                    <p:anim calcmode="lin" valueType="num">
                                      <p:cBhvr>
                                        <p:cTn id="26"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Effect transition="in" filter="fade">
                                      <p:cBhvr>
                                        <p:cTn id="31" dur="1000"/>
                                        <p:tgtEl>
                                          <p:spTgt spid="14">
                                            <p:txEl>
                                              <p:pRg st="4" end="4"/>
                                            </p:txEl>
                                          </p:spTgt>
                                        </p:tgtEl>
                                      </p:cBhvr>
                                    </p:animEffect>
                                    <p:anim calcmode="lin" valueType="num">
                                      <p:cBhvr>
                                        <p:cTn id="3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3821</TotalTime>
  <Words>160</Words>
  <Application>Microsoft Office PowerPoint</Application>
  <PresentationFormat>Widescreen</PresentationFormat>
  <Paragraphs>11</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DINPro-Bold</vt:lpstr>
      <vt:lpstr>Office Theme</vt:lpstr>
      <vt:lpstr>Plastic Consumption in India</vt:lpstr>
      <vt:lpstr>Plastic Waste Issue in India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2022-09-19T10:43:56Z</dcterms:modified>
</cp:coreProperties>
</file>