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1853" r:id="rId4"/>
    <p:sldId id="258" r:id="rId5"/>
    <p:sldId id="259" r:id="rId6"/>
    <p:sldId id="260" r:id="rId7"/>
    <p:sldId id="1857" r:id="rId8"/>
    <p:sldId id="185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, Volker Marcel GIZ IN" initials="AVMGI" lastIdx="1" clrIdx="0">
    <p:extLst>
      <p:ext uri="{19B8F6BF-5375-455C-9EA6-DF929625EA0E}">
        <p15:presenceInfo xmlns:p15="http://schemas.microsoft.com/office/powerpoint/2012/main" userId="S::volker.andreas@giz.de::231d5011-516d-4160-966a-66539988aa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5744F-5D10-4A2C-820E-4605EDCF7F1E}" v="16" dt="2022-11-14T07:15:04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87989" autoAdjust="0"/>
  </p:normalViewPr>
  <p:slideViewPr>
    <p:cSldViewPr snapToGrid="0">
      <p:cViewPr varScale="1">
        <p:scale>
          <a:sx n="75" d="100"/>
          <a:sy n="75" d="100"/>
        </p:scale>
        <p:origin x="102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35769-6BFF-4498-9367-9449DD56A90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70974-7504-4F25-97E8-187CEC460A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0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0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0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3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3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7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5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0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53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3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1F99-CE68-4C58-BBF8-02910678EC0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6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881F99-CE68-4C58-BBF8-02910678EC0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3F1E6B1-3A64-4258-B7EC-78BCA389CF36}" type="slidenum">
              <a:rPr lang="en-IN" smtClean="0"/>
              <a:t>‹Nr.›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57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CA2E-28A6-95E2-EE38-3B5D73415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Recycler unit operations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B292-31BF-3723-87C5-972055DDB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4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7AF940-DDC3-781C-5157-740E65F463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26851" y="5793761"/>
            <a:ext cx="9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EEDBBE-72BA-480F-403C-26505BD5198F}"/>
              </a:ext>
            </a:extLst>
          </p:cNvPr>
          <p:cNvCxnSpPr>
            <a:cxnSpLocks/>
          </p:cNvCxnSpPr>
          <p:nvPr/>
        </p:nvCxnSpPr>
        <p:spPr>
          <a:xfrm rot="10800000">
            <a:off x="6057128" y="4077650"/>
            <a:ext cx="2109411" cy="825426"/>
          </a:xfrm>
          <a:prstGeom prst="bentConnector3">
            <a:avLst>
              <a:gd name="adj1" fmla="val -75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9C76F4-688E-BEA5-5491-84A54E9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operations of the facility to generate EPR Certificates</a:t>
            </a:r>
            <a:endParaRPr lang="en-IN" dirty="0"/>
          </a:p>
        </p:txBody>
      </p:sp>
      <p:pic>
        <p:nvPicPr>
          <p:cNvPr id="5" name="Content Placeholder 4" descr="Raw Materials outline">
            <a:extLst>
              <a:ext uri="{FF2B5EF4-FFF2-40B4-BE49-F238E27FC236}">
                <a16:creationId xmlns:a16="http://schemas.microsoft.com/office/drawing/2014/main" id="{8D2D5AC6-47DE-7779-CD8C-7A584992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558" y="5163780"/>
            <a:ext cx="1317293" cy="1259961"/>
          </a:xfrm>
        </p:spPr>
      </p:pic>
      <p:pic>
        <p:nvPicPr>
          <p:cNvPr id="9" name="Graphic 8" descr="Factory outline">
            <a:extLst>
              <a:ext uri="{FF2B5EF4-FFF2-40B4-BE49-F238E27FC236}">
                <a16:creationId xmlns:a16="http://schemas.microsoft.com/office/drawing/2014/main" id="{9B4E7A3E-9C92-0143-36AD-8D6F234E8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2551" y="4104508"/>
            <a:ext cx="2469378" cy="2469378"/>
          </a:xfrm>
          <a:prstGeom prst="rect">
            <a:avLst/>
          </a:prstGeom>
        </p:spPr>
      </p:pic>
      <p:pic>
        <p:nvPicPr>
          <p:cNvPr id="11" name="Graphic 10" descr="Dump truck outline">
            <a:extLst>
              <a:ext uri="{FF2B5EF4-FFF2-40B4-BE49-F238E27FC236}">
                <a16:creationId xmlns:a16="http://schemas.microsoft.com/office/drawing/2014/main" id="{A741EC66-8FA7-BEF5-BF08-DC0796A1D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7064" y="4738826"/>
            <a:ext cx="2051470" cy="2051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41CDF-9C4D-71C0-A2D3-4339FC94088B}"/>
              </a:ext>
            </a:extLst>
          </p:cNvPr>
          <p:cNvSpPr txBox="1"/>
          <p:nvPr/>
        </p:nvSpPr>
        <p:spPr>
          <a:xfrm>
            <a:off x="200990" y="6237645"/>
            <a:ext cx="343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Category wise Plastic Waste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991C2-529E-1256-61DE-47FCF2502D33}"/>
              </a:ext>
            </a:extLst>
          </p:cNvPr>
          <p:cNvSpPr txBox="1"/>
          <p:nvPr/>
        </p:nvSpPr>
        <p:spPr>
          <a:xfrm>
            <a:off x="3563806" y="6237645"/>
            <a:ext cx="19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Procurement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F655F-9062-620B-C7A3-9AB4998EF785}"/>
              </a:ext>
            </a:extLst>
          </p:cNvPr>
          <p:cNvSpPr txBox="1"/>
          <p:nvPr/>
        </p:nvSpPr>
        <p:spPr>
          <a:xfrm>
            <a:off x="6528814" y="6254988"/>
            <a:ext cx="3744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Production at the Recycling unit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4B6844-BFFB-E7F8-A111-5721E5F4E826}"/>
              </a:ext>
            </a:extLst>
          </p:cNvPr>
          <p:cNvGrpSpPr/>
          <p:nvPr/>
        </p:nvGrpSpPr>
        <p:grpSpPr>
          <a:xfrm>
            <a:off x="4211497" y="1606650"/>
            <a:ext cx="2987948" cy="2256879"/>
            <a:chOff x="564925" y="1732903"/>
            <a:chExt cx="3234093" cy="26727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9442BD-32A0-CBAC-40CC-7C7219532571}"/>
                </a:ext>
              </a:extLst>
            </p:cNvPr>
            <p:cNvGrpSpPr/>
            <p:nvPr/>
          </p:nvGrpSpPr>
          <p:grpSpPr>
            <a:xfrm>
              <a:off x="564925" y="1732903"/>
              <a:ext cx="3003558" cy="2587018"/>
              <a:chOff x="1844172" y="1622375"/>
              <a:chExt cx="3121966" cy="2788929"/>
            </a:xfrm>
          </p:grpSpPr>
          <p:pic>
            <p:nvPicPr>
              <p:cNvPr id="13" name="Graphic 12" descr="Monitor outline">
                <a:extLst>
                  <a:ext uri="{FF2B5EF4-FFF2-40B4-BE49-F238E27FC236}">
                    <a16:creationId xmlns:a16="http://schemas.microsoft.com/office/drawing/2014/main" id="{61499B28-5727-4E72-48F0-D6671E5C4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844172" y="1622375"/>
                <a:ext cx="3121966" cy="2788929"/>
              </a:xfrm>
              <a:prstGeom prst="rect">
                <a:avLst/>
              </a:prstGeom>
            </p:spPr>
          </p:pic>
          <p:pic>
            <p:nvPicPr>
              <p:cNvPr id="14" name="Picture 4" descr="Graphical user interface, website&#10;&#10;Description automatically generated">
                <a:extLst>
                  <a:ext uri="{FF2B5EF4-FFF2-40B4-BE49-F238E27FC236}">
                    <a16:creationId xmlns:a16="http://schemas.microsoft.com/office/drawing/2014/main" id="{12D4B738-39E3-8690-BD10-57143C64F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1603" y="2309586"/>
                <a:ext cx="1979641" cy="1119414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AAC68B-D125-5D50-22D4-871DE6A15E84}"/>
                </a:ext>
              </a:extLst>
            </p:cNvPr>
            <p:cNvSpPr txBox="1"/>
            <p:nvPr/>
          </p:nvSpPr>
          <p:spPr>
            <a:xfrm>
              <a:off x="1212830" y="4005577"/>
              <a:ext cx="258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CPCB EPR Portal</a:t>
              </a:r>
              <a:endParaRPr lang="en-IN" sz="2000" dirty="0"/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65FDCA-B46A-80DF-04AC-0F62376E11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8250" y="3884621"/>
            <a:ext cx="648754" cy="105965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Rupee outline">
            <a:extLst>
              <a:ext uri="{FF2B5EF4-FFF2-40B4-BE49-F238E27FC236}">
                <a16:creationId xmlns:a16="http://schemas.microsoft.com/office/drawing/2014/main" id="{BE83B5E5-58D5-C79B-45FF-4AD462F781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8290" y="4943683"/>
            <a:ext cx="1405847" cy="140584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17305F-17D2-2433-7D97-58748636207F}"/>
              </a:ext>
            </a:extLst>
          </p:cNvPr>
          <p:cNvCxnSpPr>
            <a:cxnSpLocks/>
          </p:cNvCxnSpPr>
          <p:nvPr/>
        </p:nvCxnSpPr>
        <p:spPr>
          <a:xfrm flipV="1">
            <a:off x="5562469" y="5793760"/>
            <a:ext cx="1280082" cy="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1FCAD0-6420-747B-8A15-42CA6D03CFC7}"/>
              </a:ext>
            </a:extLst>
          </p:cNvPr>
          <p:cNvCxnSpPr>
            <a:cxnSpLocks/>
          </p:cNvCxnSpPr>
          <p:nvPr/>
        </p:nvCxnSpPr>
        <p:spPr>
          <a:xfrm>
            <a:off x="9189955" y="5764561"/>
            <a:ext cx="1158335" cy="2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1FDC502-FEAC-AEAC-4E4C-DDB34FE2508A}"/>
              </a:ext>
            </a:extLst>
          </p:cNvPr>
          <p:cNvCxnSpPr>
            <a:cxnSpLocks/>
          </p:cNvCxnSpPr>
          <p:nvPr/>
        </p:nvCxnSpPr>
        <p:spPr>
          <a:xfrm rot="10800000">
            <a:off x="8203234" y="4077652"/>
            <a:ext cx="1713277" cy="1580851"/>
          </a:xfrm>
          <a:prstGeom prst="bentConnector3">
            <a:avLst>
              <a:gd name="adj1" fmla="val 309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B0A481-DB7C-3A5B-B694-DFACAC272474}"/>
              </a:ext>
            </a:extLst>
          </p:cNvPr>
          <p:cNvSpPr txBox="1"/>
          <p:nvPr/>
        </p:nvSpPr>
        <p:spPr>
          <a:xfrm>
            <a:off x="3452651" y="4224170"/>
            <a:ext cx="120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Procurement details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A622EE-D84B-7FB6-16E2-3D70314A3DB6}"/>
              </a:ext>
            </a:extLst>
          </p:cNvPr>
          <p:cNvSpPr txBox="1"/>
          <p:nvPr/>
        </p:nvSpPr>
        <p:spPr>
          <a:xfrm>
            <a:off x="7226287" y="3601011"/>
            <a:ext cx="9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Production details</a:t>
            </a:r>
            <a:endParaRPr lang="en-IN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DFD991-6C29-DACB-EBDB-76339D516308}"/>
              </a:ext>
            </a:extLst>
          </p:cNvPr>
          <p:cNvSpPr txBox="1"/>
          <p:nvPr/>
        </p:nvSpPr>
        <p:spPr>
          <a:xfrm>
            <a:off x="8719829" y="3675581"/>
            <a:ext cx="940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details</a:t>
            </a:r>
            <a:endParaRPr lang="en-I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4EF2F7-726F-E125-F127-24F8AD114278}"/>
              </a:ext>
            </a:extLst>
          </p:cNvPr>
          <p:cNvSpPr txBox="1"/>
          <p:nvPr/>
        </p:nvSpPr>
        <p:spPr>
          <a:xfrm>
            <a:off x="10738859" y="6254988"/>
            <a:ext cx="940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Sales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384DD-EAD7-FD0F-07BB-9DEB1568DC3C}"/>
              </a:ext>
            </a:extLst>
          </p:cNvPr>
          <p:cNvSpPr txBox="1"/>
          <p:nvPr/>
        </p:nvSpPr>
        <p:spPr>
          <a:xfrm>
            <a:off x="10348290" y="3764811"/>
            <a:ext cx="12458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Generation of</a:t>
            </a:r>
            <a:r>
              <a:rPr lang="en-US" sz="1400" baseline="0" dirty="0"/>
              <a:t> certificates 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60DC23-A392-E3E3-2DEB-85F0E1BF53A5}"/>
              </a:ext>
            </a:extLst>
          </p:cNvPr>
          <p:cNvCxnSpPr>
            <a:cxnSpLocks/>
          </p:cNvCxnSpPr>
          <p:nvPr/>
        </p:nvCxnSpPr>
        <p:spPr>
          <a:xfrm flipH="1" flipV="1">
            <a:off x="10971220" y="4337972"/>
            <a:ext cx="1" cy="55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1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7819-1B0A-323C-B7FA-36DF9DB1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Unit operation under EPR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0DF9FD-EA12-F216-53AB-AD0172EB0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813469"/>
              </p:ext>
            </p:extLst>
          </p:nvPr>
        </p:nvGraphicFramePr>
        <p:xfrm>
          <a:off x="1099644" y="2331545"/>
          <a:ext cx="9992712" cy="3639312"/>
        </p:xfrm>
        <a:graphic>
          <a:graphicData uri="http://schemas.openxmlformats.org/drawingml/2006/table">
            <a:tbl>
              <a:tblPr/>
              <a:tblGrid>
                <a:gridCol w="1469043">
                  <a:extLst>
                    <a:ext uri="{9D8B030D-6E8A-4147-A177-3AD203B41FA5}">
                      <a16:colId xmlns:a16="http://schemas.microsoft.com/office/drawing/2014/main" val="2859334371"/>
                    </a:ext>
                  </a:extLst>
                </a:gridCol>
                <a:gridCol w="8523669">
                  <a:extLst>
                    <a:ext uri="{9D8B030D-6E8A-4147-A177-3AD203B41FA5}">
                      <a16:colId xmlns:a16="http://schemas.microsoft.com/office/drawing/2014/main" val="3964027703"/>
                    </a:ext>
                  </a:extLst>
                </a:gridCol>
              </a:tblGrid>
              <a:tr h="45491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Recycler Unit can generate their potential EPR certificates by filling following details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11218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Category wise quantity of plastic waste collected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540594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 of plastic waste processed: 1/10/50/100/500/ 1000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06877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GST details and invoice of transaction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104082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of the processing (From Date - To Date)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237631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Details of entity to whom the product is sold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14548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transaction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841816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GST details and invoice of transaction for outputs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57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13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E666-8CA0-F723-E33E-EF020392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Unit Operation: Procurement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7586-43A5-7226-3513-E63BC217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902237" cy="3678303"/>
          </a:xfrm>
        </p:spPr>
        <p:txBody>
          <a:bodyPr/>
          <a:lstStyle/>
          <a:p>
            <a:r>
              <a:rPr lang="en-IN" dirty="0"/>
              <a:t>Daily/Weekly/Monthly category wise plastic waste procurement details have to be provided by the recycler units </a:t>
            </a:r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2EB717-43D4-B2BA-36F8-CE7EF895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9" y="2180496"/>
            <a:ext cx="8293241" cy="367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11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1DAC-F380-4693-B2C8-EF3EC4B4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Recycler Unit Operation: Production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E821-42AE-6856-FEB7-5433A9ED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4" y="1876450"/>
            <a:ext cx="4131191" cy="438414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the production details section, click on the single entry button to add a production entry</a:t>
            </a:r>
          </a:p>
          <a:p>
            <a:r>
              <a:rPr lang="en-IN" dirty="0"/>
              <a:t>Categories of plastic,  process code used, type of product, type of plastic and percentage of recycled plastic to be provided in the production details</a:t>
            </a:r>
          </a:p>
          <a:p>
            <a:r>
              <a:rPr lang="en-IN" dirty="0"/>
              <a:t>Container size have to be provided for Cat-I(Process Code as R4 – Recycling – Products &amp; Product type as Packaging Cat-I)</a:t>
            </a:r>
          </a:p>
          <a:p>
            <a:r>
              <a:rPr lang="en-IN" dirty="0"/>
              <a:t>The quantity of plastic waste processing will be auto-calculated based on conversion factors confirmed during physical verification by RO.</a:t>
            </a:r>
          </a:p>
          <a:p>
            <a:r>
              <a:rPr lang="en-IN" dirty="0"/>
              <a:t>The cumulative procurement should be more than or equal to the cumulative plastic waste processed (category-wise)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54106-BC2D-5E3D-0218-DDB115730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9" r="7261"/>
          <a:stretch/>
        </p:blipFill>
        <p:spPr>
          <a:xfrm>
            <a:off x="4942116" y="2017685"/>
            <a:ext cx="6749142" cy="349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9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C3E9-6264-1CE4-8AD1-0358F420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Recycler Unit Operation: Sales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0C11-23EA-DD42-43F0-C364FCDB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2325294" cy="3678303"/>
          </a:xfrm>
        </p:spPr>
        <p:txBody>
          <a:bodyPr>
            <a:normAutofit/>
          </a:bodyPr>
          <a:lstStyle/>
          <a:p>
            <a:r>
              <a:rPr lang="en-IN" dirty="0"/>
              <a:t>Products from the inventory must be selected and the corresponding quantities sold to be provided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6A8A5-AFFF-4152-E21F-907FD187D41F}"/>
              </a:ext>
            </a:extLst>
          </p:cNvPr>
          <p:cNvSpPr txBox="1"/>
          <p:nvPr/>
        </p:nvSpPr>
        <p:spPr>
          <a:xfrm>
            <a:off x="3645613" y="6155844"/>
            <a:ext cx="71347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User needs to confirm the sales details before generating invoice number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EAA1930-C189-A4B9-6EF8-EEEA90C8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03" y="2197289"/>
            <a:ext cx="8540798" cy="373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82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8A9-09CC-39D1-D640-BAC04CB0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Recycler Unit Operation: Sales details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1C35-F8E3-23A7-3C31-08ABDACF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4553"/>
            <a:ext cx="11029616" cy="1242234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recyclers need to provide the details of the unit to whom the products are sold and finally generate EPR invoice for the same</a:t>
            </a:r>
          </a:p>
          <a:p>
            <a:r>
              <a:rPr lang="en-IN" dirty="0"/>
              <a:t>Products selected from the production inventory are available for sales.</a:t>
            </a:r>
          </a:p>
          <a:p>
            <a:r>
              <a:rPr lang="en-IN" dirty="0"/>
              <a:t>Recyclers need to provide the quantity to be sold</a:t>
            </a:r>
          </a:p>
          <a:p>
            <a:r>
              <a:rPr lang="en-IN" dirty="0"/>
              <a:t>To generate the invoice, entity details and invoice details to be provided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84AF5-27E5-6B20-BA74-BCA7C343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066787"/>
            <a:ext cx="11029616" cy="356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9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Recycler - Wallet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98" y="2060813"/>
            <a:ext cx="3772443" cy="410797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wallet of the PWP displays </a:t>
            </a:r>
            <a:r>
              <a:rPr lang="en-US" b="1" dirty="0"/>
              <a:t>Category Wise details</a:t>
            </a:r>
            <a:r>
              <a:rPr lang="en-US" dirty="0"/>
              <a:t> of the Certificate Potential.</a:t>
            </a:r>
          </a:p>
          <a:p>
            <a:r>
              <a:rPr lang="en-US" b="1" dirty="0"/>
              <a:t>Processing Capacity</a:t>
            </a:r>
            <a:r>
              <a:rPr lang="en-US" dirty="0"/>
              <a:t> is the maximum amount of plastics that can be processed by a PWP in an F.Y.</a:t>
            </a:r>
          </a:p>
          <a:p>
            <a:r>
              <a:rPr lang="en-US" b="1" dirty="0"/>
              <a:t>Total Potential </a:t>
            </a:r>
            <a:r>
              <a:rPr lang="en-US" dirty="0"/>
              <a:t>is the quantity of plastic processed</a:t>
            </a:r>
            <a:r>
              <a:rPr lang="en-US" b="1" dirty="0"/>
              <a:t> </a:t>
            </a:r>
            <a:r>
              <a:rPr lang="en-US" dirty="0"/>
              <a:t>by a PWP in an F.Y.</a:t>
            </a:r>
          </a:p>
          <a:p>
            <a:r>
              <a:rPr lang="en-US" b="1" dirty="0"/>
              <a:t>Available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Used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Certificate Value </a:t>
            </a:r>
            <a:r>
              <a:rPr lang="en-US" dirty="0"/>
              <a:t>is the value of generated certificates that are available for transfer.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9" y="2855688"/>
            <a:ext cx="7882362" cy="214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1829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451</Words>
  <Application>Microsoft Office PowerPoint</Application>
  <PresentationFormat>Breitbild</PresentationFormat>
  <Paragraphs>56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Recycler unit operations</vt:lpstr>
      <vt:lpstr>Reporting operations of the facility to generate EPR Certificates</vt:lpstr>
      <vt:lpstr>Recycler Unit operation under EPR</vt:lpstr>
      <vt:lpstr>Recycler Unit Operation: Procurement details</vt:lpstr>
      <vt:lpstr>Recycler Unit Operation: Production details</vt:lpstr>
      <vt:lpstr>Recycler Unit Operation: Sales details</vt:lpstr>
      <vt:lpstr>Recycler Unit Operation: Sales details (contd.)</vt:lpstr>
      <vt:lpstr>Recycler - Wallet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Yadav, Ankur GIZ IN</dc:creator>
  <cp:lastModifiedBy>Andreas, Volker Marcel GIZ IN</cp:lastModifiedBy>
  <cp:revision>9</cp:revision>
  <dcterms:created xsi:type="dcterms:W3CDTF">2022-11-07T08:03:38Z</dcterms:created>
  <dcterms:modified xsi:type="dcterms:W3CDTF">2022-11-16T14:01:46Z</dcterms:modified>
</cp:coreProperties>
</file>