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3" r:id="rId3"/>
    <p:sldId id="261" r:id="rId4"/>
    <p:sldId id="260" r:id="rId5"/>
    <p:sldId id="257" r:id="rId6"/>
    <p:sldId id="1858" r:id="rId7"/>
    <p:sldId id="262" r:id="rId8"/>
    <p:sldId id="185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s, Volker Marcel GIZ IN" initials="AVMGI" lastIdx="1" clrIdx="0">
    <p:extLst>
      <p:ext uri="{19B8F6BF-5375-455C-9EA6-DF929625EA0E}">
        <p15:presenceInfo xmlns:p15="http://schemas.microsoft.com/office/powerpoint/2012/main" userId="S::volker.andreas@giz.de::231d5011-516d-4160-966a-66539988aa4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172762-400E-490B-81CF-022E3F5A4065}" v="3" dt="2022-11-14T06:58:49.6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934" autoAdjust="0"/>
  </p:normalViewPr>
  <p:slideViewPr>
    <p:cSldViewPr snapToGrid="0">
      <p:cViewPr varScale="1">
        <p:scale>
          <a:sx n="76" d="100"/>
          <a:sy n="76" d="100"/>
        </p:scale>
        <p:origin x="91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F0271-A416-48B8-B6F9-0100F63061ED}" type="datetimeFigureOut">
              <a:rPr lang="de-DE" smtClean="0"/>
              <a:t>16.11.2022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D2C51-2440-40E8-8294-7A7DC4E241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921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D2C51-2440-40E8-8294-7A7DC4E2411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1958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70974-7504-4F25-97E8-187CEC460A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32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3F64AEE-C6ED-4386-B756-E2A77DC6DEAE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8800759-DB38-4A27-926E-D44CC163B3CC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204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4AEE-C6ED-4386-B756-E2A77DC6DEAE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0759-DB38-4A27-926E-D44CC163B3CC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451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3F64AEE-C6ED-4386-B756-E2A77DC6DEAE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8800759-DB38-4A27-926E-D44CC163B3CC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65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4AEE-C6ED-4386-B756-E2A77DC6DEAE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28800759-DB38-4A27-926E-D44CC163B3CC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19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3F64AEE-C6ED-4386-B756-E2A77DC6DEAE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8800759-DB38-4A27-926E-D44CC163B3CC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584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4AEE-C6ED-4386-B756-E2A77DC6DEAE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0759-DB38-4A27-926E-D44CC163B3CC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841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4AEE-C6ED-4386-B756-E2A77DC6DEAE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0759-DB38-4A27-926E-D44CC163B3CC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194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4AEE-C6ED-4386-B756-E2A77DC6DEAE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0759-DB38-4A27-926E-D44CC163B3CC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090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4AEE-C6ED-4386-B756-E2A77DC6DEAE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0759-DB38-4A27-926E-D44CC163B3CC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026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3F64AEE-C6ED-4386-B756-E2A77DC6DEAE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8800759-DB38-4A27-926E-D44CC163B3CC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326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4AEE-C6ED-4386-B756-E2A77DC6DEAE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0759-DB38-4A27-926E-D44CC163B3CC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440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3F64AEE-C6ED-4386-B756-E2A77DC6DEAE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8800759-DB38-4A27-926E-D44CC163B3CC}" type="slidenum">
              <a:rPr lang="en-IN" smtClean="0"/>
              <a:t>‹Nr.›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4029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9D7A3-A7A0-FB29-2C88-36D84C69D6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Cement Co-processing units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F27F91-7A17-71A8-A92D-44A0AE1101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362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47AF940-DDC3-781C-5157-740E65F463F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226851" y="5793761"/>
            <a:ext cx="989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57EEDBBE-72BA-480F-403C-26505BD5198F}"/>
              </a:ext>
            </a:extLst>
          </p:cNvPr>
          <p:cNvCxnSpPr>
            <a:cxnSpLocks/>
          </p:cNvCxnSpPr>
          <p:nvPr/>
        </p:nvCxnSpPr>
        <p:spPr>
          <a:xfrm rot="10800000">
            <a:off x="6057128" y="4077650"/>
            <a:ext cx="2109411" cy="825426"/>
          </a:xfrm>
          <a:prstGeom prst="bentConnector3">
            <a:avLst>
              <a:gd name="adj1" fmla="val -75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B9C76F4-688E-BEA5-5491-84A54E95C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operations of the facility to generate End of life EPR Certificates</a:t>
            </a:r>
            <a:endParaRPr lang="en-IN" dirty="0"/>
          </a:p>
        </p:txBody>
      </p:sp>
      <p:pic>
        <p:nvPicPr>
          <p:cNvPr id="5" name="Content Placeholder 4" descr="Raw Materials outline">
            <a:extLst>
              <a:ext uri="{FF2B5EF4-FFF2-40B4-BE49-F238E27FC236}">
                <a16:creationId xmlns:a16="http://schemas.microsoft.com/office/drawing/2014/main" id="{8D2D5AC6-47DE-7779-CD8C-7A58499276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9558" y="5163780"/>
            <a:ext cx="1317293" cy="1259961"/>
          </a:xfrm>
        </p:spPr>
      </p:pic>
      <p:pic>
        <p:nvPicPr>
          <p:cNvPr id="9" name="Graphic 8" descr="Factory outline">
            <a:extLst>
              <a:ext uri="{FF2B5EF4-FFF2-40B4-BE49-F238E27FC236}">
                <a16:creationId xmlns:a16="http://schemas.microsoft.com/office/drawing/2014/main" id="{9B4E7A3E-9C92-0143-36AD-8D6F234E88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42551" y="4104508"/>
            <a:ext cx="2469378" cy="2469378"/>
          </a:xfrm>
          <a:prstGeom prst="rect">
            <a:avLst/>
          </a:prstGeom>
        </p:spPr>
      </p:pic>
      <p:pic>
        <p:nvPicPr>
          <p:cNvPr id="11" name="Graphic 10" descr="Dump truck outline">
            <a:extLst>
              <a:ext uri="{FF2B5EF4-FFF2-40B4-BE49-F238E27FC236}">
                <a16:creationId xmlns:a16="http://schemas.microsoft.com/office/drawing/2014/main" id="{A741EC66-8FA7-BEF5-BF08-DC0796A1D9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07064" y="4738826"/>
            <a:ext cx="2051470" cy="205147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2C41CDF-9C4D-71C0-A2D3-4339FC94088B}"/>
              </a:ext>
            </a:extLst>
          </p:cNvPr>
          <p:cNvSpPr txBox="1"/>
          <p:nvPr/>
        </p:nvSpPr>
        <p:spPr>
          <a:xfrm>
            <a:off x="845665" y="6237645"/>
            <a:ext cx="1537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Waste Feed</a:t>
            </a:r>
            <a:endParaRPr lang="en-IN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4991C2-529E-1256-61DE-47FCF2502D33}"/>
              </a:ext>
            </a:extLst>
          </p:cNvPr>
          <p:cNvSpPr txBox="1"/>
          <p:nvPr/>
        </p:nvSpPr>
        <p:spPr>
          <a:xfrm>
            <a:off x="3563806" y="6237645"/>
            <a:ext cx="1928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Procurement</a:t>
            </a:r>
            <a:endParaRPr lang="en-IN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F655F-9062-620B-C7A3-9AB4998EF785}"/>
              </a:ext>
            </a:extLst>
          </p:cNvPr>
          <p:cNvSpPr txBox="1"/>
          <p:nvPr/>
        </p:nvSpPr>
        <p:spPr>
          <a:xfrm>
            <a:off x="6925052" y="6254988"/>
            <a:ext cx="2556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Cement Coprocessing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4B6844-BFFB-E7F8-A111-5721E5F4E826}"/>
              </a:ext>
            </a:extLst>
          </p:cNvPr>
          <p:cNvGrpSpPr/>
          <p:nvPr/>
        </p:nvGrpSpPr>
        <p:grpSpPr>
          <a:xfrm>
            <a:off x="4211497" y="1606650"/>
            <a:ext cx="2987948" cy="2256879"/>
            <a:chOff x="564925" y="1732903"/>
            <a:chExt cx="3234093" cy="267278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D9442BD-32A0-CBAC-40CC-7C7219532571}"/>
                </a:ext>
              </a:extLst>
            </p:cNvPr>
            <p:cNvGrpSpPr/>
            <p:nvPr/>
          </p:nvGrpSpPr>
          <p:grpSpPr>
            <a:xfrm>
              <a:off x="564925" y="1732903"/>
              <a:ext cx="3003558" cy="2587018"/>
              <a:chOff x="1844172" y="1622375"/>
              <a:chExt cx="3121966" cy="2788929"/>
            </a:xfrm>
          </p:grpSpPr>
          <p:pic>
            <p:nvPicPr>
              <p:cNvPr id="13" name="Graphic 12" descr="Monitor outline">
                <a:extLst>
                  <a:ext uri="{FF2B5EF4-FFF2-40B4-BE49-F238E27FC236}">
                    <a16:creationId xmlns:a16="http://schemas.microsoft.com/office/drawing/2014/main" id="{61499B28-5727-4E72-48F0-D6671E5C4A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844172" y="1622375"/>
                <a:ext cx="3121966" cy="2788929"/>
              </a:xfrm>
              <a:prstGeom prst="rect">
                <a:avLst/>
              </a:prstGeom>
            </p:spPr>
          </p:pic>
          <p:pic>
            <p:nvPicPr>
              <p:cNvPr id="14" name="Picture 4" descr="Graphical user interface, website&#10;&#10;Description automatically generated">
                <a:extLst>
                  <a:ext uri="{FF2B5EF4-FFF2-40B4-BE49-F238E27FC236}">
                    <a16:creationId xmlns:a16="http://schemas.microsoft.com/office/drawing/2014/main" id="{12D4B738-39E3-8690-BD10-57143C64FF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441603" y="2309586"/>
                <a:ext cx="1979641" cy="1119414"/>
              </a:xfrm>
              <a:prstGeom prst="rect">
                <a:avLst/>
              </a:prstGeom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5AAC68B-D125-5D50-22D4-871DE6A15E84}"/>
                </a:ext>
              </a:extLst>
            </p:cNvPr>
            <p:cNvSpPr txBox="1"/>
            <p:nvPr/>
          </p:nvSpPr>
          <p:spPr>
            <a:xfrm>
              <a:off x="1212830" y="4005577"/>
              <a:ext cx="25861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CPCB EPR Portal</a:t>
              </a:r>
              <a:endParaRPr lang="en-IN" sz="2000" dirty="0"/>
            </a:p>
          </p:txBody>
        </p:sp>
      </p:grpSp>
      <p:pic>
        <p:nvPicPr>
          <p:cNvPr id="7" name="Graphic 6" descr="Document outline">
            <a:extLst>
              <a:ext uri="{FF2B5EF4-FFF2-40B4-BE49-F238E27FC236}">
                <a16:creationId xmlns:a16="http://schemas.microsoft.com/office/drawing/2014/main" id="{5153075B-4D69-F073-A71D-AAC1250963D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22617" y="4655057"/>
            <a:ext cx="825428" cy="825428"/>
          </a:xfrm>
          <a:prstGeom prst="rect">
            <a:avLst/>
          </a:prstGeom>
        </p:spPr>
      </p:pic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C65FDCA-B46A-80DF-04AC-0F62376E11C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38250" y="3884621"/>
            <a:ext cx="648754" cy="1059655"/>
          </a:xfrm>
          <a:prstGeom prst="bentConnector2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BB15A56-971D-BD1C-E63C-E064581FFA53}"/>
              </a:ext>
            </a:extLst>
          </p:cNvPr>
          <p:cNvSpPr txBox="1"/>
          <p:nvPr/>
        </p:nvSpPr>
        <p:spPr>
          <a:xfrm>
            <a:off x="6018033" y="5404586"/>
            <a:ext cx="8636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Test Report</a:t>
            </a:r>
            <a:endParaRPr lang="en-IN" sz="1050" dirty="0"/>
          </a:p>
        </p:txBody>
      </p:sp>
      <p:pic>
        <p:nvPicPr>
          <p:cNvPr id="33" name="Graphic 32" descr="Rupee outline">
            <a:extLst>
              <a:ext uri="{FF2B5EF4-FFF2-40B4-BE49-F238E27FC236}">
                <a16:creationId xmlns:a16="http://schemas.microsoft.com/office/drawing/2014/main" id="{BE83B5E5-58D5-C79B-45FF-4AD462F781B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348290" y="4943683"/>
            <a:ext cx="1405847" cy="1405847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F17305F-17D2-2433-7D97-58748636207F}"/>
              </a:ext>
            </a:extLst>
          </p:cNvPr>
          <p:cNvCxnSpPr>
            <a:cxnSpLocks/>
          </p:cNvCxnSpPr>
          <p:nvPr/>
        </p:nvCxnSpPr>
        <p:spPr>
          <a:xfrm flipV="1">
            <a:off x="5562469" y="5793760"/>
            <a:ext cx="1280082" cy="2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51FCAD0-6420-747B-8A15-42CA6D03CFC7}"/>
              </a:ext>
            </a:extLst>
          </p:cNvPr>
          <p:cNvCxnSpPr>
            <a:cxnSpLocks/>
          </p:cNvCxnSpPr>
          <p:nvPr/>
        </p:nvCxnSpPr>
        <p:spPr>
          <a:xfrm>
            <a:off x="9189955" y="5764561"/>
            <a:ext cx="1158335" cy="29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C1FDC502-FEAC-AEAC-4E4C-DDB34FE2508A}"/>
              </a:ext>
            </a:extLst>
          </p:cNvPr>
          <p:cNvCxnSpPr>
            <a:cxnSpLocks/>
          </p:cNvCxnSpPr>
          <p:nvPr/>
        </p:nvCxnSpPr>
        <p:spPr>
          <a:xfrm rot="10800000">
            <a:off x="8203234" y="4077652"/>
            <a:ext cx="1713277" cy="1580851"/>
          </a:xfrm>
          <a:prstGeom prst="bentConnector3">
            <a:avLst>
              <a:gd name="adj1" fmla="val 309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7FE6CFE-3658-CDD0-22FA-A83E3DDD1F04}"/>
              </a:ext>
            </a:extLst>
          </p:cNvPr>
          <p:cNvCxnSpPr/>
          <p:nvPr/>
        </p:nvCxnSpPr>
        <p:spPr>
          <a:xfrm flipH="1" flipV="1">
            <a:off x="6004768" y="4104507"/>
            <a:ext cx="13266" cy="1542098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2B0A481-DB7C-3A5B-B694-DFACAC272474}"/>
              </a:ext>
            </a:extLst>
          </p:cNvPr>
          <p:cNvSpPr txBox="1"/>
          <p:nvPr/>
        </p:nvSpPr>
        <p:spPr>
          <a:xfrm>
            <a:off x="3452651" y="4224170"/>
            <a:ext cx="1207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Procurement details</a:t>
            </a:r>
            <a:endParaRPr lang="en-IN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6A622EE-D84B-7FB6-16E2-3D70314A3DB6}"/>
              </a:ext>
            </a:extLst>
          </p:cNvPr>
          <p:cNvSpPr txBox="1"/>
          <p:nvPr/>
        </p:nvSpPr>
        <p:spPr>
          <a:xfrm>
            <a:off x="7226287" y="3601011"/>
            <a:ext cx="940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Production details</a:t>
            </a:r>
            <a:endParaRPr lang="en-IN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3DFD991-6C29-DACB-EBDB-76339D516308}"/>
              </a:ext>
            </a:extLst>
          </p:cNvPr>
          <p:cNvSpPr txBox="1"/>
          <p:nvPr/>
        </p:nvSpPr>
        <p:spPr>
          <a:xfrm>
            <a:off x="8719829" y="3675581"/>
            <a:ext cx="940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Sales details</a:t>
            </a:r>
            <a:endParaRPr lang="en-IN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E4EF2F7-726F-E125-F127-24F8AD114278}"/>
              </a:ext>
            </a:extLst>
          </p:cNvPr>
          <p:cNvSpPr txBox="1"/>
          <p:nvPr/>
        </p:nvSpPr>
        <p:spPr>
          <a:xfrm>
            <a:off x="10738859" y="6254988"/>
            <a:ext cx="940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Sales</a:t>
            </a:r>
            <a:endParaRPr lang="en-IN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C4EAEE-A72F-16FF-FFD6-F921B98E54C8}"/>
              </a:ext>
            </a:extLst>
          </p:cNvPr>
          <p:cNvSpPr txBox="1"/>
          <p:nvPr/>
        </p:nvSpPr>
        <p:spPr>
          <a:xfrm>
            <a:off x="10393579" y="3931782"/>
            <a:ext cx="1245862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Generation of</a:t>
            </a:r>
            <a:r>
              <a:rPr lang="en-US" sz="1400" baseline="0" dirty="0"/>
              <a:t> certificates </a:t>
            </a:r>
            <a:endParaRPr lang="en-IN" sz="1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C7175C-139D-5517-C286-8BA05824196F}"/>
              </a:ext>
            </a:extLst>
          </p:cNvPr>
          <p:cNvCxnSpPr>
            <a:stCxn id="33" idx="0"/>
          </p:cNvCxnSpPr>
          <p:nvPr/>
        </p:nvCxnSpPr>
        <p:spPr>
          <a:xfrm flipH="1" flipV="1">
            <a:off x="11051213" y="4490363"/>
            <a:ext cx="1" cy="453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510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C32CA-88DF-8A6E-1B6C-C9D247588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Upload Test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DEB9E-CB1D-E747-9DE3-74098B03D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3119951" cy="3678303"/>
          </a:xfrm>
        </p:spPr>
        <p:txBody>
          <a:bodyPr>
            <a:normAutofit/>
          </a:bodyPr>
          <a:lstStyle/>
          <a:p>
            <a:r>
              <a:rPr lang="en-US" dirty="0"/>
              <a:t>Add details in the Test Report form</a:t>
            </a:r>
          </a:p>
          <a:p>
            <a:r>
              <a:rPr lang="en-US" dirty="0"/>
              <a:t>Co-processing units have to update these test reports every three months </a:t>
            </a:r>
          </a:p>
          <a:p>
            <a:r>
              <a:rPr lang="en-US" dirty="0"/>
              <a:t>Test reports should include calorific value of feed to boiler and the plastic waste categorization to be provided</a:t>
            </a:r>
            <a:endParaRPr lang="en-IN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DCAC45-9EDC-0EBF-69AF-711902174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143" y="1973667"/>
            <a:ext cx="7811694" cy="433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510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EE666-8CA0-F723-E33E-EF0203922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Procurement details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B7586-43A5-7226-3513-E63BC2177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3651761" cy="3678303"/>
          </a:xfrm>
        </p:spPr>
        <p:txBody>
          <a:bodyPr/>
          <a:lstStyle/>
          <a:p>
            <a:r>
              <a:rPr lang="en-IN" dirty="0"/>
              <a:t>Daily/Weekly/Monthly plastic waste(feed) procurement details have to be provided by the co-processing units</a:t>
            </a:r>
          </a:p>
          <a:p>
            <a:r>
              <a:rPr lang="en-IN" dirty="0"/>
              <a:t>Supplier GST number is mandatory to be entered during adding procurement details 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1B45B6-2BA6-87B8-F8F5-CDD40833B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820" y="2006207"/>
            <a:ext cx="7576457" cy="366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19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F2821-2F24-25FC-DE5D-F8F038DDC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Production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52D21-5080-09BC-46B4-9D714D939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381226" cy="3678303"/>
          </a:xfrm>
        </p:spPr>
        <p:txBody>
          <a:bodyPr/>
          <a:lstStyle/>
          <a:p>
            <a:r>
              <a:rPr lang="en-IN" dirty="0"/>
              <a:t>Quantity of clinkers produced should be provided in the production details. Dates of production (start date and end date) to be provided</a:t>
            </a:r>
          </a:p>
          <a:p>
            <a:r>
              <a:rPr lang="en-IN" dirty="0"/>
              <a:t>Percentage of energy contribution by alternate fuel (MSW/RDF) to be provided</a:t>
            </a:r>
          </a:p>
          <a:p>
            <a:endParaRPr lang="en-IN" dirty="0"/>
          </a:p>
        </p:txBody>
      </p:sp>
      <p:pic>
        <p:nvPicPr>
          <p:cNvPr id="4" name="image7.png">
            <a:extLst>
              <a:ext uri="{FF2B5EF4-FFF2-40B4-BE49-F238E27FC236}">
                <a16:creationId xmlns:a16="http://schemas.microsoft.com/office/drawing/2014/main" id="{8528C932-043C-0D91-1C05-D5163DA9507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962419" y="2017845"/>
            <a:ext cx="6648388" cy="406445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802644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6A97E-2F6E-D14D-B46A-856DB3D6B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Sales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3F078-C5BE-C14F-1E32-C2E8F8FBC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3686008" cy="3678303"/>
          </a:xfrm>
        </p:spPr>
        <p:txBody>
          <a:bodyPr/>
          <a:lstStyle/>
          <a:p>
            <a:r>
              <a:rPr lang="en-IN" dirty="0"/>
              <a:t>Products from the inventory must be selected and the corresponding quantities sold to be provided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31E1FE-49B4-555A-BF7A-7116045ED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693" y="2271478"/>
            <a:ext cx="7249886" cy="349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159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78C58-6964-F1D9-7B14-2F443CE04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Sales details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7CD35-1629-1B23-A8AC-B0D39F49E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3179150" cy="4436061"/>
          </a:xfrm>
        </p:spPr>
        <p:txBody>
          <a:bodyPr>
            <a:normAutofit lnSpcReduction="10000"/>
          </a:bodyPr>
          <a:lstStyle/>
          <a:p>
            <a:r>
              <a:rPr lang="en-IN" dirty="0"/>
              <a:t>If the product to be sold is clinker, then the percentage of clinker will be auto-populated to 100 %.</a:t>
            </a:r>
          </a:p>
          <a:p>
            <a:r>
              <a:rPr lang="en-IN" dirty="0"/>
              <a:t>If the product sold is cement, then the co-processing unit needs to provide the percentage of clinker used in the quantity of cement sold</a:t>
            </a:r>
          </a:p>
          <a:p>
            <a:r>
              <a:rPr lang="en-IN" dirty="0"/>
              <a:t>The co-processing units need to provide the details of the unit to whom the products are sold and finally generate EPR invoice for the same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image13.png">
            <a:extLst>
              <a:ext uri="{FF2B5EF4-FFF2-40B4-BE49-F238E27FC236}">
                <a16:creationId xmlns:a16="http://schemas.microsoft.com/office/drawing/2014/main" id="{5109C0DB-D6D9-E8D7-6385-2E4854B6C465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883630" y="1961793"/>
            <a:ext cx="7727177" cy="4194051"/>
          </a:xfrm>
          <a:prstGeom prst="rect">
            <a:avLst/>
          </a:prstGeom>
          <a:ln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D9A6C3-A5A7-3D0E-0CA6-9986C45F28FC}"/>
              </a:ext>
            </a:extLst>
          </p:cNvPr>
          <p:cNvSpPr txBox="1"/>
          <p:nvPr/>
        </p:nvSpPr>
        <p:spPr>
          <a:xfrm>
            <a:off x="4179868" y="6238575"/>
            <a:ext cx="71347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User needs to confirm the sales details before generating invoice number </a:t>
            </a:r>
          </a:p>
        </p:txBody>
      </p:sp>
    </p:spTree>
    <p:extLst>
      <p:ext uri="{BB962C8B-B14F-4D97-AF65-F5344CB8AC3E}">
        <p14:creationId xmlns:p14="http://schemas.microsoft.com/office/powerpoint/2010/main" val="367446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CEMENT co-processing - Wallet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998" y="2060813"/>
            <a:ext cx="3772443" cy="410797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wallet of the PWP displays </a:t>
            </a:r>
            <a:r>
              <a:rPr lang="en-US" b="1" dirty="0"/>
              <a:t>Category Wise details</a:t>
            </a:r>
            <a:r>
              <a:rPr lang="en-US" dirty="0"/>
              <a:t> of the Certificate Potential.</a:t>
            </a:r>
          </a:p>
          <a:p>
            <a:r>
              <a:rPr lang="en-US" b="1" dirty="0"/>
              <a:t>Processing Capacity</a:t>
            </a:r>
            <a:r>
              <a:rPr lang="en-US" dirty="0"/>
              <a:t> is the maximum amount of plastics that can be processed by a PWP in an F.Y.</a:t>
            </a:r>
          </a:p>
          <a:p>
            <a:r>
              <a:rPr lang="en-US" b="1" dirty="0"/>
              <a:t>Total Potential </a:t>
            </a:r>
            <a:r>
              <a:rPr lang="en-US" dirty="0"/>
              <a:t>is the quantity of plastic processed</a:t>
            </a:r>
            <a:r>
              <a:rPr lang="en-US" b="1" dirty="0"/>
              <a:t> </a:t>
            </a:r>
            <a:r>
              <a:rPr lang="en-US" dirty="0"/>
              <a:t>by a PWP in an F.Y.</a:t>
            </a:r>
          </a:p>
          <a:p>
            <a:r>
              <a:rPr lang="en-US" b="1" dirty="0"/>
              <a:t>Available Potential </a:t>
            </a:r>
            <a:r>
              <a:rPr lang="en-US" dirty="0"/>
              <a:t>is the maximum value of certificates that can be generated.</a:t>
            </a:r>
          </a:p>
          <a:p>
            <a:r>
              <a:rPr lang="en-US" b="1" dirty="0"/>
              <a:t>Used Potential </a:t>
            </a:r>
            <a:r>
              <a:rPr lang="en-US" dirty="0"/>
              <a:t>is the maximum value of certificates that can be generated.</a:t>
            </a:r>
          </a:p>
          <a:p>
            <a:r>
              <a:rPr lang="en-US" b="1" dirty="0"/>
              <a:t>Certificate Value </a:t>
            </a:r>
            <a:r>
              <a:rPr lang="en-US" dirty="0"/>
              <a:t>is the value of generated certificates that are available for transfer.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101" y="2903775"/>
            <a:ext cx="7769415" cy="2015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248137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0</TotalTime>
  <Words>351</Words>
  <Application>Microsoft Office PowerPoint</Application>
  <PresentationFormat>Breitbild</PresentationFormat>
  <Paragraphs>38</Paragraphs>
  <Slides>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Calibri</vt:lpstr>
      <vt:lpstr>Gill Sans MT</vt:lpstr>
      <vt:lpstr>Wingdings 2</vt:lpstr>
      <vt:lpstr>Dividend</vt:lpstr>
      <vt:lpstr>Cement Co-processing units</vt:lpstr>
      <vt:lpstr>Reporting operations of the facility to generate End of life EPR Certificates</vt:lpstr>
      <vt:lpstr>Upload Test reports</vt:lpstr>
      <vt:lpstr>Procurement details</vt:lpstr>
      <vt:lpstr>Production details</vt:lpstr>
      <vt:lpstr>Sales details</vt:lpstr>
      <vt:lpstr>Sales details (contd.)</vt:lpstr>
      <vt:lpstr>CEMENT co-processing - Wallet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Cement Co-processing units</dc:title>
  <dc:creator>Yadav, Ankur GIZ IN</dc:creator>
  <cp:lastModifiedBy>Andreas, Volker Marcel GIZ IN</cp:lastModifiedBy>
  <cp:revision>4</cp:revision>
  <dcterms:created xsi:type="dcterms:W3CDTF">2022-11-07T10:57:14Z</dcterms:created>
  <dcterms:modified xsi:type="dcterms:W3CDTF">2022-11-16T14:04:03Z</dcterms:modified>
</cp:coreProperties>
</file>