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59" r:id="rId4"/>
    <p:sldId id="258" r:id="rId5"/>
    <p:sldId id="257" r:id="rId6"/>
    <p:sldId id="18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5740E-6D43-4081-92F1-3425280A367F}" v="1" dt="2022-11-14T06:56:20.122"/>
    <p1510:client id="{92FD49DD-2075-48F6-A18B-8E383FD73422}" v="2" dt="2022-11-14T07:56:11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04" autoAdjust="0"/>
  </p:normalViewPr>
  <p:slideViewPr>
    <p:cSldViewPr snapToGrid="0">
      <p:cViewPr varScale="1">
        <p:scale>
          <a:sx n="62" d="100"/>
          <a:sy n="62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92FD49DD-2075-48F6-A18B-8E383FD73422}"/>
    <pc:docChg chg="custSel modSld">
      <pc:chgData name="Yadav, Ankur GIZ IN" userId="846694ef-02c6-4bc2-8e5c-237817adb176" providerId="ADAL" clId="{92FD49DD-2075-48F6-A18B-8E383FD73422}" dt="2022-11-14T09:36:47.737" v="166" actId="20577"/>
      <pc:docMkLst>
        <pc:docMk/>
      </pc:docMkLst>
      <pc:sldChg chg="addSp delSp modSp mod">
        <pc:chgData name="Yadav, Ankur GIZ IN" userId="846694ef-02c6-4bc2-8e5c-237817adb176" providerId="ADAL" clId="{92FD49DD-2075-48F6-A18B-8E383FD73422}" dt="2022-11-14T09:36:37.616" v="164" actId="20577"/>
        <pc:sldMkLst>
          <pc:docMk/>
          <pc:sldMk cId="565119211" sldId="258"/>
        </pc:sldMkLst>
        <pc:spChg chg="mod">
          <ac:chgData name="Yadav, Ankur GIZ IN" userId="846694ef-02c6-4bc2-8e5c-237817adb176" providerId="ADAL" clId="{92FD49DD-2075-48F6-A18B-8E383FD73422}" dt="2022-11-14T09:36:37.616" v="164" actId="20577"/>
          <ac:spMkLst>
            <pc:docMk/>
            <pc:sldMk cId="565119211" sldId="258"/>
            <ac:spMk id="2" creationId="{898EE666-8CA0-F723-E33E-EF0203922913}"/>
          </ac:spMkLst>
        </pc:spChg>
        <pc:spChg chg="mod">
          <ac:chgData name="Yadav, Ankur GIZ IN" userId="846694ef-02c6-4bc2-8e5c-237817adb176" providerId="ADAL" clId="{92FD49DD-2075-48F6-A18B-8E383FD73422}" dt="2022-11-14T07:59:41.714" v="130" actId="20577"/>
          <ac:spMkLst>
            <pc:docMk/>
            <pc:sldMk cId="565119211" sldId="258"/>
            <ac:spMk id="3" creationId="{2DBB7586-43A5-7226-3513-E63BC2177C41}"/>
          </ac:spMkLst>
        </pc:spChg>
        <pc:picChg chg="del mod">
          <ac:chgData name="Yadav, Ankur GIZ IN" userId="846694ef-02c6-4bc2-8e5c-237817adb176" providerId="ADAL" clId="{92FD49DD-2075-48F6-A18B-8E383FD73422}" dt="2022-11-14T07:58:38.169" v="19" actId="478"/>
          <ac:picMkLst>
            <pc:docMk/>
            <pc:sldMk cId="565119211" sldId="258"/>
            <ac:picMk id="5" creationId="{9A6F17FF-5713-3F08-82BC-97426D063499}"/>
          </ac:picMkLst>
        </pc:picChg>
        <pc:picChg chg="add mod">
          <ac:chgData name="Yadav, Ankur GIZ IN" userId="846694ef-02c6-4bc2-8e5c-237817adb176" providerId="ADAL" clId="{92FD49DD-2075-48F6-A18B-8E383FD73422}" dt="2022-11-14T07:59:04.005" v="26" actId="1076"/>
          <ac:picMkLst>
            <pc:docMk/>
            <pc:sldMk cId="565119211" sldId="258"/>
            <ac:picMk id="6" creationId="{2E6AB70B-AA76-7D24-EAF1-8EC0E4F64290}"/>
          </ac:picMkLst>
        </pc:picChg>
      </pc:sldChg>
      <pc:sldChg chg="addSp delSp modSp mod">
        <pc:chgData name="Yadav, Ankur GIZ IN" userId="846694ef-02c6-4bc2-8e5c-237817adb176" providerId="ADAL" clId="{92FD49DD-2075-48F6-A18B-8E383FD73422}" dt="2022-11-14T07:58:03.433" v="17" actId="1076"/>
        <pc:sldMkLst>
          <pc:docMk/>
          <pc:sldMk cId="368183586" sldId="259"/>
        </pc:sldMkLst>
        <pc:picChg chg="del">
          <ac:chgData name="Yadav, Ankur GIZ IN" userId="846694ef-02c6-4bc2-8e5c-237817adb176" providerId="ADAL" clId="{92FD49DD-2075-48F6-A18B-8E383FD73422}" dt="2022-11-14T07:57:09.888" v="12" actId="478"/>
          <ac:picMkLst>
            <pc:docMk/>
            <pc:sldMk cId="368183586" sldId="259"/>
            <ac:picMk id="4" creationId="{89AD07D4-AAF7-19B7-0036-7FA39A1DAF0E}"/>
          </ac:picMkLst>
        </pc:picChg>
        <pc:picChg chg="add mod modCrop">
          <ac:chgData name="Yadav, Ankur GIZ IN" userId="846694ef-02c6-4bc2-8e5c-237817adb176" providerId="ADAL" clId="{92FD49DD-2075-48F6-A18B-8E383FD73422}" dt="2022-11-14T07:58:03.433" v="17" actId="1076"/>
          <ac:picMkLst>
            <pc:docMk/>
            <pc:sldMk cId="368183586" sldId="259"/>
            <ac:picMk id="6" creationId="{2F01B2FB-AF5D-2E84-CFEF-6B0058514005}"/>
          </ac:picMkLst>
        </pc:picChg>
      </pc:sldChg>
      <pc:sldChg chg="addSp modSp mod">
        <pc:chgData name="Yadav, Ankur GIZ IN" userId="846694ef-02c6-4bc2-8e5c-237817adb176" providerId="ADAL" clId="{92FD49DD-2075-48F6-A18B-8E383FD73422}" dt="2022-11-14T09:35:59.821" v="156" actId="1076"/>
        <pc:sldMkLst>
          <pc:docMk/>
          <pc:sldMk cId="1582510065" sldId="263"/>
        </pc:sldMkLst>
        <pc:spChg chg="mod">
          <ac:chgData name="Yadav, Ankur GIZ IN" userId="846694ef-02c6-4bc2-8e5c-237817adb176" providerId="ADAL" clId="{92FD49DD-2075-48F6-A18B-8E383FD73422}" dt="2022-11-14T09:35:40.209" v="152" actId="20577"/>
          <ac:spMkLst>
            <pc:docMk/>
            <pc:sldMk cId="1582510065" sldId="263"/>
            <ac:spMk id="2" creationId="{2B9C76F4-688E-BEA5-5491-84A54E95CF46}"/>
          </ac:spMkLst>
        </pc:spChg>
        <pc:spChg chg="add mod">
          <ac:chgData name="Yadav, Ankur GIZ IN" userId="846694ef-02c6-4bc2-8e5c-237817adb176" providerId="ADAL" clId="{92FD49DD-2075-48F6-A18B-8E383FD73422}" dt="2022-11-14T09:35:59.821" v="156" actId="1076"/>
          <ac:spMkLst>
            <pc:docMk/>
            <pc:sldMk cId="1582510065" sldId="263"/>
            <ac:spMk id="4" creationId="{D260C1D1-A5CF-1782-ECDD-DAFAA3A859E5}"/>
          </ac:spMkLst>
        </pc:spChg>
        <pc:cxnChg chg="add mod">
          <ac:chgData name="Yadav, Ankur GIZ IN" userId="846694ef-02c6-4bc2-8e5c-237817adb176" providerId="ADAL" clId="{92FD49DD-2075-48F6-A18B-8E383FD73422}" dt="2022-11-14T09:35:53.009" v="154" actId="14100"/>
          <ac:cxnSpMkLst>
            <pc:docMk/>
            <pc:sldMk cId="1582510065" sldId="263"/>
            <ac:cxnSpMk id="8" creationId="{368616FD-491C-F9B6-5B5F-B4FD07D3A1F3}"/>
          </ac:cxnSpMkLst>
        </pc:cxnChg>
      </pc:sldChg>
      <pc:sldChg chg="modSp mod">
        <pc:chgData name="Yadav, Ankur GIZ IN" userId="846694ef-02c6-4bc2-8e5c-237817adb176" providerId="ADAL" clId="{92FD49DD-2075-48F6-A18B-8E383FD73422}" dt="2022-11-14T09:36:47.737" v="166" actId="20577"/>
        <pc:sldMkLst>
          <pc:docMk/>
          <pc:sldMk cId="1049500468" sldId="1855"/>
        </pc:sldMkLst>
        <pc:spChg chg="mod">
          <ac:chgData name="Yadav, Ankur GIZ IN" userId="846694ef-02c6-4bc2-8e5c-237817adb176" providerId="ADAL" clId="{92FD49DD-2075-48F6-A18B-8E383FD73422}" dt="2022-11-14T09:36:47.737" v="166" actId="20577"/>
          <ac:spMkLst>
            <pc:docMk/>
            <pc:sldMk cId="1049500468" sldId="185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AFA6-CDBC-4056-9AF3-84DA7F32976D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E147D-9C7E-4712-B9F2-40999E519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E147D-9C7E-4712-B9F2-40999E519F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6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70974-7504-4F25-97E8-187CEC460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2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8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03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4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2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7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0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D3364D0-428B-4209-8BBF-D391B2CB3475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3805FD-456C-44B7-A18E-85DEF4AD2E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28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D078-4BA1-A0EA-F4F9-A4F773A44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Waste to energy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D9400-93F0-A187-8360-407C782EE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7AF940-DDC3-781C-5157-740E65F463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26851" y="5793761"/>
            <a:ext cx="989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EEDBBE-72BA-480F-403C-26505BD5198F}"/>
              </a:ext>
            </a:extLst>
          </p:cNvPr>
          <p:cNvCxnSpPr>
            <a:cxnSpLocks/>
          </p:cNvCxnSpPr>
          <p:nvPr/>
        </p:nvCxnSpPr>
        <p:spPr>
          <a:xfrm rot="10800000">
            <a:off x="6057128" y="4077650"/>
            <a:ext cx="2109411" cy="825426"/>
          </a:xfrm>
          <a:prstGeom prst="bentConnector3">
            <a:avLst>
              <a:gd name="adj1" fmla="val -75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9C76F4-688E-BEA5-5491-84A54E9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operations of the facility to generate EPR Certificates</a:t>
            </a:r>
            <a:endParaRPr lang="en-IN" dirty="0"/>
          </a:p>
        </p:txBody>
      </p:sp>
      <p:pic>
        <p:nvPicPr>
          <p:cNvPr id="5" name="Content Placeholder 4" descr="Raw Materials outline">
            <a:extLst>
              <a:ext uri="{FF2B5EF4-FFF2-40B4-BE49-F238E27FC236}">
                <a16:creationId xmlns:a16="http://schemas.microsoft.com/office/drawing/2014/main" id="{8D2D5AC6-47DE-7779-CD8C-7A584992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9558" y="5163780"/>
            <a:ext cx="1317293" cy="1259961"/>
          </a:xfrm>
        </p:spPr>
      </p:pic>
      <p:pic>
        <p:nvPicPr>
          <p:cNvPr id="9" name="Graphic 8" descr="Factory outline">
            <a:extLst>
              <a:ext uri="{FF2B5EF4-FFF2-40B4-BE49-F238E27FC236}">
                <a16:creationId xmlns:a16="http://schemas.microsoft.com/office/drawing/2014/main" id="{9B4E7A3E-9C92-0143-36AD-8D6F234E8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842551" y="4104508"/>
            <a:ext cx="2469378" cy="2469378"/>
          </a:xfrm>
          <a:prstGeom prst="rect">
            <a:avLst/>
          </a:prstGeom>
        </p:spPr>
      </p:pic>
      <p:pic>
        <p:nvPicPr>
          <p:cNvPr id="11" name="Graphic 10" descr="Dump truck outline">
            <a:extLst>
              <a:ext uri="{FF2B5EF4-FFF2-40B4-BE49-F238E27FC236}">
                <a16:creationId xmlns:a16="http://schemas.microsoft.com/office/drawing/2014/main" id="{A741EC66-8FA7-BEF5-BF08-DC0796A1D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07064" y="4738826"/>
            <a:ext cx="2051470" cy="2051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41CDF-9C4D-71C0-A2D3-4339FC94088B}"/>
              </a:ext>
            </a:extLst>
          </p:cNvPr>
          <p:cNvSpPr txBox="1"/>
          <p:nvPr/>
        </p:nvSpPr>
        <p:spPr>
          <a:xfrm>
            <a:off x="811315" y="6223686"/>
            <a:ext cx="1419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Feed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4991C2-529E-1256-61DE-47FCF2502D33}"/>
              </a:ext>
            </a:extLst>
          </p:cNvPr>
          <p:cNvSpPr txBox="1"/>
          <p:nvPr/>
        </p:nvSpPr>
        <p:spPr>
          <a:xfrm>
            <a:off x="3563806" y="6237645"/>
            <a:ext cx="1928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Procurement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F655F-9062-620B-C7A3-9AB4998EF785}"/>
              </a:ext>
            </a:extLst>
          </p:cNvPr>
          <p:cNvSpPr txBox="1"/>
          <p:nvPr/>
        </p:nvSpPr>
        <p:spPr>
          <a:xfrm>
            <a:off x="7075653" y="6252081"/>
            <a:ext cx="255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Waste to Energy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4B6844-BFFB-E7F8-A111-5721E5F4E826}"/>
              </a:ext>
            </a:extLst>
          </p:cNvPr>
          <p:cNvGrpSpPr/>
          <p:nvPr/>
        </p:nvGrpSpPr>
        <p:grpSpPr>
          <a:xfrm>
            <a:off x="4211497" y="1606650"/>
            <a:ext cx="2987948" cy="2256879"/>
            <a:chOff x="564925" y="1732903"/>
            <a:chExt cx="3234093" cy="26727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9442BD-32A0-CBAC-40CC-7C7219532571}"/>
                </a:ext>
              </a:extLst>
            </p:cNvPr>
            <p:cNvGrpSpPr/>
            <p:nvPr/>
          </p:nvGrpSpPr>
          <p:grpSpPr>
            <a:xfrm>
              <a:off x="564925" y="1732903"/>
              <a:ext cx="3003558" cy="2587018"/>
              <a:chOff x="1844172" y="1622375"/>
              <a:chExt cx="3121966" cy="2788929"/>
            </a:xfrm>
          </p:grpSpPr>
          <p:pic>
            <p:nvPicPr>
              <p:cNvPr id="13" name="Graphic 12" descr="Monitor outline">
                <a:extLst>
                  <a:ext uri="{FF2B5EF4-FFF2-40B4-BE49-F238E27FC236}">
                    <a16:creationId xmlns:a16="http://schemas.microsoft.com/office/drawing/2014/main" id="{61499B28-5727-4E72-48F0-D6671E5C4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44172" y="1622375"/>
                <a:ext cx="3121966" cy="2788929"/>
              </a:xfrm>
              <a:prstGeom prst="rect">
                <a:avLst/>
              </a:prstGeom>
            </p:spPr>
          </p:pic>
          <p:pic>
            <p:nvPicPr>
              <p:cNvPr id="14" name="Picture 4" descr="Graphical user interface, website&#10;&#10;Description automatically generated">
                <a:extLst>
                  <a:ext uri="{FF2B5EF4-FFF2-40B4-BE49-F238E27FC236}">
                    <a16:creationId xmlns:a16="http://schemas.microsoft.com/office/drawing/2014/main" id="{12D4B738-39E3-8690-BD10-57143C64F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1603" y="2309586"/>
                <a:ext cx="1979641" cy="1119414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AAC68B-D125-5D50-22D4-871DE6A15E84}"/>
                </a:ext>
              </a:extLst>
            </p:cNvPr>
            <p:cNvSpPr txBox="1"/>
            <p:nvPr/>
          </p:nvSpPr>
          <p:spPr>
            <a:xfrm>
              <a:off x="1212830" y="4005577"/>
              <a:ext cx="2586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CPCB EPR Portal</a:t>
              </a:r>
              <a:endParaRPr lang="en-IN" sz="2000" dirty="0"/>
            </a:p>
          </p:txBody>
        </p:sp>
      </p:grp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5153075B-4D69-F073-A71D-AAC1250963DB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22617" y="4655057"/>
            <a:ext cx="825428" cy="825428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65FDCA-B46A-80DF-04AC-0F62376E11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8250" y="3884621"/>
            <a:ext cx="648754" cy="105965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B15A56-971D-BD1C-E63C-E064581FFA53}"/>
              </a:ext>
            </a:extLst>
          </p:cNvPr>
          <p:cNvSpPr txBox="1"/>
          <p:nvPr/>
        </p:nvSpPr>
        <p:spPr>
          <a:xfrm>
            <a:off x="6018033" y="5404586"/>
            <a:ext cx="8636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Test Report</a:t>
            </a:r>
            <a:endParaRPr lang="en-IN" sz="105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17305F-17D2-2433-7D97-58748636207F}"/>
              </a:ext>
            </a:extLst>
          </p:cNvPr>
          <p:cNvCxnSpPr>
            <a:cxnSpLocks/>
          </p:cNvCxnSpPr>
          <p:nvPr/>
        </p:nvCxnSpPr>
        <p:spPr>
          <a:xfrm flipV="1">
            <a:off x="5562469" y="5793760"/>
            <a:ext cx="1280082" cy="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FE6CFE-3658-CDD0-22FA-A83E3DDD1F04}"/>
              </a:ext>
            </a:extLst>
          </p:cNvPr>
          <p:cNvCxnSpPr/>
          <p:nvPr/>
        </p:nvCxnSpPr>
        <p:spPr>
          <a:xfrm flipH="1" flipV="1">
            <a:off x="6004768" y="4104507"/>
            <a:ext cx="13266" cy="154209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2B0A481-DB7C-3A5B-B694-DFACAC272474}"/>
              </a:ext>
            </a:extLst>
          </p:cNvPr>
          <p:cNvSpPr txBox="1"/>
          <p:nvPr/>
        </p:nvSpPr>
        <p:spPr>
          <a:xfrm>
            <a:off x="3452651" y="4224170"/>
            <a:ext cx="120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Procurement details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A622EE-D84B-7FB6-16E2-3D70314A3DB6}"/>
              </a:ext>
            </a:extLst>
          </p:cNvPr>
          <p:cNvSpPr txBox="1"/>
          <p:nvPr/>
        </p:nvSpPr>
        <p:spPr>
          <a:xfrm>
            <a:off x="7226287" y="3601011"/>
            <a:ext cx="9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Production details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0C1D1-A5CF-1782-ECDD-DAFAA3A859E5}"/>
              </a:ext>
            </a:extLst>
          </p:cNvPr>
          <p:cNvSpPr txBox="1"/>
          <p:nvPr/>
        </p:nvSpPr>
        <p:spPr>
          <a:xfrm>
            <a:off x="9072370" y="3539456"/>
            <a:ext cx="16754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Generation of certificates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8616FD-491C-F9B6-5B5F-B4FD07D3A1F3}"/>
              </a:ext>
            </a:extLst>
          </p:cNvPr>
          <p:cNvCxnSpPr>
            <a:cxnSpLocks/>
          </p:cNvCxnSpPr>
          <p:nvPr/>
        </p:nvCxnSpPr>
        <p:spPr>
          <a:xfrm>
            <a:off x="8166539" y="3787289"/>
            <a:ext cx="803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1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FFD0-AC1B-9762-C616-D08C9200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5B17-AB55-8EB7-7777-03514BD4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85324" cy="3678303"/>
          </a:xfrm>
        </p:spPr>
        <p:txBody>
          <a:bodyPr/>
          <a:lstStyle/>
          <a:p>
            <a:r>
              <a:rPr lang="en-US" dirty="0"/>
              <a:t>Add details in the Test Report form</a:t>
            </a:r>
          </a:p>
          <a:p>
            <a:r>
              <a:rPr lang="en-US" dirty="0" err="1"/>
              <a:t>WtE</a:t>
            </a:r>
            <a:r>
              <a:rPr lang="en-US" dirty="0"/>
              <a:t> units have to update these test reports every three months </a:t>
            </a:r>
          </a:p>
          <a:p>
            <a:r>
              <a:rPr lang="en-US" dirty="0"/>
              <a:t>Test reports should include calorific value of feed to boiler and the plastic waste categorization to be </a:t>
            </a:r>
            <a:r>
              <a:rPr lang="en-US" dirty="0" smtClean="0"/>
              <a:t>provided</a:t>
            </a:r>
          </a:p>
          <a:p>
            <a:r>
              <a:rPr lang="en-US" dirty="0" smtClean="0"/>
              <a:t>Energy consumption factor of the Boiler is as per the Physical verification of the unit conducted by SPCB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1B2FB-AF5D-2E84-CFEF-6B0058514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8"/>
          <a:stretch/>
        </p:blipFill>
        <p:spPr>
          <a:xfrm>
            <a:off x="4366517" y="2180496"/>
            <a:ext cx="7596780" cy="36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E666-8CA0-F723-E33E-EF020392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7586-43A5-7226-3513-E63BC2177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51761" cy="3678303"/>
          </a:xfrm>
        </p:spPr>
        <p:txBody>
          <a:bodyPr/>
          <a:lstStyle/>
          <a:p>
            <a:r>
              <a:rPr lang="en-IN" dirty="0"/>
              <a:t>Daily/Weekly/Monthly plastic waste(feed) procurement details have to be provided by the </a:t>
            </a:r>
            <a:r>
              <a:rPr lang="en-IN" dirty="0" err="1"/>
              <a:t>WtE</a:t>
            </a:r>
            <a:r>
              <a:rPr lang="en-IN" dirty="0"/>
              <a:t> units</a:t>
            </a:r>
          </a:p>
          <a:p>
            <a:r>
              <a:rPr lang="en-IN" dirty="0"/>
              <a:t>Supplier GST number is mandatory to be entered during adding procurement details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AB70B-AA76-7D24-EAF1-8EC0E4F6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363" y="2084969"/>
            <a:ext cx="7569372" cy="38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3E07-7F4A-96B2-B391-ABE10350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AD30-C989-16B0-85FA-2578506A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600389" cy="36783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Meter readings and the picture of meter readings along with the power generation should be provided in the production details</a:t>
            </a:r>
          </a:p>
          <a:p>
            <a:r>
              <a:rPr lang="en-IN" dirty="0"/>
              <a:t>Overlap in start date and end date is not allowed </a:t>
            </a:r>
            <a:endParaRPr lang="en-IN" dirty="0" smtClean="0"/>
          </a:p>
          <a:p>
            <a:r>
              <a:rPr lang="en-IN" dirty="0" err="1" smtClean="0"/>
              <a:t>Categorywise</a:t>
            </a:r>
            <a:r>
              <a:rPr lang="en-IN" dirty="0" smtClean="0"/>
              <a:t> </a:t>
            </a:r>
            <a:r>
              <a:rPr lang="en-IN" dirty="0" err="1" smtClean="0"/>
              <a:t>quanity</a:t>
            </a:r>
            <a:r>
              <a:rPr lang="en-IN" dirty="0"/>
              <a:t> </a:t>
            </a:r>
            <a:r>
              <a:rPr lang="en-IN" dirty="0" smtClean="0"/>
              <a:t>processed shall be calculated based on the Test Report and the Power Generation </a:t>
            </a:r>
          </a:p>
          <a:p>
            <a:r>
              <a:rPr lang="en-IN" dirty="0" smtClean="0"/>
              <a:t>Corresponding potential for EPR Certificate Generation shall be reflected in the Wallet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8A0BC0A-BA2F-3FDE-6509-2F10BA7989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00081" y="1851274"/>
            <a:ext cx="7228725" cy="44467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649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WtE</a:t>
            </a:r>
            <a:r>
              <a:rPr lang="en-US" dirty="0"/>
              <a:t> - Wallet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98" y="2060813"/>
            <a:ext cx="3772443" cy="41079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wallet of the PWP displays </a:t>
            </a:r>
            <a:r>
              <a:rPr lang="en-US" b="1" dirty="0"/>
              <a:t>Category Wise details</a:t>
            </a:r>
            <a:r>
              <a:rPr lang="en-US" dirty="0"/>
              <a:t> of the Certificate Potential.</a:t>
            </a:r>
          </a:p>
          <a:p>
            <a:r>
              <a:rPr lang="en-US" b="1" dirty="0"/>
              <a:t>Processing Capacity</a:t>
            </a:r>
            <a:r>
              <a:rPr lang="en-US" dirty="0"/>
              <a:t> is the maximum amount of plastics that can be processed by a PWP in an F.Y.</a:t>
            </a:r>
          </a:p>
          <a:p>
            <a:r>
              <a:rPr lang="en-US" b="1" dirty="0"/>
              <a:t>Total Potential </a:t>
            </a:r>
            <a:r>
              <a:rPr lang="en-US" dirty="0"/>
              <a:t>is the quantity of plastic processed</a:t>
            </a:r>
            <a:r>
              <a:rPr lang="en-US" b="1" dirty="0"/>
              <a:t> </a:t>
            </a:r>
            <a:r>
              <a:rPr lang="en-US" dirty="0"/>
              <a:t>by a PWP in an F.Y.</a:t>
            </a:r>
          </a:p>
          <a:p>
            <a:r>
              <a:rPr lang="en-US" b="1" dirty="0"/>
              <a:t>Available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Used Potential </a:t>
            </a:r>
            <a:r>
              <a:rPr lang="en-US" dirty="0"/>
              <a:t>is the maximum value of certificates that can be generated.</a:t>
            </a:r>
          </a:p>
          <a:p>
            <a:r>
              <a:rPr lang="en-US" b="1" dirty="0"/>
              <a:t>Certificate Value </a:t>
            </a:r>
            <a:r>
              <a:rPr lang="en-US" dirty="0"/>
              <a:t>is the value of generated certificates that are available for transfer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Certificates can be generated &amp; transferred in this section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215" y="2841791"/>
            <a:ext cx="7586306" cy="226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5004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139</TotalTime>
  <Words>276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Waste to energy units</vt:lpstr>
      <vt:lpstr>Reporting operations of the facility to generate EPR Certificates</vt:lpstr>
      <vt:lpstr>test report</vt:lpstr>
      <vt:lpstr>Procurement details</vt:lpstr>
      <vt:lpstr>Production details</vt:lpstr>
      <vt:lpstr>WtE - Wallet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to energy units</dc:title>
  <dc:creator>Yadav, Ankur GIZ IN</dc:creator>
  <cp:lastModifiedBy>Divya Sinha</cp:lastModifiedBy>
  <cp:revision>5</cp:revision>
  <dcterms:created xsi:type="dcterms:W3CDTF">2022-11-07T09:59:58Z</dcterms:created>
  <dcterms:modified xsi:type="dcterms:W3CDTF">2022-11-16T19:47:23Z</dcterms:modified>
</cp:coreProperties>
</file>