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9" r:id="rId4"/>
    <p:sldId id="260" r:id="rId5"/>
    <p:sldId id="258" r:id="rId6"/>
    <p:sldId id="262" r:id="rId7"/>
    <p:sldId id="1857" r:id="rId8"/>
    <p:sldId id="18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87B2D-631E-4023-9AD6-B82F14534AFD}" v="1" dt="2022-11-14T06:58:3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CC9F-DFED-4A19-ADED-238583604DB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C8446-A16D-4A79-BD81-B66A1C6EFCB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0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0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4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4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B350E5-16D8-44B1-8854-EBA7BEB5B58A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719110-1C22-4240-B4EC-C6890C7BA5DD}" type="slidenum">
              <a:rPr lang="en-IN" smtClean="0"/>
              <a:t>‹Nr.›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79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896-61DC-A90B-9DB2-53A1B58BA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Waste to oil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5FEC1-2422-3B84-706D-37D96A6E3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4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1140786" y="6240395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6925052" y="6254988"/>
            <a:ext cx="25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to Oil Facility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5153075B-4D69-F073-A71D-AAC125096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2617" y="4655057"/>
            <a:ext cx="825428" cy="82542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B15A56-971D-BD1C-E63C-E064581FFA53}"/>
              </a:ext>
            </a:extLst>
          </p:cNvPr>
          <p:cNvSpPr txBox="1"/>
          <p:nvPr/>
        </p:nvSpPr>
        <p:spPr>
          <a:xfrm>
            <a:off x="6018033" y="5404586"/>
            <a:ext cx="863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Test Report</a:t>
            </a:r>
            <a:endParaRPr lang="en-IN" sz="1050" dirty="0"/>
          </a:p>
        </p:txBody>
      </p:sp>
      <p:pic>
        <p:nvPicPr>
          <p:cNvPr id="33" name="Graphic 32" descr="Rupee outline">
            <a:extLst>
              <a:ext uri="{FF2B5EF4-FFF2-40B4-BE49-F238E27FC236}">
                <a16:creationId xmlns:a16="http://schemas.microsoft.com/office/drawing/2014/main" id="{BE83B5E5-58D5-C79B-45FF-4AD462F781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8290" y="4943683"/>
            <a:ext cx="1405847" cy="14058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FCAD0-6420-747B-8A15-42CA6D03CFC7}"/>
              </a:ext>
            </a:extLst>
          </p:cNvPr>
          <p:cNvCxnSpPr>
            <a:cxnSpLocks/>
          </p:cNvCxnSpPr>
          <p:nvPr/>
        </p:nvCxnSpPr>
        <p:spPr>
          <a:xfrm>
            <a:off x="9189955" y="5764561"/>
            <a:ext cx="1158335" cy="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FDC502-FEAC-AEAC-4E4C-DDB34FE2508A}"/>
              </a:ext>
            </a:extLst>
          </p:cNvPr>
          <p:cNvCxnSpPr>
            <a:cxnSpLocks/>
          </p:cNvCxnSpPr>
          <p:nvPr/>
        </p:nvCxnSpPr>
        <p:spPr>
          <a:xfrm rot="10800000">
            <a:off x="8203234" y="4077652"/>
            <a:ext cx="1713277" cy="1580851"/>
          </a:xfrm>
          <a:prstGeom prst="bentConnector3">
            <a:avLst>
              <a:gd name="adj1" fmla="val 3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FE6CFE-3658-CDD0-22FA-A83E3DDD1F04}"/>
              </a:ext>
            </a:extLst>
          </p:cNvPr>
          <p:cNvCxnSpPr/>
          <p:nvPr/>
        </p:nvCxnSpPr>
        <p:spPr>
          <a:xfrm flipH="1" flipV="1">
            <a:off x="6004768" y="4104507"/>
            <a:ext cx="13266" cy="154209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DFD991-6C29-DACB-EBDB-76339D516308}"/>
              </a:ext>
            </a:extLst>
          </p:cNvPr>
          <p:cNvSpPr txBox="1"/>
          <p:nvPr/>
        </p:nvSpPr>
        <p:spPr>
          <a:xfrm>
            <a:off x="8719829" y="3675581"/>
            <a:ext cx="940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details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EF2F7-726F-E125-F127-24F8AD114278}"/>
              </a:ext>
            </a:extLst>
          </p:cNvPr>
          <p:cNvSpPr txBox="1"/>
          <p:nvPr/>
        </p:nvSpPr>
        <p:spPr>
          <a:xfrm>
            <a:off x="10738859" y="6254988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B1350-CCCB-7241-D85D-653F0A079540}"/>
              </a:ext>
            </a:extLst>
          </p:cNvPr>
          <p:cNvSpPr txBox="1"/>
          <p:nvPr/>
        </p:nvSpPr>
        <p:spPr>
          <a:xfrm>
            <a:off x="10348290" y="3828461"/>
            <a:ext cx="124586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Generation of</a:t>
            </a:r>
            <a:r>
              <a:rPr lang="en-US" sz="1400" baseline="0" dirty="0"/>
              <a:t> certificates </a:t>
            </a:r>
            <a:endParaRPr lang="en-IN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35FA1-FEC6-82DC-1E7C-6D2A344DD7CF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11051213" y="4414448"/>
            <a:ext cx="1" cy="5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FFD0-AC1B-9762-C616-D08C9200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5B17-AB55-8EB7-7777-03514BD4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85324" cy="3678303"/>
          </a:xfrm>
        </p:spPr>
        <p:txBody>
          <a:bodyPr/>
          <a:lstStyle/>
          <a:p>
            <a:r>
              <a:rPr lang="en-US" dirty="0"/>
              <a:t>Add details in the Test Report form</a:t>
            </a:r>
          </a:p>
          <a:p>
            <a:r>
              <a:rPr lang="en-US" dirty="0" err="1"/>
              <a:t>WtO</a:t>
            </a:r>
            <a:r>
              <a:rPr lang="en-US" dirty="0"/>
              <a:t> units must update these test reports every three months </a:t>
            </a:r>
          </a:p>
          <a:p>
            <a:r>
              <a:rPr lang="en-US" dirty="0"/>
              <a:t>Test reports should include calorific value of feed to boiler and the plastic waste categorization to be provided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5D207-6E4D-E60D-840D-7283706D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49" y="2229888"/>
            <a:ext cx="7212458" cy="35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963392" cy="3678303"/>
          </a:xfrm>
        </p:spPr>
        <p:txBody>
          <a:bodyPr/>
          <a:lstStyle/>
          <a:p>
            <a:r>
              <a:rPr lang="en-IN" dirty="0"/>
              <a:t>Daily/Weekly/Monthly plastic waste(feed) procurement details have to be provided by the </a:t>
            </a:r>
            <a:r>
              <a:rPr lang="en-IN" dirty="0" err="1"/>
              <a:t>WtO</a:t>
            </a:r>
            <a:r>
              <a:rPr lang="en-IN" dirty="0"/>
              <a:t> units</a:t>
            </a:r>
          </a:p>
          <a:p>
            <a:r>
              <a:rPr lang="en-IN" dirty="0"/>
              <a:t>Supplier GST number is mandatory to be entered during adding procurement details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4747B-4BBD-CC59-4492-E204AAF2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43" y="2048680"/>
            <a:ext cx="8301520" cy="40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39E5-C6B9-9098-4C0F-EA0AE6F3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9F60-6651-5A08-DE32-17980C7D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891473" cy="3678303"/>
          </a:xfrm>
        </p:spPr>
        <p:txBody>
          <a:bodyPr/>
          <a:lstStyle/>
          <a:p>
            <a:r>
              <a:rPr lang="en-IN" dirty="0"/>
              <a:t>Quantity of oil produced should be provided in the production details</a:t>
            </a:r>
          </a:p>
          <a:p>
            <a:r>
              <a:rPr lang="en-IN" dirty="0"/>
              <a:t>Overlap in start date and end date is not allowed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C9C99481-4E30-1B99-C9A8-90ABDF277F1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07613" y="1908710"/>
            <a:ext cx="7283524" cy="42471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19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3E9-6264-1CE4-8AD1-0358F42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0C11-23EA-DD42-43F0-C364FCDB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470233" cy="3678303"/>
          </a:xfrm>
        </p:spPr>
        <p:txBody>
          <a:bodyPr>
            <a:normAutofit/>
          </a:bodyPr>
          <a:lstStyle/>
          <a:p>
            <a:r>
              <a:rPr lang="en-IN" dirty="0"/>
              <a:t>Products from the inventory must be selected and the corresponding quantities sold to be provided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2953C-A0AA-61FD-5285-FCD1DF718217}"/>
              </a:ext>
            </a:extLst>
          </p:cNvPr>
          <p:cNvSpPr txBox="1"/>
          <p:nvPr/>
        </p:nvSpPr>
        <p:spPr>
          <a:xfrm>
            <a:off x="4015911" y="6155844"/>
            <a:ext cx="7134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User needs to confirm the sales details before generating invoice number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191F1-5BB2-FAA1-25FF-E173412A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91" y="2180496"/>
            <a:ext cx="8641694" cy="37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EB94-5B48-75E0-0DC5-63DB6A91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3FFF-D23E-3626-52FA-4C416C29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41448"/>
            <a:ext cx="2254474" cy="431439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WtO</a:t>
            </a:r>
            <a:r>
              <a:rPr lang="en-IN" dirty="0"/>
              <a:t> units need to provide the details of the unit to whom the products are sold and finally generate EPR invoice for the same</a:t>
            </a:r>
          </a:p>
          <a:p>
            <a:r>
              <a:rPr lang="en-IN" dirty="0"/>
              <a:t>Products selected from the production inventory are available for sales.</a:t>
            </a:r>
          </a:p>
          <a:p>
            <a:r>
              <a:rPr lang="en-IN" dirty="0" err="1"/>
              <a:t>WtO</a:t>
            </a:r>
            <a:r>
              <a:rPr lang="en-IN" dirty="0"/>
              <a:t> units need to provide the quantity to be sold</a:t>
            </a:r>
          </a:p>
          <a:p>
            <a:r>
              <a:rPr lang="en-IN" dirty="0"/>
              <a:t>To generate the invoice, entity details and invoice details to be provided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490CF-951B-ADE5-D906-3D74C87B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36" y="2017432"/>
            <a:ext cx="8280970" cy="39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WtO</a:t>
            </a:r>
            <a:r>
              <a:rPr lang="en-US" dirty="0"/>
              <a:t>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35" y="2697202"/>
            <a:ext cx="7578346" cy="208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48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315</Words>
  <Application>Microsoft Office PowerPoint</Application>
  <PresentationFormat>Breitbild</PresentationFormat>
  <Paragraphs>38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Waste to oil units</vt:lpstr>
      <vt:lpstr>Reporting operations of the facility to generate EPR Certificates</vt:lpstr>
      <vt:lpstr>test report</vt:lpstr>
      <vt:lpstr>Procurement</vt:lpstr>
      <vt:lpstr>Production details</vt:lpstr>
      <vt:lpstr>Sales details</vt:lpstr>
      <vt:lpstr>Sales details (CONTD.)</vt:lpstr>
      <vt:lpstr>WtO -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to oil units</dc:title>
  <dc:creator>Yadav, Ankur GIZ IN</dc:creator>
  <cp:lastModifiedBy>Andreas, Volker Marcel GIZ IN</cp:lastModifiedBy>
  <cp:revision>4</cp:revision>
  <dcterms:created xsi:type="dcterms:W3CDTF">2022-11-07T10:50:39Z</dcterms:created>
  <dcterms:modified xsi:type="dcterms:W3CDTF">2022-11-16T14:04:37Z</dcterms:modified>
</cp:coreProperties>
</file>