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79a2ae845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579a2ae84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79a2ae845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579a2ae845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79a2ae845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579a2ae845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79a2ae845_0_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579a2ae845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79a2ae845_0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579a2ae845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79a2ae845_0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579a2ae84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79a2ae845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579a2ae845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79a2ae845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579a2ae845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79a2ae845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579a2ae84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79a2ae845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579a2ae84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79a2ae845_0_1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579a2ae845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79a2ae845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579a2ae84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79a2ae845_0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579a2ae845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79a2ae845_0_1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579a2ae845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79a2ae845_0_1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579a2ae845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79a2ae845_0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579a2ae845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79a2ae845_0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579a2ae845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79a2ae845_0_1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579a2ae845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79a2ae845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579a2ae84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79a2ae84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1579a2ae845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Specific Field level</a:t>
            </a:r>
            <a:endParaRPr/>
          </a:p>
        </p:txBody>
      </p:sp>
      <p:sp>
        <p:nvSpPr>
          <p:cNvPr id="79" name="Google Shape;79;g1579a2ae845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79a2ae845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579a2ae845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79a2ae845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579a2ae84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79a2ae845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579a2ae84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79a2ae845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579a2ae84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79a2ae84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1579a2ae845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Directions by CPCB for SUPs</a:t>
            </a:r>
            <a:endParaRPr/>
          </a:p>
        </p:txBody>
      </p:sp>
      <p:sp>
        <p:nvSpPr>
          <p:cNvPr id="113" name="Google Shape;113;g1579a2ae845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p:nvPr/>
        </p:nvSpPr>
        <p:spPr>
          <a:xfrm>
            <a:off x="330214" y="460805"/>
            <a:ext cx="84822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3" name="Google Shape;53;p13"/>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54" name="Google Shape;54;p1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32567" y="557442"/>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APPLICATION FORM FORMAT </a:t>
            </a:r>
            <a:endParaRPr>
              <a:solidFill>
                <a:schemeClr val="lt1"/>
              </a:solidFill>
            </a:endParaRPr>
          </a:p>
        </p:txBody>
      </p:sp>
      <p:sp>
        <p:nvSpPr>
          <p:cNvPr id="62" name="Google Shape;62;p14"/>
          <p:cNvSpPr txBox="1"/>
          <p:nvPr>
            <p:ph idx="1" type="body"/>
          </p:nvPr>
        </p:nvSpPr>
        <p:spPr>
          <a:xfrm>
            <a:off x="432567" y="1594791"/>
            <a:ext cx="8272200" cy="2758800"/>
          </a:xfrm>
          <a:prstGeom prst="rect">
            <a:avLst/>
          </a:prstGeom>
          <a:noFill/>
          <a:ln>
            <a:noFill/>
          </a:ln>
        </p:spPr>
        <p:txBody>
          <a:bodyPr anchorCtr="0" anchor="ctr" bIns="34275" lIns="68575" spcFirstLastPara="1" rIns="68575" wrap="square" tIns="34275">
            <a:normAutofit/>
          </a:bodyPr>
          <a:lstStyle/>
          <a:p>
            <a:pPr indent="-228600" lvl="0" marL="228600" rtl="0" algn="l">
              <a:spcBef>
                <a:spcPts val="0"/>
              </a:spcBef>
              <a:spcAft>
                <a:spcPts val="0"/>
              </a:spcAft>
              <a:buSzPts val="1200"/>
              <a:buChar char="●"/>
            </a:pPr>
            <a:r>
              <a:rPr lang="en"/>
              <a:t>Part A: General Details</a:t>
            </a:r>
            <a:endParaRPr/>
          </a:p>
          <a:p>
            <a:pPr indent="-228600" lvl="0" marL="228600" rtl="0" algn="l">
              <a:spcBef>
                <a:spcPts val="700"/>
              </a:spcBef>
              <a:spcAft>
                <a:spcPts val="0"/>
              </a:spcAft>
              <a:buSzPts val="1200"/>
              <a:buChar char="●"/>
            </a:pPr>
            <a:r>
              <a:rPr lang="en"/>
              <a:t>Part B: Effluent &amp; Emissions </a:t>
            </a:r>
            <a:endParaRPr/>
          </a:p>
          <a:p>
            <a:pPr indent="-228600" lvl="0" marL="228600" rtl="0" algn="l">
              <a:spcBef>
                <a:spcPts val="700"/>
              </a:spcBef>
              <a:spcAft>
                <a:spcPts val="0"/>
              </a:spcAft>
              <a:buSzPts val="1200"/>
              <a:buChar char="●"/>
            </a:pPr>
            <a:r>
              <a:rPr lang="en"/>
              <a:t>Part C: Procurement/ Sales/ Waste Generation </a:t>
            </a:r>
            <a:endParaRPr/>
          </a:p>
          <a:p>
            <a:pPr indent="-228600" lvl="0" marL="228600" rtl="0" algn="l">
              <a:spcBef>
                <a:spcPts val="700"/>
              </a:spcBef>
              <a:spcAft>
                <a:spcPts val="0"/>
              </a:spcAft>
              <a:buSzPts val="1200"/>
              <a:buChar char="●"/>
            </a:pPr>
            <a:r>
              <a:rPr lang="en"/>
              <a:t>Part D: EPR Action Plan </a:t>
            </a:r>
            <a:endParaRPr/>
          </a:p>
          <a:p>
            <a:pPr indent="-152400" lvl="0" marL="228600" rtl="0" algn="l">
              <a:spcBef>
                <a:spcPts val="700"/>
              </a:spcBef>
              <a:spcAft>
                <a:spcPts val="0"/>
              </a:spcAft>
              <a:buSzPts val="1200"/>
              <a:buNone/>
            </a:pPr>
            <a:r>
              <a:t/>
            </a:r>
            <a:endParaRPr/>
          </a:p>
          <a:p>
            <a:pPr indent="-152400" lvl="0" marL="228600" rtl="0" algn="l">
              <a:spcBef>
                <a:spcPts val="700"/>
              </a:spcBef>
              <a:spcAft>
                <a:spcPts val="0"/>
              </a:spcAft>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lt1"/>
              </a:buClr>
              <a:buSzPct val="75000"/>
              <a:buFont typeface="Gill Sans"/>
              <a:buNone/>
            </a:pPr>
            <a:r>
              <a:rPr lang="en">
                <a:solidFill>
                  <a:schemeClr val="lt1"/>
                </a:solidFill>
              </a:rPr>
              <a:t>PART B: EMISSIONS AND EFFLUENT RELATED DETAILS</a:t>
            </a:r>
            <a:endParaRPr>
              <a:solidFill>
                <a:schemeClr val="lt1"/>
              </a:solidFill>
            </a:endParaRPr>
          </a:p>
        </p:txBody>
      </p:sp>
      <p:sp>
        <p:nvSpPr>
          <p:cNvPr id="123" name="Google Shape;123;p23"/>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p>
            <a:pPr indent="-228600" lvl="0" marL="228600" rtl="0" algn="l">
              <a:spcBef>
                <a:spcPts val="0"/>
              </a:spcBef>
              <a:spcAft>
                <a:spcPts val="0"/>
              </a:spcAft>
              <a:buSzPts val="1200"/>
              <a:buChar char="●"/>
            </a:pPr>
            <a:r>
              <a:rPr lang="en"/>
              <a:t>6: Consent details of production facility - Validity date &amp; CTO (Air/Water)  document to be uploaded</a:t>
            </a:r>
            <a:endParaRPr/>
          </a:p>
          <a:p>
            <a:pPr indent="-228600" lvl="0" marL="228600" rtl="0" algn="l">
              <a:spcBef>
                <a:spcPts val="700"/>
              </a:spcBef>
              <a:spcAft>
                <a:spcPts val="0"/>
              </a:spcAft>
              <a:buSzPts val="1200"/>
              <a:buChar char="●"/>
            </a:pPr>
            <a:r>
              <a:rPr lang="en"/>
              <a:t>Consent to be valid on the date of application </a:t>
            </a:r>
            <a:endParaRPr/>
          </a:p>
          <a:p>
            <a:pPr indent="-228600" lvl="0" marL="228600" rtl="0" algn="l">
              <a:spcBef>
                <a:spcPts val="700"/>
              </a:spcBef>
              <a:spcAft>
                <a:spcPts val="0"/>
              </a:spcAft>
              <a:buSzPts val="1200"/>
              <a:buChar char="●"/>
            </a:pPr>
            <a:r>
              <a:rPr lang="en"/>
              <a:t>Applicable for entities having production units</a:t>
            </a:r>
            <a:endParaRPr/>
          </a:p>
          <a:p>
            <a:pPr indent="-228600" lvl="0" marL="228600" rtl="0" algn="l">
              <a:spcBef>
                <a:spcPts val="700"/>
              </a:spcBef>
              <a:spcAft>
                <a:spcPts val="0"/>
              </a:spcAft>
              <a:buSzPts val="1200"/>
              <a:buChar char="●"/>
            </a:pPr>
            <a:r>
              <a:rPr lang="en"/>
              <a:t>Optional for Brandowners/ Importers</a:t>
            </a:r>
            <a:endParaRPr/>
          </a:p>
          <a:p>
            <a:pPr indent="-228600" lvl="0" marL="228600" rtl="0" algn="l">
              <a:spcBef>
                <a:spcPts val="700"/>
              </a:spcBef>
              <a:spcAft>
                <a:spcPts val="0"/>
              </a:spcAft>
              <a:buSzPts val="1200"/>
              <a:buChar char="●"/>
            </a:pPr>
            <a:r>
              <a:rPr lang="en"/>
              <a:t>Mandatory for Producers </a:t>
            </a:r>
            <a:endParaRPr/>
          </a:p>
          <a:p>
            <a:pPr indent="-152400" lvl="0" marL="228600" rtl="0" algn="l">
              <a:spcBef>
                <a:spcPts val="700"/>
              </a:spcBef>
              <a:spcAft>
                <a:spcPts val="0"/>
              </a:spcAft>
              <a:buSzPts val="1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A screenshot of a computer&#10;&#10;Description automatically generated" id="129" name="Google Shape;129;p24"/>
          <p:cNvPicPr preferRelativeResize="0"/>
          <p:nvPr>
            <p:ph idx="1" type="body"/>
          </p:nvPr>
        </p:nvPicPr>
        <p:blipFill rotWithShape="1">
          <a:blip r:embed="rId3">
            <a:alphaModFix/>
          </a:blip>
          <a:srcRect b="0" l="0" r="0" t="15768"/>
          <a:stretch/>
        </p:blipFill>
        <p:spPr>
          <a:xfrm>
            <a:off x="3011072" y="1741470"/>
            <a:ext cx="5697000" cy="2574900"/>
          </a:xfrm>
          <a:prstGeom prst="rect">
            <a:avLst/>
          </a:prstGeom>
          <a:noFill/>
          <a:ln>
            <a:noFill/>
          </a:ln>
        </p:spPr>
      </p:pic>
      <p:sp>
        <p:nvSpPr>
          <p:cNvPr id="130" name="Google Shape;130;p24"/>
          <p:cNvSpPr txBox="1"/>
          <p:nvPr/>
        </p:nvSpPr>
        <p:spPr>
          <a:xfrm>
            <a:off x="435894" y="1599613"/>
            <a:ext cx="1948200" cy="351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Part B: </a:t>
            </a:r>
            <a:r>
              <a:rPr lang="en" sz="1400">
                <a:solidFill>
                  <a:schemeClr val="dk1"/>
                </a:solidFill>
                <a:latin typeface="Gill Sans"/>
                <a:ea typeface="Gill Sans"/>
                <a:cs typeface="Gill Sans"/>
                <a:sym typeface="Gill Sans"/>
              </a:rPr>
              <a:t>Details of state wise consents(consent to operate (CTO) document provided by SPCB for liquid effluent and gaseous emissions) where the producer has its operating units should be provided.</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Also combined consent copies pertaining to air and water acts should be uploaded.</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lt1"/>
              </a:buClr>
              <a:buSzPct val="75000"/>
              <a:buFont typeface="Gill Sans"/>
              <a:buNone/>
            </a:pPr>
            <a:r>
              <a:rPr lang="en">
                <a:solidFill>
                  <a:schemeClr val="lt1"/>
                </a:solidFill>
              </a:rPr>
              <a:t>PART C: PROCUREMENT/ SALES/ WASTE GENERATION</a:t>
            </a:r>
            <a:endParaRPr>
              <a:solidFill>
                <a:schemeClr val="lt1"/>
              </a:solidFill>
            </a:endParaRPr>
          </a:p>
        </p:txBody>
      </p:sp>
      <p:sp>
        <p:nvSpPr>
          <p:cNvPr id="136" name="Google Shape;136;p25"/>
          <p:cNvSpPr txBox="1"/>
          <p:nvPr>
            <p:ph idx="1" type="body"/>
          </p:nvPr>
        </p:nvSpPr>
        <p:spPr>
          <a:xfrm>
            <a:off x="435894" y="1635372"/>
            <a:ext cx="8272200" cy="3219000"/>
          </a:xfrm>
          <a:prstGeom prst="rect">
            <a:avLst/>
          </a:prstGeom>
          <a:noFill/>
          <a:ln>
            <a:noFill/>
          </a:ln>
        </p:spPr>
        <p:txBody>
          <a:bodyPr anchorCtr="0" anchor="ctr" bIns="34275" lIns="68575" spcFirstLastPara="1" rIns="68575" wrap="square" tIns="34275">
            <a:normAutofit fontScale="70000" lnSpcReduction="20000"/>
          </a:bodyPr>
          <a:lstStyle/>
          <a:p>
            <a:pPr indent="-205740" lvl="0" marL="228600" rtl="0" algn="l">
              <a:spcBef>
                <a:spcPts val="0"/>
              </a:spcBef>
              <a:spcAft>
                <a:spcPts val="0"/>
              </a:spcAft>
              <a:buSzPct val="66666"/>
              <a:buChar char="●"/>
            </a:pPr>
            <a:r>
              <a:rPr lang="en"/>
              <a:t>PIBOs to indicate plastic waste generation details equivalent to plastic packaging qty placed in market </a:t>
            </a:r>
            <a:endParaRPr/>
          </a:p>
          <a:p>
            <a:pPr indent="-205740" lvl="0" marL="228600" rtl="0" algn="l">
              <a:spcBef>
                <a:spcPts val="700"/>
              </a:spcBef>
              <a:spcAft>
                <a:spcPts val="0"/>
              </a:spcAft>
              <a:buSzPct val="66666"/>
              <a:buChar char="●"/>
            </a:pPr>
            <a:r>
              <a:rPr lang="en"/>
              <a:t>Irrespective of the fact that commodity with plastic packaging / plastic packaging is directly / indirectly sold to end-users</a:t>
            </a:r>
            <a:endParaRPr/>
          </a:p>
          <a:p>
            <a:pPr indent="-205740" lvl="0" marL="228600" rtl="0" algn="l">
              <a:spcBef>
                <a:spcPts val="700"/>
              </a:spcBef>
              <a:spcAft>
                <a:spcPts val="0"/>
              </a:spcAft>
              <a:buSzPct val="66666"/>
              <a:buChar char="●"/>
            </a:pPr>
            <a:r>
              <a:rPr lang="en"/>
              <a:t>Plastic Waste category should match with the commodity with plastic packaging / plastic packaging marketed</a:t>
            </a:r>
            <a:endParaRPr/>
          </a:p>
          <a:p>
            <a:pPr indent="-205740" lvl="0" marL="228600" rtl="0" algn="l">
              <a:spcBef>
                <a:spcPts val="700"/>
              </a:spcBef>
              <a:spcAft>
                <a:spcPts val="0"/>
              </a:spcAft>
              <a:buSzPct val="66666"/>
              <a:buChar char="●"/>
            </a:pPr>
            <a:r>
              <a:rPr lang="en"/>
              <a:t>Plastic waste quantity should match with the plastic consumed in plastic packaging</a:t>
            </a:r>
            <a:endParaRPr/>
          </a:p>
          <a:p>
            <a:pPr indent="-205740" lvl="0" marL="228600" rtl="0" algn="l">
              <a:spcBef>
                <a:spcPts val="700"/>
              </a:spcBef>
              <a:spcAft>
                <a:spcPts val="0"/>
              </a:spcAft>
              <a:buSzPct val="66666"/>
              <a:buChar char="●"/>
            </a:pPr>
            <a:r>
              <a:rPr lang="en"/>
              <a:t>Entity category ( P/I/BO/Recycler) &amp; Contact details</a:t>
            </a:r>
            <a:endParaRPr/>
          </a:p>
          <a:p>
            <a:pPr indent="-205740" lvl="0" marL="228600" rtl="0" algn="l">
              <a:spcBef>
                <a:spcPts val="700"/>
              </a:spcBef>
              <a:spcAft>
                <a:spcPts val="0"/>
              </a:spcAft>
              <a:buSzPct val="66666"/>
              <a:buChar char="●"/>
            </a:pPr>
            <a:r>
              <a:rPr lang="en"/>
              <a:t>Quantity , type of plastic, category of plastic to be reported</a:t>
            </a:r>
            <a:endParaRPr/>
          </a:p>
          <a:p>
            <a:pPr indent="-205740" lvl="0" marL="228600" rtl="0" algn="l">
              <a:spcBef>
                <a:spcPts val="700"/>
              </a:spcBef>
              <a:spcAft>
                <a:spcPts val="0"/>
              </a:spcAft>
              <a:buSzPct val="66666"/>
              <a:buChar char="●"/>
            </a:pPr>
            <a:r>
              <a:rPr lang="en"/>
              <a:t>Details of Registered/Unregistered entities to be provided separately </a:t>
            </a:r>
            <a:endParaRPr/>
          </a:p>
          <a:p>
            <a:pPr indent="-205740" lvl="0" marL="228600" rtl="0" algn="l">
              <a:spcBef>
                <a:spcPts val="700"/>
              </a:spcBef>
              <a:spcAft>
                <a:spcPts val="0"/>
              </a:spcAft>
              <a:buSzPct val="66666"/>
              <a:buChar char="●"/>
            </a:pPr>
            <a:r>
              <a:rPr lang="en"/>
              <a:t>Sales figures to be reported by Producers/ Importers</a:t>
            </a:r>
            <a:endParaRPr/>
          </a:p>
          <a:p>
            <a:pPr indent="-205740" lvl="0" marL="228600" rtl="0" algn="l">
              <a:spcBef>
                <a:spcPts val="700"/>
              </a:spcBef>
              <a:spcAft>
                <a:spcPts val="0"/>
              </a:spcAft>
              <a:buSzPct val="66666"/>
              <a:buChar char="●"/>
            </a:pPr>
            <a:r>
              <a:rPr lang="en"/>
              <a:t>EPR target to be reduced by target sold to registered entities ( Producers/ Brandowners) </a:t>
            </a:r>
            <a:endParaRPr/>
          </a:p>
          <a:p>
            <a:pPr indent="-205740" lvl="0" marL="228600" rtl="0" algn="l">
              <a:spcBef>
                <a:spcPts val="700"/>
              </a:spcBef>
              <a:spcAft>
                <a:spcPts val="0"/>
              </a:spcAft>
              <a:buSzPct val="66666"/>
              <a:buChar char="●"/>
            </a:pPr>
            <a:r>
              <a:rPr lang="en"/>
              <a:t>Cross validation included between sales to PIBOs</a:t>
            </a:r>
            <a:endParaRPr/>
          </a:p>
          <a:p>
            <a:pPr indent="-152400" lvl="0" marL="228600" rtl="0" algn="l">
              <a:spcBef>
                <a:spcPts val="700"/>
              </a:spcBef>
              <a:spcAft>
                <a:spcPts val="0"/>
              </a:spcAft>
              <a:buSzPct val="6666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able&#10;&#10;Description automatically generated" id="142" name="Google Shape;142;p26"/>
          <p:cNvPicPr preferRelativeResize="0"/>
          <p:nvPr>
            <p:ph idx="1" type="body"/>
          </p:nvPr>
        </p:nvPicPr>
        <p:blipFill rotWithShape="1">
          <a:blip r:embed="rId3">
            <a:alphaModFix/>
          </a:blip>
          <a:srcRect b="0" l="0" r="0" t="15232"/>
          <a:stretch/>
        </p:blipFill>
        <p:spPr>
          <a:xfrm>
            <a:off x="2872711" y="1649002"/>
            <a:ext cx="5912700" cy="2689200"/>
          </a:xfrm>
          <a:prstGeom prst="rect">
            <a:avLst/>
          </a:prstGeom>
          <a:noFill/>
          <a:ln>
            <a:noFill/>
          </a:ln>
        </p:spPr>
      </p:pic>
      <p:sp>
        <p:nvSpPr>
          <p:cNvPr id="143" name="Google Shape;143;p26"/>
          <p:cNvSpPr txBox="1"/>
          <p:nvPr/>
        </p:nvSpPr>
        <p:spPr>
          <a:xfrm>
            <a:off x="435894" y="1729238"/>
            <a:ext cx="23577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Part C: </a:t>
            </a:r>
            <a:r>
              <a:rPr lang="en" sz="1400">
                <a:solidFill>
                  <a:schemeClr val="dk1"/>
                </a:solidFill>
                <a:latin typeface="Gill Sans"/>
                <a:ea typeface="Gill Sans"/>
                <a:cs typeface="Gill Sans"/>
                <a:sym typeface="Gill Sans"/>
              </a:rPr>
              <a:t>Producer should provide the state wise and category wise generation of plastic waste (both pre-consumer and post-consumer)</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Percent of recycled plastic should be provided for these categories.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 email&#10;&#10;Description automatically generated" id="149" name="Google Shape;149;p27"/>
          <p:cNvPicPr preferRelativeResize="0"/>
          <p:nvPr>
            <p:ph idx="1" type="body"/>
          </p:nvPr>
        </p:nvPicPr>
        <p:blipFill rotWithShape="1">
          <a:blip r:embed="rId3">
            <a:alphaModFix/>
          </a:blip>
          <a:srcRect b="8040" l="696" r="1206" t="16675"/>
          <a:stretch/>
        </p:blipFill>
        <p:spPr>
          <a:xfrm>
            <a:off x="2735495" y="1394504"/>
            <a:ext cx="5717400" cy="2354400"/>
          </a:xfrm>
          <a:prstGeom prst="rect">
            <a:avLst/>
          </a:prstGeom>
          <a:noFill/>
          <a:ln>
            <a:noFill/>
          </a:ln>
        </p:spPr>
      </p:pic>
      <p:sp>
        <p:nvSpPr>
          <p:cNvPr id="150" name="Google Shape;150;p27"/>
          <p:cNvSpPr txBox="1"/>
          <p:nvPr/>
        </p:nvSpPr>
        <p:spPr>
          <a:xfrm>
            <a:off x="490592" y="1617286"/>
            <a:ext cx="1948200" cy="308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8(a): </a:t>
            </a:r>
            <a:r>
              <a:rPr lang="en" sz="1400">
                <a:solidFill>
                  <a:schemeClr val="dk1"/>
                </a:solidFill>
                <a:latin typeface="Gill Sans"/>
                <a:ea typeface="Gill Sans"/>
                <a:cs typeface="Gill Sans"/>
                <a:sym typeface="Gill Sans"/>
              </a:rPr>
              <a:t>Details of raw materials procured from registered entities – Producers to input the procurement details. </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System generated invoice id should be entered and the system would fetch all the procurement details from the registered seller. </a:t>
            </a:r>
            <a:endParaRPr sz="1100"/>
          </a:p>
        </p:txBody>
      </p:sp>
      <p:pic>
        <p:nvPicPr>
          <p:cNvPr descr="Graphical user interface, text, application&#10;&#10;Description automatically generated" id="151" name="Google Shape;151;p27"/>
          <p:cNvPicPr preferRelativeResize="0"/>
          <p:nvPr/>
        </p:nvPicPr>
        <p:blipFill rotWithShape="1">
          <a:blip r:embed="rId4">
            <a:alphaModFix/>
          </a:blip>
          <a:srcRect b="55671" l="5135" r="4919" t="6061"/>
          <a:stretch/>
        </p:blipFill>
        <p:spPr>
          <a:xfrm>
            <a:off x="3133398" y="3856533"/>
            <a:ext cx="5322454" cy="760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8 B</a:t>
            </a:r>
            <a:endParaRPr>
              <a:solidFill>
                <a:schemeClr val="lt1"/>
              </a:solidFill>
            </a:endParaRPr>
          </a:p>
        </p:txBody>
      </p:sp>
      <p:pic>
        <p:nvPicPr>
          <p:cNvPr descr="Graphical user interface, application, email&#10;&#10;Description automatically generated" id="157" name="Google Shape;157;p28"/>
          <p:cNvPicPr preferRelativeResize="0"/>
          <p:nvPr>
            <p:ph idx="1" type="body"/>
          </p:nvPr>
        </p:nvPicPr>
        <p:blipFill rotWithShape="1">
          <a:blip r:embed="rId3">
            <a:alphaModFix/>
          </a:blip>
          <a:srcRect b="0" l="0" r="0" t="0"/>
          <a:stretch/>
        </p:blipFill>
        <p:spPr>
          <a:xfrm>
            <a:off x="2145106" y="1443278"/>
            <a:ext cx="6672300" cy="2758800"/>
          </a:xfrm>
          <a:prstGeom prst="rect">
            <a:avLst/>
          </a:prstGeom>
          <a:noFill/>
          <a:ln>
            <a:noFill/>
          </a:ln>
        </p:spPr>
      </p:pic>
      <p:sp>
        <p:nvSpPr>
          <p:cNvPr id="158" name="Google Shape;158;p28"/>
          <p:cNvSpPr txBox="1"/>
          <p:nvPr/>
        </p:nvSpPr>
        <p:spPr>
          <a:xfrm>
            <a:off x="377967" y="1571052"/>
            <a:ext cx="16332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8(b): </a:t>
            </a:r>
            <a:r>
              <a:rPr lang="en" sz="1400">
                <a:solidFill>
                  <a:schemeClr val="dk1"/>
                </a:solidFill>
                <a:latin typeface="Gill Sans"/>
                <a:ea typeface="Gill Sans"/>
                <a:cs typeface="Gill Sans"/>
                <a:sym typeface="Gill Sans"/>
              </a:rPr>
              <a:t>Details of raw materials procured from unregistered entities – Producers to input all the procurement details along with original invoice number.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8 C</a:t>
            </a:r>
            <a:endParaRPr>
              <a:solidFill>
                <a:schemeClr val="lt1"/>
              </a:solidFill>
            </a:endParaRPr>
          </a:p>
        </p:txBody>
      </p:sp>
      <p:pic>
        <p:nvPicPr>
          <p:cNvPr descr="Graphical user interface, text, application, email&#10;&#10;Description automatically generated" id="164" name="Google Shape;164;p29"/>
          <p:cNvPicPr preferRelativeResize="0"/>
          <p:nvPr>
            <p:ph idx="1" type="body"/>
          </p:nvPr>
        </p:nvPicPr>
        <p:blipFill rotWithShape="1">
          <a:blip r:embed="rId3">
            <a:alphaModFix/>
          </a:blip>
          <a:srcRect b="0" l="0" r="0" t="0"/>
          <a:stretch/>
        </p:blipFill>
        <p:spPr>
          <a:xfrm>
            <a:off x="2398328" y="1458690"/>
            <a:ext cx="6309600" cy="2758800"/>
          </a:xfrm>
          <a:prstGeom prst="rect">
            <a:avLst/>
          </a:prstGeom>
          <a:noFill/>
          <a:ln>
            <a:noFill/>
          </a:ln>
        </p:spPr>
      </p:pic>
      <p:sp>
        <p:nvSpPr>
          <p:cNvPr id="165" name="Google Shape;165;p29"/>
          <p:cNvSpPr txBox="1"/>
          <p:nvPr/>
        </p:nvSpPr>
        <p:spPr>
          <a:xfrm>
            <a:off x="377967" y="1571052"/>
            <a:ext cx="19482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8(c): </a:t>
            </a:r>
            <a:r>
              <a:rPr lang="en" sz="1400">
                <a:solidFill>
                  <a:schemeClr val="dk1"/>
                </a:solidFill>
                <a:latin typeface="Gill Sans"/>
                <a:ea typeface="Gill Sans"/>
                <a:cs typeface="Gill Sans"/>
                <a:sym typeface="Gill Sans"/>
              </a:rPr>
              <a:t>Details of raw materials sold to registered and unregistered PIBOs. After entering all the required sales details, the system will generate an invoice number which should be available on the uploaded invoice.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10;&#10;Description automatically generated" id="171" name="Google Shape;171;p30"/>
          <p:cNvPicPr preferRelativeResize="0"/>
          <p:nvPr>
            <p:ph idx="1" type="body"/>
          </p:nvPr>
        </p:nvPicPr>
        <p:blipFill rotWithShape="1">
          <a:blip r:embed="rId3">
            <a:alphaModFix/>
          </a:blip>
          <a:srcRect b="0" l="0" r="0" t="15846"/>
          <a:stretch/>
        </p:blipFill>
        <p:spPr>
          <a:xfrm>
            <a:off x="2573677" y="1571051"/>
            <a:ext cx="6134400" cy="2769900"/>
          </a:xfrm>
          <a:prstGeom prst="rect">
            <a:avLst/>
          </a:prstGeom>
          <a:noFill/>
          <a:ln>
            <a:noFill/>
          </a:ln>
        </p:spPr>
      </p:pic>
      <p:sp>
        <p:nvSpPr>
          <p:cNvPr id="172" name="Google Shape;172;p30"/>
          <p:cNvSpPr txBox="1"/>
          <p:nvPr/>
        </p:nvSpPr>
        <p:spPr>
          <a:xfrm>
            <a:off x="377967" y="1571052"/>
            <a:ext cx="1948200" cy="308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Part D: </a:t>
            </a:r>
            <a:r>
              <a:rPr lang="en" sz="1400">
                <a:solidFill>
                  <a:schemeClr val="dk1"/>
                </a:solidFill>
                <a:latin typeface="Gill Sans"/>
                <a:ea typeface="Gill Sans"/>
                <a:cs typeface="Gill Sans"/>
                <a:sym typeface="Gill Sans"/>
              </a:rPr>
              <a:t>Area and location of the production facility should be entered by the producer. </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 </a:t>
            </a:r>
            <a:r>
              <a:rPr lang="en" sz="1400">
                <a:solidFill>
                  <a:schemeClr val="dk1"/>
                </a:solidFill>
                <a:latin typeface="Gill Sans"/>
                <a:ea typeface="Gill Sans"/>
                <a:cs typeface="Gill Sans"/>
                <a:sym typeface="Gill Sans"/>
              </a:rPr>
              <a:t>Details of 9(a) to 9(g) containing production facility details are not to be provided in case of importers</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10;&#10;Description automatically generated" id="178" name="Google Shape;178;p31"/>
          <p:cNvPicPr preferRelativeResize="0"/>
          <p:nvPr>
            <p:ph idx="1" type="body"/>
          </p:nvPr>
        </p:nvPicPr>
        <p:blipFill rotWithShape="1">
          <a:blip r:embed="rId3">
            <a:alphaModFix/>
          </a:blip>
          <a:srcRect b="0" l="0" r="0" t="14544"/>
          <a:stretch/>
        </p:blipFill>
        <p:spPr>
          <a:xfrm>
            <a:off x="3011071" y="1643890"/>
            <a:ext cx="5697000" cy="2612400"/>
          </a:xfrm>
          <a:prstGeom prst="rect">
            <a:avLst/>
          </a:prstGeom>
          <a:noFill/>
          <a:ln>
            <a:noFill/>
          </a:ln>
        </p:spPr>
      </p:pic>
      <p:sp>
        <p:nvSpPr>
          <p:cNvPr id="179" name="Google Shape;179;p31"/>
          <p:cNvSpPr txBox="1"/>
          <p:nvPr/>
        </p:nvSpPr>
        <p:spPr>
          <a:xfrm>
            <a:off x="670781" y="1671503"/>
            <a:ext cx="19482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9(c): </a:t>
            </a:r>
            <a:r>
              <a:rPr lang="en" sz="1400">
                <a:solidFill>
                  <a:schemeClr val="dk1"/>
                </a:solidFill>
                <a:latin typeface="Gill Sans"/>
                <a:ea typeface="Gill Sans"/>
                <a:cs typeface="Gill Sans"/>
                <a:sym typeface="Gill Sans"/>
              </a:rPr>
              <a:t>Pictures of the facility and video of the plant operations should be uploaded.</a:t>
            </a:r>
            <a:endParaRPr sz="1100"/>
          </a:p>
        </p:txBody>
      </p:sp>
      <p:sp>
        <p:nvSpPr>
          <p:cNvPr id="180" name="Google Shape;180;p31"/>
          <p:cNvSpPr txBox="1"/>
          <p:nvPr/>
        </p:nvSpPr>
        <p:spPr>
          <a:xfrm>
            <a:off x="670781" y="3148098"/>
            <a:ext cx="20262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 </a:t>
            </a:r>
            <a:r>
              <a:rPr lang="en" sz="1400">
                <a:solidFill>
                  <a:schemeClr val="dk1"/>
                </a:solidFill>
                <a:latin typeface="Gill Sans"/>
                <a:ea typeface="Gill Sans"/>
                <a:cs typeface="Gill Sans"/>
                <a:sym typeface="Gill Sans"/>
              </a:rPr>
              <a:t>Details of 9(a) to 9(g) containing production facility details are not to be provided in case of importers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A screenshot of a computer&#10;&#10;Description automatically generated" id="186" name="Google Shape;186;p32"/>
          <p:cNvPicPr preferRelativeResize="0"/>
          <p:nvPr>
            <p:ph idx="1" type="body"/>
          </p:nvPr>
        </p:nvPicPr>
        <p:blipFill rotWithShape="1">
          <a:blip r:embed="rId3">
            <a:alphaModFix/>
          </a:blip>
          <a:srcRect b="34756" l="711" r="1784" t="16236"/>
          <a:stretch/>
        </p:blipFill>
        <p:spPr>
          <a:xfrm>
            <a:off x="2323550" y="1816085"/>
            <a:ext cx="6523200" cy="1759200"/>
          </a:xfrm>
          <a:prstGeom prst="rect">
            <a:avLst/>
          </a:prstGeom>
          <a:noFill/>
          <a:ln>
            <a:noFill/>
          </a:ln>
        </p:spPr>
      </p:pic>
      <p:sp>
        <p:nvSpPr>
          <p:cNvPr id="187" name="Google Shape;187;p32"/>
          <p:cNvSpPr txBox="1"/>
          <p:nvPr/>
        </p:nvSpPr>
        <p:spPr>
          <a:xfrm>
            <a:off x="435893" y="1816085"/>
            <a:ext cx="19482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9(d): </a:t>
            </a:r>
            <a:r>
              <a:rPr lang="en" sz="1400">
                <a:solidFill>
                  <a:schemeClr val="dk1"/>
                </a:solidFill>
                <a:latin typeface="Gill Sans"/>
                <a:ea typeface="Gill Sans"/>
                <a:cs typeface="Gill Sans"/>
                <a:sym typeface="Gill Sans"/>
              </a:rPr>
              <a:t>Plant machinery details including the power rating, operations, processing capacity with picture of machinery should be provided. Please provide the details carefully with respect to the units mentioned.</a:t>
            </a:r>
            <a:endParaRPr sz="1100"/>
          </a:p>
        </p:txBody>
      </p:sp>
      <p:sp>
        <p:nvSpPr>
          <p:cNvPr id="188" name="Google Shape;188;p32"/>
          <p:cNvSpPr txBox="1"/>
          <p:nvPr/>
        </p:nvSpPr>
        <p:spPr>
          <a:xfrm>
            <a:off x="435893" y="4041820"/>
            <a:ext cx="80172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 </a:t>
            </a:r>
            <a:r>
              <a:rPr lang="en" sz="1400">
                <a:solidFill>
                  <a:schemeClr val="dk1"/>
                </a:solidFill>
                <a:latin typeface="Gill Sans"/>
                <a:ea typeface="Gill Sans"/>
                <a:cs typeface="Gill Sans"/>
                <a:sym typeface="Gill Sans"/>
              </a:rPr>
              <a:t>Details of 9(a) to 9(g) containing production facility details are not to be provided in case of importers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A screenshot of a computer&#10;&#10;Description automatically generated" id="68" name="Google Shape;68;p15"/>
          <p:cNvPicPr preferRelativeResize="0"/>
          <p:nvPr>
            <p:ph idx="1" type="body"/>
          </p:nvPr>
        </p:nvPicPr>
        <p:blipFill rotWithShape="1">
          <a:blip r:embed="rId3">
            <a:alphaModFix/>
          </a:blip>
          <a:srcRect b="0" l="0" r="0" t="14704"/>
          <a:stretch/>
        </p:blipFill>
        <p:spPr>
          <a:xfrm>
            <a:off x="2795654" y="1718353"/>
            <a:ext cx="5912700" cy="2706000"/>
          </a:xfrm>
          <a:prstGeom prst="rect">
            <a:avLst/>
          </a:prstGeom>
          <a:noFill/>
          <a:ln>
            <a:noFill/>
          </a:ln>
        </p:spPr>
      </p:pic>
      <p:sp>
        <p:nvSpPr>
          <p:cNvPr id="69" name="Google Shape;69;p15"/>
          <p:cNvSpPr txBox="1"/>
          <p:nvPr/>
        </p:nvSpPr>
        <p:spPr>
          <a:xfrm>
            <a:off x="685800" y="1796451"/>
            <a:ext cx="2057400" cy="3301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Part wise information is required to be entered. </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Part A</a:t>
            </a:r>
            <a:r>
              <a:rPr lang="en" sz="1400">
                <a:solidFill>
                  <a:schemeClr val="dk1"/>
                </a:solidFill>
                <a:latin typeface="Gill Sans"/>
                <a:ea typeface="Gill Sans"/>
                <a:cs typeface="Gill Sans"/>
                <a:sym typeface="Gill Sans"/>
              </a:rPr>
              <a:t>: General Information for Producer.</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a:t>
            </a:r>
            <a:r>
              <a:rPr lang="en" sz="1400">
                <a:solidFill>
                  <a:schemeClr val="dk1"/>
                </a:solidFill>
                <a:latin typeface="Gill Sans"/>
                <a:ea typeface="Gill Sans"/>
                <a:cs typeface="Gill Sans"/>
                <a:sym typeface="Gill Sans"/>
              </a:rPr>
              <a:t>: All mandatory fields marked in red asterisk are to be filled in so that you can move forward. Make sure to save the section at each stage so that you do not lose any data. </a:t>
            </a:r>
            <a:endParaRPr sz="1400">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 table, email&#10;&#10;Description automatically generated" id="194" name="Google Shape;194;p33"/>
          <p:cNvPicPr preferRelativeResize="0"/>
          <p:nvPr>
            <p:ph idx="1" type="body"/>
          </p:nvPr>
        </p:nvPicPr>
        <p:blipFill rotWithShape="1">
          <a:blip r:embed="rId3">
            <a:alphaModFix/>
          </a:blip>
          <a:srcRect b="0" l="0" r="0" t="15038"/>
          <a:stretch/>
        </p:blipFill>
        <p:spPr>
          <a:xfrm>
            <a:off x="2890766" y="1741469"/>
            <a:ext cx="5817300" cy="2652000"/>
          </a:xfrm>
          <a:prstGeom prst="rect">
            <a:avLst/>
          </a:prstGeom>
          <a:noFill/>
          <a:ln>
            <a:noFill/>
          </a:ln>
        </p:spPr>
      </p:pic>
      <p:sp>
        <p:nvSpPr>
          <p:cNvPr id="195" name="Google Shape;195;p33"/>
          <p:cNvSpPr txBox="1"/>
          <p:nvPr/>
        </p:nvSpPr>
        <p:spPr>
          <a:xfrm>
            <a:off x="670781" y="1671503"/>
            <a:ext cx="19482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9(e): </a:t>
            </a:r>
            <a:r>
              <a:rPr lang="en" sz="1400">
                <a:solidFill>
                  <a:schemeClr val="dk1"/>
                </a:solidFill>
                <a:latin typeface="Gill Sans"/>
                <a:ea typeface="Gill Sans"/>
                <a:cs typeface="Gill Sans"/>
                <a:sym typeface="Gill Sans"/>
              </a:rPr>
              <a:t>Please provide the production details for raw material used category wise and type of plastic. Correspondingly plastic packaging category should also be entered and with the relevant production capacities.</a:t>
            </a:r>
            <a:endParaRPr sz="1100"/>
          </a:p>
        </p:txBody>
      </p:sp>
      <p:sp>
        <p:nvSpPr>
          <p:cNvPr id="196" name="Google Shape;196;p33"/>
          <p:cNvSpPr txBox="1"/>
          <p:nvPr/>
        </p:nvSpPr>
        <p:spPr>
          <a:xfrm>
            <a:off x="670781" y="3856534"/>
            <a:ext cx="23103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 </a:t>
            </a:r>
            <a:r>
              <a:rPr lang="en" sz="1400">
                <a:solidFill>
                  <a:schemeClr val="dk1"/>
                </a:solidFill>
                <a:latin typeface="Gill Sans"/>
                <a:ea typeface="Gill Sans"/>
                <a:cs typeface="Gill Sans"/>
                <a:sym typeface="Gill Sans"/>
              </a:rPr>
              <a:t>Details of 9(a) to 9(g) containing production facility details are not to be provided in case of importers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 email&#10;&#10;Description automatically generated" id="202" name="Google Shape;202;p34"/>
          <p:cNvPicPr preferRelativeResize="0"/>
          <p:nvPr>
            <p:ph idx="1" type="body"/>
          </p:nvPr>
        </p:nvPicPr>
        <p:blipFill rotWithShape="1">
          <a:blip r:embed="rId3">
            <a:alphaModFix/>
          </a:blip>
          <a:srcRect b="0" l="0" r="0" t="14602"/>
          <a:stretch/>
        </p:blipFill>
        <p:spPr>
          <a:xfrm>
            <a:off x="2927777" y="1757317"/>
            <a:ext cx="5871600" cy="2690700"/>
          </a:xfrm>
          <a:prstGeom prst="rect">
            <a:avLst/>
          </a:prstGeom>
          <a:noFill/>
          <a:ln>
            <a:noFill/>
          </a:ln>
        </p:spPr>
      </p:pic>
      <p:sp>
        <p:nvSpPr>
          <p:cNvPr id="203" name="Google Shape;203;p34"/>
          <p:cNvSpPr txBox="1"/>
          <p:nvPr/>
        </p:nvSpPr>
        <p:spPr>
          <a:xfrm>
            <a:off x="670781" y="1671503"/>
            <a:ext cx="19482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9(f) and 9(g): Sanctioned power load of the plant and recent electricity bill document should be uploaded for the same.</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9(g): Disaster management plan for onsite and offsite should be provided.</a:t>
            </a:r>
            <a:endParaRPr sz="1100"/>
          </a:p>
        </p:txBody>
      </p:sp>
      <p:sp>
        <p:nvSpPr>
          <p:cNvPr id="204" name="Google Shape;204;p34"/>
          <p:cNvSpPr txBox="1"/>
          <p:nvPr/>
        </p:nvSpPr>
        <p:spPr>
          <a:xfrm>
            <a:off x="670781" y="3997673"/>
            <a:ext cx="2256900" cy="1146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 </a:t>
            </a:r>
            <a:r>
              <a:rPr lang="en" sz="1400">
                <a:solidFill>
                  <a:schemeClr val="dk1"/>
                </a:solidFill>
                <a:latin typeface="Gill Sans"/>
                <a:ea typeface="Gill Sans"/>
                <a:cs typeface="Gill Sans"/>
                <a:sym typeface="Gill Sans"/>
              </a:rPr>
              <a:t>Details of 9(a) to 9(g) containing production facility details are not to be provided in case of importers</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IMPORTERS</a:t>
            </a:r>
            <a:endParaRPr>
              <a:solidFill>
                <a:schemeClr val="lt1"/>
              </a:solidFill>
            </a:endParaRPr>
          </a:p>
        </p:txBody>
      </p:sp>
      <p:pic>
        <p:nvPicPr>
          <p:cNvPr descr="Graphical user interface, text, table&#10;&#10;Description automatically generated" id="210" name="Google Shape;210;p35"/>
          <p:cNvPicPr preferRelativeResize="0"/>
          <p:nvPr>
            <p:ph idx="1" type="body"/>
          </p:nvPr>
        </p:nvPicPr>
        <p:blipFill rotWithShape="1">
          <a:blip r:embed="rId3">
            <a:alphaModFix/>
          </a:blip>
          <a:srcRect b="0" l="0" r="0" t="15067"/>
          <a:stretch/>
        </p:blipFill>
        <p:spPr>
          <a:xfrm>
            <a:off x="2922635" y="1714853"/>
            <a:ext cx="5785500" cy="2636700"/>
          </a:xfrm>
          <a:prstGeom prst="rect">
            <a:avLst/>
          </a:prstGeom>
          <a:noFill/>
          <a:ln>
            <a:noFill/>
          </a:ln>
        </p:spPr>
      </p:pic>
      <p:sp>
        <p:nvSpPr>
          <p:cNvPr id="211" name="Google Shape;211;p35"/>
          <p:cNvSpPr txBox="1"/>
          <p:nvPr/>
        </p:nvSpPr>
        <p:spPr>
          <a:xfrm>
            <a:off x="435894" y="1714853"/>
            <a:ext cx="22227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Details containing production facility details are not to be provided in case of importers. EPR targets will be auto calculated in section 9 for importers.</a:t>
            </a:r>
            <a:endParaRPr sz="1400">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BRAND OWNERS</a:t>
            </a:r>
            <a:endParaRPr>
              <a:solidFill>
                <a:schemeClr val="lt1"/>
              </a:solidFill>
            </a:endParaRPr>
          </a:p>
        </p:txBody>
      </p:sp>
      <p:pic>
        <p:nvPicPr>
          <p:cNvPr descr="Graphical user interface, application&#10;&#10;Description automatically generated" id="217" name="Google Shape;217;p36"/>
          <p:cNvPicPr preferRelativeResize="0"/>
          <p:nvPr>
            <p:ph idx="1" type="body"/>
          </p:nvPr>
        </p:nvPicPr>
        <p:blipFill rotWithShape="1">
          <a:blip r:embed="rId3">
            <a:alphaModFix/>
          </a:blip>
          <a:srcRect b="28412" l="0" r="0" t="0"/>
          <a:stretch/>
        </p:blipFill>
        <p:spPr>
          <a:xfrm>
            <a:off x="1999550" y="1434736"/>
            <a:ext cx="6812700" cy="2888100"/>
          </a:xfrm>
          <a:prstGeom prst="rect">
            <a:avLst/>
          </a:prstGeom>
          <a:noFill/>
          <a:ln>
            <a:noFill/>
          </a:ln>
        </p:spPr>
      </p:pic>
      <p:sp>
        <p:nvSpPr>
          <p:cNvPr id="218" name="Google Shape;218;p36"/>
          <p:cNvSpPr txBox="1"/>
          <p:nvPr/>
        </p:nvSpPr>
        <p:spPr>
          <a:xfrm>
            <a:off x="331778" y="1668619"/>
            <a:ext cx="1563900" cy="2870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9(a): </a:t>
            </a:r>
            <a:r>
              <a:rPr lang="en" sz="1400">
                <a:solidFill>
                  <a:schemeClr val="dk1"/>
                </a:solidFill>
                <a:latin typeface="Gill Sans"/>
                <a:ea typeface="Gill Sans"/>
                <a:cs typeface="Gill Sans"/>
                <a:sym typeface="Gill Sans"/>
              </a:rPr>
              <a:t>Exemption from use of recycled plastic by CPCB to be mentioned by the brand owners</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9(b): Cat-I packaging use for food contact application should be mentioned by the brand owners</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Table&#10;&#10;Description automatically generated" id="224" name="Google Shape;224;p37"/>
          <p:cNvPicPr preferRelativeResize="0"/>
          <p:nvPr>
            <p:ph idx="1" type="body"/>
          </p:nvPr>
        </p:nvPicPr>
        <p:blipFill rotWithShape="1">
          <a:blip r:embed="rId3">
            <a:alphaModFix/>
          </a:blip>
          <a:srcRect b="0" l="0" r="0" t="14813"/>
          <a:stretch/>
        </p:blipFill>
        <p:spPr>
          <a:xfrm>
            <a:off x="2436626" y="1571052"/>
            <a:ext cx="6271500" cy="2866500"/>
          </a:xfrm>
          <a:prstGeom prst="rect">
            <a:avLst/>
          </a:prstGeom>
          <a:noFill/>
          <a:ln>
            <a:noFill/>
          </a:ln>
        </p:spPr>
      </p:pic>
      <p:sp>
        <p:nvSpPr>
          <p:cNvPr id="225" name="Google Shape;225;p37"/>
          <p:cNvSpPr txBox="1"/>
          <p:nvPr/>
        </p:nvSpPr>
        <p:spPr>
          <a:xfrm>
            <a:off x="377967" y="1571052"/>
            <a:ext cx="1948200" cy="308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10(a): </a:t>
            </a:r>
            <a:r>
              <a:rPr lang="en" sz="1400">
                <a:solidFill>
                  <a:schemeClr val="dk1"/>
                </a:solidFill>
                <a:latin typeface="Gill Sans"/>
                <a:ea typeface="Gill Sans"/>
                <a:cs typeface="Gill Sans"/>
                <a:sym typeface="Gill Sans"/>
              </a:rPr>
              <a:t>Exemption from use of recycled plastic by CPCB is available, then the producers can procure/buy certificates for use of recycled plastic from other PIBOs to meet the EPR obligations. </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10(b)</a:t>
            </a:r>
            <a:r>
              <a:rPr lang="en" sz="1400">
                <a:solidFill>
                  <a:schemeClr val="dk1"/>
                </a:solidFill>
                <a:latin typeface="Gill Sans"/>
                <a:ea typeface="Gill Sans"/>
                <a:cs typeface="Gill Sans"/>
                <a:sym typeface="Gill Sans"/>
              </a:rPr>
              <a:t>: EPR targets will be auto calculated based on the input details that has been provided.</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 email&#10;&#10;Description automatically generated" id="231" name="Google Shape;231;p38"/>
          <p:cNvPicPr preferRelativeResize="0"/>
          <p:nvPr>
            <p:ph idx="1" type="body"/>
          </p:nvPr>
        </p:nvPicPr>
        <p:blipFill rotWithShape="1">
          <a:blip r:embed="rId3">
            <a:alphaModFix/>
          </a:blip>
          <a:srcRect b="0" l="0" r="0" t="14792"/>
          <a:stretch/>
        </p:blipFill>
        <p:spPr>
          <a:xfrm>
            <a:off x="2707441" y="1671503"/>
            <a:ext cx="6087000" cy="2783100"/>
          </a:xfrm>
          <a:prstGeom prst="rect">
            <a:avLst/>
          </a:prstGeom>
          <a:noFill/>
          <a:ln>
            <a:noFill/>
          </a:ln>
        </p:spPr>
      </p:pic>
      <p:sp>
        <p:nvSpPr>
          <p:cNvPr id="232" name="Google Shape;232;p38"/>
          <p:cNvSpPr txBox="1"/>
          <p:nvPr/>
        </p:nvSpPr>
        <p:spPr>
          <a:xfrm>
            <a:off x="670781" y="1671503"/>
            <a:ext cx="19482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Covering letter with signature should be uploaded in the relevant formats. Keep saving the details of the relevant sections and verify before submitting the application.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PART A: GENERAL DETAILS – 1A</a:t>
            </a:r>
            <a:endParaRPr>
              <a:solidFill>
                <a:schemeClr val="lt1"/>
              </a:solidFill>
            </a:endParaRPr>
          </a:p>
        </p:txBody>
      </p:sp>
      <p:sp>
        <p:nvSpPr>
          <p:cNvPr id="75" name="Google Shape;75;p16"/>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lnSpcReduction="20000"/>
          </a:bodyPr>
          <a:lstStyle/>
          <a:p>
            <a:pPr indent="-228600" lvl="0" marL="228600" rtl="0" algn="l">
              <a:spcBef>
                <a:spcPts val="0"/>
              </a:spcBef>
              <a:spcAft>
                <a:spcPts val="0"/>
              </a:spcAft>
              <a:buSzPts val="1200"/>
              <a:buChar char="●"/>
            </a:pPr>
            <a:r>
              <a:rPr lang="en"/>
              <a:t>Legal Name , Trade name, Type of business:  As appearing on GST Certificate</a:t>
            </a:r>
            <a:endParaRPr/>
          </a:p>
          <a:p>
            <a:pPr indent="-228600" lvl="0" marL="228600" rtl="0" algn="l">
              <a:spcBef>
                <a:spcPts val="700"/>
              </a:spcBef>
              <a:spcAft>
                <a:spcPts val="0"/>
              </a:spcAft>
              <a:buSzPts val="1200"/>
              <a:buChar char="●"/>
            </a:pPr>
            <a:r>
              <a:rPr lang="en"/>
              <a:t>PAN : To be issued in Legal name of Entity </a:t>
            </a:r>
            <a:endParaRPr/>
          </a:p>
          <a:p>
            <a:pPr indent="-228600" lvl="0" marL="228600" rtl="0" algn="l">
              <a:spcBef>
                <a:spcPts val="700"/>
              </a:spcBef>
              <a:spcAft>
                <a:spcPts val="0"/>
              </a:spcAft>
              <a:buSzPts val="1200"/>
              <a:buChar char="●"/>
            </a:pPr>
            <a:r>
              <a:rPr lang="en"/>
              <a:t>CIN : To be provided by Pvt/Public/ LPP firms registered in Company Act</a:t>
            </a:r>
            <a:endParaRPr/>
          </a:p>
          <a:p>
            <a:pPr indent="-228600" lvl="0" marL="228600" rtl="0" algn="l">
              <a:spcBef>
                <a:spcPts val="700"/>
              </a:spcBef>
              <a:spcAft>
                <a:spcPts val="0"/>
              </a:spcAft>
              <a:buSzPts val="1200"/>
              <a:buChar char="●"/>
            </a:pPr>
            <a:r>
              <a:rPr lang="en"/>
              <a:t>GST : Combined GST of  all States /UTs in which the Entity is operational</a:t>
            </a:r>
            <a:endParaRPr/>
          </a:p>
          <a:p>
            <a:pPr indent="-228600" lvl="0" marL="228600" rtl="0" algn="l">
              <a:spcBef>
                <a:spcPts val="700"/>
              </a:spcBef>
              <a:spcAft>
                <a:spcPts val="0"/>
              </a:spcAft>
              <a:buSzPts val="1200"/>
              <a:buChar char="●"/>
            </a:pPr>
            <a:r>
              <a:rPr lang="en"/>
              <a:t>IEC: To be provided for  importer  </a:t>
            </a:r>
            <a:endParaRPr/>
          </a:p>
          <a:p>
            <a:pPr indent="-228600" lvl="0" marL="228600" rtl="0" algn="l">
              <a:spcBef>
                <a:spcPts val="700"/>
              </a:spcBef>
              <a:spcAft>
                <a:spcPts val="0"/>
              </a:spcAft>
              <a:buSzPts val="1200"/>
              <a:buChar char="●"/>
            </a:pPr>
            <a:r>
              <a:rPr lang="en"/>
              <a:t>Category Document: Micro/Small Brand owners not to apply for Registration </a:t>
            </a:r>
            <a:endParaRPr/>
          </a:p>
          <a:p>
            <a:pPr indent="-152400" lvl="0" marL="228600" rtl="0" algn="l">
              <a:spcBef>
                <a:spcPts val="700"/>
              </a:spcBef>
              <a:spcAft>
                <a:spcPts val="0"/>
              </a:spcAft>
              <a:buSzPts val="1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A screenshot of a computer&#10;&#10;Description automatically generated" id="82" name="Google Shape;82;p17"/>
          <p:cNvPicPr preferRelativeResize="0"/>
          <p:nvPr>
            <p:ph idx="1" type="body"/>
          </p:nvPr>
        </p:nvPicPr>
        <p:blipFill rotWithShape="1">
          <a:blip r:embed="rId3">
            <a:alphaModFix/>
          </a:blip>
          <a:srcRect b="0" l="0" r="0" t="15511"/>
          <a:stretch/>
        </p:blipFill>
        <p:spPr>
          <a:xfrm>
            <a:off x="2810015" y="1796451"/>
            <a:ext cx="5898300" cy="2673900"/>
          </a:xfrm>
          <a:prstGeom prst="rect">
            <a:avLst/>
          </a:prstGeom>
          <a:noFill/>
          <a:ln>
            <a:noFill/>
          </a:ln>
        </p:spPr>
      </p:pic>
      <p:sp>
        <p:nvSpPr>
          <p:cNvPr id="83" name="Google Shape;83;p17"/>
          <p:cNvSpPr txBox="1"/>
          <p:nvPr/>
        </p:nvSpPr>
        <p:spPr>
          <a:xfrm>
            <a:off x="685800" y="1796451"/>
            <a:ext cx="2057400" cy="2870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Part A</a:t>
            </a:r>
            <a:r>
              <a:rPr lang="en" sz="1400">
                <a:solidFill>
                  <a:schemeClr val="dk1"/>
                </a:solidFill>
                <a:latin typeface="Gill Sans"/>
                <a:ea typeface="Gill Sans"/>
                <a:cs typeface="Gill Sans"/>
                <a:sym typeface="Gill Sans"/>
              </a:rPr>
              <a:t>: General Information for Producer.</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Note</a:t>
            </a:r>
            <a:r>
              <a:rPr lang="en" sz="1400">
                <a:solidFill>
                  <a:schemeClr val="dk1"/>
                </a:solidFill>
                <a:latin typeface="Gill Sans"/>
                <a:ea typeface="Gill Sans"/>
                <a:cs typeface="Gill Sans"/>
                <a:sym typeface="Gill Sans"/>
              </a:rPr>
              <a:t>: All mandatory fields marked in red asterisk are to be filled in so that you can move forward. Make sure to save the section at each stage so that you do not lose any data. </a:t>
            </a:r>
            <a:endParaRPr sz="14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 email&#10;&#10;Description automatically generated" id="89" name="Google Shape;89;p18"/>
          <p:cNvPicPr preferRelativeResize="0"/>
          <p:nvPr>
            <p:ph idx="1" type="body"/>
          </p:nvPr>
        </p:nvPicPr>
        <p:blipFill rotWithShape="1">
          <a:blip r:embed="rId3">
            <a:alphaModFix/>
          </a:blip>
          <a:srcRect b="0" l="0" r="0" t="15754"/>
          <a:stretch/>
        </p:blipFill>
        <p:spPr>
          <a:xfrm>
            <a:off x="2656727" y="1637603"/>
            <a:ext cx="6171000" cy="2789400"/>
          </a:xfrm>
          <a:prstGeom prst="rect">
            <a:avLst/>
          </a:prstGeom>
          <a:noFill/>
          <a:ln>
            <a:noFill/>
          </a:ln>
        </p:spPr>
      </p:pic>
      <p:sp>
        <p:nvSpPr>
          <p:cNvPr id="90" name="Google Shape;90;p18"/>
          <p:cNvSpPr txBox="1"/>
          <p:nvPr/>
        </p:nvSpPr>
        <p:spPr>
          <a:xfrm>
            <a:off x="316321" y="1543451"/>
            <a:ext cx="2319000" cy="351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Gill Sans"/>
                <a:ea typeface="Gill Sans"/>
                <a:cs typeface="Gill Sans"/>
                <a:sym typeface="Gill Sans"/>
              </a:rPr>
              <a:t>Part A - 1(c): </a:t>
            </a:r>
            <a:r>
              <a:rPr lang="en" sz="1400">
                <a:solidFill>
                  <a:schemeClr val="dk1"/>
                </a:solidFill>
                <a:latin typeface="Gill Sans"/>
                <a:ea typeface="Gill Sans"/>
                <a:cs typeface="Gill Sans"/>
                <a:sym typeface="Gill Sans"/>
              </a:rPr>
              <a:t>Please note that ​if you are </a:t>
            </a:r>
            <a:r>
              <a:rPr b="1" lang="en" sz="1400">
                <a:solidFill>
                  <a:schemeClr val="dk1"/>
                </a:solidFill>
                <a:latin typeface="Gill Sans"/>
                <a:ea typeface="Gill Sans"/>
                <a:cs typeface="Gill Sans"/>
                <a:sym typeface="Gill Sans"/>
              </a:rPr>
              <a:t>operating (having manufacturing/production units</a:t>
            </a:r>
            <a:r>
              <a:rPr lang="en" sz="1400">
                <a:solidFill>
                  <a:schemeClr val="dk1"/>
                </a:solidFill>
                <a:latin typeface="Gill Sans"/>
                <a:ea typeface="Gill Sans"/>
                <a:cs typeface="Gill Sans"/>
                <a:sym typeface="Gill Sans"/>
              </a:rPr>
              <a:t>) in one state application will be processed by the respective SPCBs. </a:t>
            </a:r>
            <a:r>
              <a:rPr b="1" lang="en" sz="1400">
                <a:solidFill>
                  <a:schemeClr val="dk1"/>
                </a:solidFill>
                <a:latin typeface="Gill Sans"/>
                <a:ea typeface="Gill Sans"/>
                <a:cs typeface="Gill Sans"/>
                <a:sym typeface="Gill Sans"/>
              </a:rPr>
              <a:t>If you are operating in 2 states</a:t>
            </a:r>
            <a:r>
              <a:rPr lang="en" sz="1400">
                <a:solidFill>
                  <a:schemeClr val="dk1"/>
                </a:solidFill>
                <a:latin typeface="Gill Sans"/>
                <a:ea typeface="Gill Sans"/>
                <a:cs typeface="Gill Sans"/>
                <a:sym typeface="Gill Sans"/>
              </a:rPr>
              <a:t>, it is restricted and should apply for the second state separately. </a:t>
            </a:r>
            <a:r>
              <a:rPr b="1" lang="en" sz="1400">
                <a:solidFill>
                  <a:schemeClr val="dk1"/>
                </a:solidFill>
                <a:latin typeface="Gill Sans"/>
                <a:ea typeface="Gill Sans"/>
                <a:cs typeface="Gill Sans"/>
                <a:sym typeface="Gill Sans"/>
              </a:rPr>
              <a:t>If you are operating in 3 or more</a:t>
            </a:r>
            <a:r>
              <a:rPr lang="en" sz="1400">
                <a:solidFill>
                  <a:schemeClr val="dk1"/>
                </a:solidFill>
                <a:latin typeface="Gill Sans"/>
                <a:ea typeface="Gill Sans"/>
                <a:cs typeface="Gill Sans"/>
                <a:sym typeface="Gill Sans"/>
              </a:rPr>
              <a:t> states in the country, then the application will be processed by the CPCB.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lt1"/>
              </a:buClr>
              <a:buSzPct val="75000"/>
              <a:buFont typeface="Gill Sans"/>
              <a:buNone/>
            </a:pPr>
            <a:r>
              <a:rPr lang="en">
                <a:solidFill>
                  <a:schemeClr val="lt1"/>
                </a:solidFill>
              </a:rPr>
              <a:t>GENERAL DETAILS:1(C) NO. OF STATES/UT IN WHICH THE ENTITY IS OPERATIONAL</a:t>
            </a:r>
            <a:endParaRPr>
              <a:solidFill>
                <a:schemeClr val="lt1"/>
              </a:solidFill>
            </a:endParaRPr>
          </a:p>
        </p:txBody>
      </p:sp>
      <p:sp>
        <p:nvSpPr>
          <p:cNvPr id="96" name="Google Shape;96;p19"/>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lnSpcReduction="20000"/>
          </a:bodyPr>
          <a:lstStyle/>
          <a:p>
            <a:pPr indent="-228600" lvl="0" marL="228600" rtl="0" algn="l">
              <a:spcBef>
                <a:spcPts val="0"/>
              </a:spcBef>
              <a:spcAft>
                <a:spcPts val="0"/>
              </a:spcAft>
              <a:buSzPts val="1200"/>
              <a:buChar char="●"/>
            </a:pPr>
            <a:r>
              <a:rPr lang="en"/>
              <a:t>BO/Importer: Select states in which marketing products </a:t>
            </a:r>
            <a:endParaRPr/>
          </a:p>
          <a:p>
            <a:pPr indent="-228600" lvl="0" marL="228600" rtl="0" algn="l">
              <a:spcBef>
                <a:spcPts val="700"/>
              </a:spcBef>
              <a:spcAft>
                <a:spcPts val="0"/>
              </a:spcAft>
              <a:buSzPts val="1200"/>
              <a:buChar char="●"/>
            </a:pPr>
            <a:r>
              <a:rPr lang="en"/>
              <a:t>Producer : States in which it is having production units</a:t>
            </a:r>
            <a:endParaRPr/>
          </a:p>
          <a:p>
            <a:pPr indent="-228600" lvl="0" marL="228600" rtl="0" algn="l">
              <a:spcBef>
                <a:spcPts val="700"/>
              </a:spcBef>
              <a:spcAft>
                <a:spcPts val="0"/>
              </a:spcAft>
              <a:buSzPts val="1200"/>
              <a:buChar char="●"/>
            </a:pPr>
            <a:r>
              <a:rPr lang="en"/>
              <a:t>One State : Application is forwarded to the concerned State/UT </a:t>
            </a:r>
            <a:endParaRPr/>
          </a:p>
          <a:p>
            <a:pPr indent="-228600" lvl="0" marL="228600" rtl="0" algn="l">
              <a:spcBef>
                <a:spcPts val="700"/>
              </a:spcBef>
              <a:spcAft>
                <a:spcPts val="0"/>
              </a:spcAft>
              <a:buSzPts val="1200"/>
              <a:buChar char="●"/>
            </a:pPr>
            <a:r>
              <a:rPr lang="en"/>
              <a:t>Two State: Application for first State /UT to be filed</a:t>
            </a:r>
            <a:endParaRPr/>
          </a:p>
          <a:p>
            <a:pPr indent="-228600" lvl="0" marL="228600" rtl="0" algn="l">
              <a:spcBef>
                <a:spcPts val="700"/>
              </a:spcBef>
              <a:spcAft>
                <a:spcPts val="0"/>
              </a:spcAft>
              <a:buSzPts val="1200"/>
              <a:buChar char="●"/>
            </a:pPr>
            <a:r>
              <a:rPr lang="en"/>
              <a:t>Application for 2nd State/UT To be filed separately ( no fees required for 2nd Application )</a:t>
            </a:r>
            <a:endParaRPr/>
          </a:p>
          <a:p>
            <a:pPr indent="-228600" lvl="0" marL="228600" rtl="0" algn="l">
              <a:spcBef>
                <a:spcPts val="700"/>
              </a:spcBef>
              <a:spcAft>
                <a:spcPts val="0"/>
              </a:spcAft>
              <a:buSzPts val="1200"/>
              <a:buChar char="●"/>
            </a:pPr>
            <a:r>
              <a:rPr lang="en"/>
              <a:t>Application will get forwarded to the concerned States for1/2 States</a:t>
            </a:r>
            <a:endParaRPr/>
          </a:p>
          <a:p>
            <a:pPr indent="-228600" lvl="0" marL="228600" rtl="0" algn="l">
              <a:spcBef>
                <a:spcPts val="700"/>
              </a:spcBef>
              <a:spcAft>
                <a:spcPts val="0"/>
              </a:spcAft>
              <a:buSzPts val="1200"/>
              <a:buChar char="●"/>
            </a:pPr>
            <a:r>
              <a:rPr lang="en"/>
              <a:t>For more than two States – Application shall be processed with CPCB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PART A: GENERAL DETAILS </a:t>
            </a:r>
            <a:endParaRPr>
              <a:solidFill>
                <a:schemeClr val="lt1"/>
              </a:solidFill>
            </a:endParaRPr>
          </a:p>
        </p:txBody>
      </p:sp>
      <p:sp>
        <p:nvSpPr>
          <p:cNvPr id="102" name="Google Shape;102;p20"/>
          <p:cNvSpPr txBox="1"/>
          <p:nvPr>
            <p:ph idx="1" type="body"/>
          </p:nvPr>
        </p:nvSpPr>
        <p:spPr>
          <a:xfrm>
            <a:off x="435894" y="1635372"/>
            <a:ext cx="8272200" cy="2981400"/>
          </a:xfrm>
          <a:prstGeom prst="rect">
            <a:avLst/>
          </a:prstGeom>
          <a:noFill/>
          <a:ln>
            <a:noFill/>
          </a:ln>
        </p:spPr>
        <p:txBody>
          <a:bodyPr anchorCtr="0" anchor="ctr" bIns="34275" lIns="68575" spcFirstLastPara="1" rIns="68575" wrap="square" tIns="34275">
            <a:normAutofit fontScale="62500" lnSpcReduction="20000"/>
          </a:bodyPr>
          <a:lstStyle/>
          <a:p>
            <a:pPr indent="-200025" lvl="0" marL="228600" rtl="0" algn="l">
              <a:spcBef>
                <a:spcPts val="0"/>
              </a:spcBef>
              <a:spcAft>
                <a:spcPts val="0"/>
              </a:spcAft>
              <a:buSzPct val="66666"/>
              <a:buChar char="●"/>
            </a:pPr>
            <a:r>
              <a:rPr lang="en"/>
              <a:t>Registration Status: Fresh /Renewal to be correctly filled in </a:t>
            </a:r>
            <a:endParaRPr/>
          </a:p>
          <a:p>
            <a:pPr indent="-200025" lvl="0" marL="228600" rtl="0" algn="l">
              <a:spcBef>
                <a:spcPts val="700"/>
              </a:spcBef>
              <a:spcAft>
                <a:spcPts val="0"/>
              </a:spcAft>
              <a:buSzPct val="66666"/>
              <a:buChar char="●"/>
            </a:pPr>
            <a:r>
              <a:rPr lang="en"/>
              <a:t>Date of issue, validity date, registration no. &amp; Certificate to be provided</a:t>
            </a:r>
            <a:endParaRPr/>
          </a:p>
          <a:p>
            <a:pPr indent="-200025" lvl="0" marL="228600" rtl="0" algn="l">
              <a:spcBef>
                <a:spcPts val="700"/>
              </a:spcBef>
              <a:spcAft>
                <a:spcPts val="0"/>
              </a:spcAft>
              <a:buSzPct val="66666"/>
              <a:buChar char="●"/>
            </a:pPr>
            <a:r>
              <a:rPr lang="en"/>
              <a:t>Cases due for renewal should not file application as fresh</a:t>
            </a:r>
            <a:endParaRPr/>
          </a:p>
          <a:p>
            <a:pPr indent="-200025" lvl="0" marL="228600" rtl="0" algn="l">
              <a:spcBef>
                <a:spcPts val="700"/>
              </a:spcBef>
              <a:spcAft>
                <a:spcPts val="0"/>
              </a:spcAft>
              <a:buSzPct val="66666"/>
              <a:buChar char="●"/>
            </a:pPr>
            <a:r>
              <a:rPr lang="en"/>
              <a:t>DIC Certificate to be submitted by entities having Production facility</a:t>
            </a:r>
            <a:endParaRPr/>
          </a:p>
          <a:p>
            <a:pPr indent="-200025" lvl="0" marL="228600" rtl="0" algn="l">
              <a:spcBef>
                <a:spcPts val="700"/>
              </a:spcBef>
              <a:spcAft>
                <a:spcPts val="0"/>
              </a:spcAft>
              <a:buSzPct val="66666"/>
              <a:buChar char="●"/>
            </a:pPr>
            <a:r>
              <a:rPr lang="en"/>
              <a:t>Plastic consumption / Waste Generation &gt;Zero ,  if year of commencement is &lt; 1 year</a:t>
            </a:r>
            <a:endParaRPr/>
          </a:p>
          <a:p>
            <a:pPr indent="-200025" lvl="0" marL="228600" rtl="0" algn="l">
              <a:spcBef>
                <a:spcPts val="700"/>
              </a:spcBef>
              <a:spcAft>
                <a:spcPts val="0"/>
              </a:spcAft>
              <a:buSzPct val="66666"/>
              <a:buChar char="●"/>
            </a:pPr>
            <a:r>
              <a:rPr lang="en"/>
              <a:t>Consumption of Plastic in packaging only to be included (5c) </a:t>
            </a:r>
            <a:endParaRPr/>
          </a:p>
          <a:p>
            <a:pPr indent="-200025" lvl="0" marL="228600" rtl="0" algn="l">
              <a:spcBef>
                <a:spcPts val="700"/>
              </a:spcBef>
              <a:spcAft>
                <a:spcPts val="0"/>
              </a:spcAft>
              <a:buSzPct val="66666"/>
              <a:buChar char="●"/>
            </a:pPr>
            <a:r>
              <a:rPr lang="en"/>
              <a:t>Plastic consumed in manufacture of commodities not to be included (5c)</a:t>
            </a:r>
            <a:endParaRPr/>
          </a:p>
          <a:p>
            <a:pPr indent="-200025" lvl="0" marL="228600" rtl="0" algn="l">
              <a:spcBef>
                <a:spcPts val="700"/>
              </a:spcBef>
              <a:spcAft>
                <a:spcPts val="0"/>
              </a:spcAft>
              <a:buSzPct val="66666"/>
              <a:buChar char="●"/>
            </a:pPr>
            <a:r>
              <a:rPr lang="en"/>
              <a:t>Raw material /Product / process steps to be clearly indicated in PFD( Producers)</a:t>
            </a:r>
            <a:endParaRPr/>
          </a:p>
          <a:p>
            <a:pPr indent="-200025" lvl="0" marL="228600" rtl="0" algn="l">
              <a:spcBef>
                <a:spcPts val="700"/>
              </a:spcBef>
              <a:spcAft>
                <a:spcPts val="0"/>
              </a:spcAft>
              <a:buSzPct val="66666"/>
              <a:buChar char="●"/>
            </a:pPr>
            <a:r>
              <a:rPr lang="en"/>
              <a:t>5d.  Confirmation that SUP products/Carry bags ( &gt;75 micron )/ Sheets( &gt; 50 micron); Nonwoven bags &gt; 60 GSM  are not being manufactured/Sold</a:t>
            </a:r>
            <a:endParaRPr/>
          </a:p>
          <a:p>
            <a:pPr indent="-200025" lvl="0" marL="228600" rtl="0" algn="l">
              <a:spcBef>
                <a:spcPts val="700"/>
              </a:spcBef>
              <a:spcAft>
                <a:spcPts val="0"/>
              </a:spcAft>
              <a:buSzPct val="66666"/>
              <a:buChar char="●"/>
            </a:pPr>
            <a:r>
              <a:rPr lang="en"/>
              <a:t>5e: Process flow Diagram (for producers only)</a:t>
            </a:r>
            <a:endParaRPr/>
          </a:p>
          <a:p>
            <a:pPr indent="-152400" lvl="0" marL="228600" rtl="0" algn="l">
              <a:spcBef>
                <a:spcPts val="700"/>
              </a:spcBef>
              <a:spcAft>
                <a:spcPts val="0"/>
              </a:spcAft>
              <a:buSzPct val="6666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 email&#10;&#10;Description automatically generated" id="108" name="Google Shape;108;p21"/>
          <p:cNvPicPr preferRelativeResize="0"/>
          <p:nvPr>
            <p:ph idx="1" type="body"/>
          </p:nvPr>
        </p:nvPicPr>
        <p:blipFill rotWithShape="1">
          <a:blip r:embed="rId3">
            <a:alphaModFix/>
          </a:blip>
          <a:srcRect b="0" l="0" r="0" t="15668"/>
          <a:stretch/>
        </p:blipFill>
        <p:spPr>
          <a:xfrm>
            <a:off x="2725084" y="1764586"/>
            <a:ext cx="5928900" cy="2682600"/>
          </a:xfrm>
          <a:prstGeom prst="rect">
            <a:avLst/>
          </a:prstGeom>
          <a:noFill/>
          <a:ln>
            <a:noFill/>
          </a:ln>
        </p:spPr>
      </p:pic>
      <p:sp>
        <p:nvSpPr>
          <p:cNvPr id="109" name="Google Shape;109;p21"/>
          <p:cNvSpPr txBox="1"/>
          <p:nvPr/>
        </p:nvSpPr>
        <p:spPr>
          <a:xfrm>
            <a:off x="601430" y="1917542"/>
            <a:ext cx="1948200" cy="2439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Details about production capacity, facility and type &amp; quantity of products produced/marketed to be provided.</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Representative picture can be provided in 5(b) highlighting few of the products.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35894" y="526617"/>
            <a:ext cx="8272200" cy="760200"/>
          </a:xfrm>
          <a:prstGeom prst="rect">
            <a:avLst/>
          </a:prstGeom>
          <a:solidFill>
            <a:srgbClr val="741B47"/>
          </a:solid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Gill Sans"/>
              <a:buNone/>
            </a:pPr>
            <a:r>
              <a:rPr lang="en">
                <a:solidFill>
                  <a:schemeClr val="lt1"/>
                </a:solidFill>
              </a:rPr>
              <a:t>PRODUCER</a:t>
            </a:r>
            <a:endParaRPr>
              <a:solidFill>
                <a:schemeClr val="lt1"/>
              </a:solidFill>
            </a:endParaRPr>
          </a:p>
        </p:txBody>
      </p:sp>
      <p:pic>
        <p:nvPicPr>
          <p:cNvPr descr="Graphical user interface, text, application&#10;&#10;Description automatically generated" id="116" name="Google Shape;116;p22"/>
          <p:cNvPicPr preferRelativeResize="0"/>
          <p:nvPr>
            <p:ph idx="1" type="body"/>
          </p:nvPr>
        </p:nvPicPr>
        <p:blipFill rotWithShape="1">
          <a:blip r:embed="rId3">
            <a:alphaModFix/>
          </a:blip>
          <a:srcRect b="0" l="0" r="0" t="14089"/>
          <a:stretch/>
        </p:blipFill>
        <p:spPr>
          <a:xfrm>
            <a:off x="2623320" y="1718655"/>
            <a:ext cx="6084600" cy="2805000"/>
          </a:xfrm>
          <a:prstGeom prst="rect">
            <a:avLst/>
          </a:prstGeom>
          <a:noFill/>
          <a:ln>
            <a:noFill/>
          </a:ln>
        </p:spPr>
      </p:pic>
      <p:sp>
        <p:nvSpPr>
          <p:cNvPr id="117" name="Google Shape;117;p22"/>
          <p:cNvSpPr txBox="1"/>
          <p:nvPr/>
        </p:nvSpPr>
        <p:spPr>
          <a:xfrm>
            <a:off x="433324" y="1545761"/>
            <a:ext cx="2017200" cy="3732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Total plastic consumed (used for production) year wise should be provided based on its categories in the last two financial years. </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Process flow diagram involving the components and operations at the unit should be uploaded.</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Single Use Plastic (SUP) compliance should be ensured and stated in 5(e)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