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</p:sldIdLst>
  <p:sldSz cy="6858000" cx="12192000"/>
  <p:notesSz cx="6858000" cy="9144000"/>
  <p:embeddedFontLst>
    <p:embeddedFont>
      <p:font typeface="Gill Sans"/>
      <p:regular r:id="rId6"/>
      <p:bold r:id="rId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8" roundtripDataSignature="AMtx7mhFLf7u/YWnc42lGwB/v3/edgaaR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font" Target="fonts/GillSans-regular.fntdata"/><Relationship Id="rId7" Type="http://schemas.openxmlformats.org/officeDocument/2006/relationships/font" Target="fonts/GillSans-bold.fntdata"/><Relationship Id="rId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8" name="Google Shape;98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3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23"/>
          <p:cNvSpPr txBox="1"/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sz="36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3"/>
          <p:cNvSpPr txBox="1"/>
          <p:nvPr>
            <p:ph idx="1" type="subTitle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23"/>
          <p:cNvSpPr txBox="1"/>
          <p:nvPr>
            <p:ph idx="10" type="dt"/>
          </p:nvPr>
        </p:nvSpPr>
        <p:spPr>
          <a:xfrm>
            <a:off x="7605951" y="5956137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3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3"/>
          <p:cNvSpPr txBox="1"/>
          <p:nvPr>
            <p:ph idx="12" type="sldNum"/>
          </p:nvPr>
        </p:nvSpPr>
        <p:spPr>
          <a:xfrm>
            <a:off x="10558300" y="5956137"/>
            <a:ext cx="10164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2"/>
          <p:cNvSpPr/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32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2"/>
          <p:cNvSpPr txBox="1"/>
          <p:nvPr>
            <p:ph idx="1" type="body"/>
          </p:nvPr>
        </p:nvSpPr>
        <p:spPr>
          <a:xfrm rot="5400000">
            <a:off x="4334603" y="-1417408"/>
            <a:ext cx="3522794" cy="11029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22072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Char char="◼"/>
              <a:defRPr/>
            </a:lvl2pPr>
            <a:lvl3pPr indent="-310388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/>
            </a:lvl3pPr>
            <a:lvl4pPr indent="-298703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4pPr>
            <a:lvl5pPr indent="-298704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86" name="Google Shape;86;p32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2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2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3"/>
          <p:cNvSpPr/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33"/>
          <p:cNvSpPr txBox="1"/>
          <p:nvPr>
            <p:ph type="title"/>
          </p:nvPr>
        </p:nvSpPr>
        <p:spPr>
          <a:xfrm rot="5400000">
            <a:off x="7249746" y="2265181"/>
            <a:ext cx="5183073" cy="20041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33"/>
          <p:cNvSpPr txBox="1"/>
          <p:nvPr>
            <p:ph idx="1" type="body"/>
          </p:nvPr>
        </p:nvSpPr>
        <p:spPr>
          <a:xfrm rot="5400000">
            <a:off x="2131526" y="-680877"/>
            <a:ext cx="5183073" cy="7896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93" name="Google Shape;93;p33"/>
          <p:cNvSpPr txBox="1"/>
          <p:nvPr>
            <p:ph idx="10" type="dt"/>
          </p:nvPr>
        </p:nvSpPr>
        <p:spPr>
          <a:xfrm>
            <a:off x="8993673" y="5956137"/>
            <a:ext cx="132814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33"/>
          <p:cNvSpPr txBox="1"/>
          <p:nvPr>
            <p:ph idx="11" type="ftr"/>
          </p:nvPr>
        </p:nvSpPr>
        <p:spPr>
          <a:xfrm>
            <a:off x="774923" y="5951811"/>
            <a:ext cx="78962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33"/>
          <p:cNvSpPr txBox="1"/>
          <p:nvPr>
            <p:ph idx="12" type="sldNum"/>
          </p:nvPr>
        </p:nvSpPr>
        <p:spPr>
          <a:xfrm>
            <a:off x="10446615" y="5956137"/>
            <a:ext cx="11641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4"/>
          <p:cNvSpPr/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24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4"/>
          <p:cNvSpPr txBox="1"/>
          <p:nvPr>
            <p:ph idx="1" type="body"/>
          </p:nvPr>
        </p:nvSpPr>
        <p:spPr>
          <a:xfrm>
            <a:off x="581193" y="2228003"/>
            <a:ext cx="5422390" cy="3633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29" name="Google Shape;29;p24"/>
          <p:cNvSpPr txBox="1"/>
          <p:nvPr>
            <p:ph idx="2" type="body"/>
          </p:nvPr>
        </p:nvSpPr>
        <p:spPr>
          <a:xfrm>
            <a:off x="6188417" y="2228003"/>
            <a:ext cx="5422392" cy="3633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30" name="Google Shape;30;p24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4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4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5"/>
          <p:cNvSpPr/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25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5"/>
          <p:cNvSpPr txBox="1"/>
          <p:nvPr>
            <p:ph idx="1" type="body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37" name="Google Shape;37;p25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5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5"/>
          <p:cNvSpPr txBox="1"/>
          <p:nvPr>
            <p:ph idx="12" type="sldNum"/>
          </p:nvPr>
        </p:nvSpPr>
        <p:spPr>
          <a:xfrm>
            <a:off x="10558300" y="5956137"/>
            <a:ext cx="10525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6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26"/>
          <p:cNvSpPr txBox="1"/>
          <p:nvPr>
            <p:ph type="title"/>
          </p:nvPr>
        </p:nvSpPr>
        <p:spPr>
          <a:xfrm>
            <a:off x="581193" y="3043910"/>
            <a:ext cx="11029615" cy="149750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b="0" sz="3600" cap="none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6"/>
          <p:cNvSpPr txBox="1"/>
          <p:nvPr>
            <p:ph idx="1" type="body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4" name="Google Shape;44;p26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6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6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7"/>
          <p:cNvSpPr/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27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7"/>
          <p:cNvSpPr txBox="1"/>
          <p:nvPr>
            <p:ph idx="1" type="body"/>
          </p:nvPr>
        </p:nvSpPr>
        <p:spPr>
          <a:xfrm>
            <a:off x="887219" y="2250892"/>
            <a:ext cx="5087075" cy="5360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51" name="Google Shape;51;p27"/>
          <p:cNvSpPr txBox="1"/>
          <p:nvPr>
            <p:ph idx="2" type="body"/>
          </p:nvPr>
        </p:nvSpPr>
        <p:spPr>
          <a:xfrm>
            <a:off x="581194" y="2926052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2" name="Google Shape;52;p27"/>
          <p:cNvSpPr txBox="1"/>
          <p:nvPr>
            <p:ph idx="3" type="body"/>
          </p:nvPr>
        </p:nvSpPr>
        <p:spPr>
          <a:xfrm>
            <a:off x="6523735" y="2250892"/>
            <a:ext cx="5087073" cy="5533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53" name="Google Shape;53;p27"/>
          <p:cNvSpPr txBox="1"/>
          <p:nvPr>
            <p:ph idx="4" type="body"/>
          </p:nvPr>
        </p:nvSpPr>
        <p:spPr>
          <a:xfrm>
            <a:off x="6217709" y="2926052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4" name="Google Shape;54;p27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7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7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8"/>
          <p:cNvSpPr/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28"/>
          <p:cNvSpPr txBox="1"/>
          <p:nvPr>
            <p:ph type="title"/>
          </p:nvPr>
        </p:nvSpPr>
        <p:spPr>
          <a:xfrm>
            <a:off x="575894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8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8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8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9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9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9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0"/>
          <p:cNvSpPr/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30"/>
          <p:cNvSpPr txBox="1"/>
          <p:nvPr>
            <p:ph type="title"/>
          </p:nvPr>
        </p:nvSpPr>
        <p:spPr>
          <a:xfrm>
            <a:off x="581192" y="5262296"/>
            <a:ext cx="4909445" cy="6895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F276A"/>
              </a:buClr>
              <a:buSzPts val="2000"/>
              <a:buFont typeface="Gill Sans"/>
              <a:buNone/>
              <a:defRPr b="0" sz="2000">
                <a:solidFill>
                  <a:srgbClr val="9F276A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0"/>
          <p:cNvSpPr txBox="1"/>
          <p:nvPr>
            <p:ph idx="1" type="body"/>
          </p:nvPr>
        </p:nvSpPr>
        <p:spPr>
          <a:xfrm>
            <a:off x="447816" y="601200"/>
            <a:ext cx="11292840" cy="42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544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indent="-333756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indent="-322072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indent="-310388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indent="-310388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indent="-310388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indent="-310388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indent="-310388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indent="-310388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1" name="Google Shape;71;p30"/>
          <p:cNvSpPr txBox="1"/>
          <p:nvPr>
            <p:ph idx="2" type="body"/>
          </p:nvPr>
        </p:nvSpPr>
        <p:spPr>
          <a:xfrm>
            <a:off x="5740823" y="5262296"/>
            <a:ext cx="5869987" cy="689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012"/>
              <a:buNone/>
              <a:defRPr sz="11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72" name="Google Shape;72;p30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0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0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1"/>
          <p:cNvSpPr txBox="1"/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ill Sans"/>
              <a:buNone/>
              <a:defRPr b="0" sz="2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1"/>
          <p:cNvSpPr/>
          <p:nvPr>
            <p:ph idx="2" type="pic"/>
          </p:nvPr>
        </p:nvSpPr>
        <p:spPr>
          <a:xfrm>
            <a:off x="447817" y="599725"/>
            <a:ext cx="11290859" cy="3557252"/>
          </a:xfrm>
          <a:prstGeom prst="rect">
            <a:avLst/>
          </a:prstGeom>
          <a:noFill/>
          <a:ln>
            <a:noFill/>
          </a:ln>
        </p:spPr>
      </p:sp>
      <p:sp>
        <p:nvSpPr>
          <p:cNvPr id="78" name="Google Shape;78;p31"/>
          <p:cNvSpPr txBox="1"/>
          <p:nvPr>
            <p:ph idx="1" type="body"/>
          </p:nvPr>
        </p:nvSpPr>
        <p:spPr>
          <a:xfrm>
            <a:off x="581192" y="5260127"/>
            <a:ext cx="11029617" cy="5986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104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79" name="Google Shape;79;p31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1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1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"/>
          <p:cNvSpPr txBox="1"/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  <a:defRPr b="0" i="0" sz="2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2"/>
          <p:cNvSpPr txBox="1"/>
          <p:nvPr>
            <p:ph idx="1" type="body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22072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10388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98703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8704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98704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98704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98703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98703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22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" name="Google Shape;13;p22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4" name="Google Shape;14;p22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22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2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2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COMMON MISTAKES WHILE REGISTERING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581192" y="2180496"/>
            <a:ext cx="11029500" cy="36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6"/>
              <a:buFont typeface="Gill Sans"/>
              <a:buAutoNum type="arabicPeriod"/>
            </a:pPr>
            <a:r>
              <a:rPr b="0" i="0" lang="en-US">
                <a:solidFill>
                  <a:schemeClr val="dk1"/>
                </a:solidFill>
              </a:rPr>
              <a:t>1 (vi), (vii), (viii)- PAN, GST and CIN not provided as per EPR guidelines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56"/>
              <a:buFont typeface="Gill Sans"/>
              <a:buAutoNum type="arabicPeriod"/>
            </a:pPr>
            <a:r>
              <a:rPr b="0" i="0" lang="en-US">
                <a:solidFill>
                  <a:schemeClr val="dk1"/>
                </a:solidFill>
              </a:rPr>
              <a:t>1 (vi)- GST not matching with the attached GST certificate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56"/>
              <a:buFont typeface="Gill Sans"/>
              <a:buAutoNum type="arabicPeriod"/>
            </a:pPr>
            <a:r>
              <a:rPr lang="en-US">
                <a:solidFill>
                  <a:schemeClr val="dk1"/>
                </a:solidFill>
              </a:rPr>
              <a:t>1 (vii), 3 (iv) - </a:t>
            </a:r>
            <a:r>
              <a:rPr b="0" i="0" lang="en-US">
                <a:solidFill>
                  <a:schemeClr val="dk1"/>
                </a:solidFill>
              </a:rPr>
              <a:t>Sign is missing in the uploaded PAN card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56"/>
              <a:buFont typeface="Gill Sans"/>
              <a:buAutoNum type="arabicPeriod"/>
            </a:pPr>
            <a:r>
              <a:rPr lang="en-US">
                <a:solidFill>
                  <a:schemeClr val="dk1"/>
                </a:solidFill>
              </a:rPr>
              <a:t>3 (iv), (v)</a:t>
            </a:r>
            <a:r>
              <a:rPr b="0" i="0" lang="en-US">
                <a:solidFill>
                  <a:schemeClr val="dk1"/>
                </a:solidFill>
              </a:rPr>
              <a:t>- PAN card and Copy of Aadhar card of the authorized person not present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56"/>
              <a:buFont typeface="Gill Sans"/>
              <a:buAutoNum type="arabicPeriod"/>
            </a:pPr>
            <a:r>
              <a:rPr b="0" i="0" lang="en-US">
                <a:solidFill>
                  <a:schemeClr val="dk1"/>
                </a:solidFill>
              </a:rPr>
              <a:t>14 (i)- Quantity of plastic waste generated not provided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56"/>
              <a:buFont typeface="Gill Sans"/>
              <a:buAutoNum type="arabicPeriod"/>
            </a:pPr>
            <a:r>
              <a:rPr b="0" i="0" lang="en-US">
                <a:solidFill>
                  <a:schemeClr val="dk1"/>
                </a:solidFill>
              </a:rPr>
              <a:t>Document data mismatch.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eme1">
  <a:themeElements>
    <a:clrScheme name="Dividend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2022-07-28T08:19:50Z</dcterms:created>
  <dc:creator>Vrinda Negi</dc:creator>
</cp:coreProperties>
</file>