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embeddedFontLst>
    <p:embeddedFont>
      <p:font typeface="Gill Sans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gjmugZSBDCvelyR44hJJnmCHV+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5062C0-380A-47EA-9487-23F3130A9917}">
  <a:tblStyle styleId="{4A5062C0-380A-47EA-9487-23F3130A9917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7E7"/>
          </a:solidFill>
        </a:fill>
      </a:tcStyle>
    </a:wholeTbl>
    <a:band1H>
      <a:tcTxStyle b="off" i="off"/>
      <a:tcStyle>
        <a:fill>
          <a:solidFill>
            <a:srgbClr val="CFCACC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CACC"/>
          </a:solidFill>
        </a:fill>
      </a:tcStyle>
    </a:band1V>
    <a:band2V>
      <a:tcTxStyle b="off" i="off"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GillSans-bold.fntdata"/><Relationship Id="rId9" Type="http://schemas.openxmlformats.org/officeDocument/2006/relationships/font" Target="fonts/Gill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0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50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0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50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0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9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9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5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0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0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0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60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0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0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1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9" name="Google Shape;29;p5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1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2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2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2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6" name="Google Shape;36;p52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7" name="Google Shape;37;p5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3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3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3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5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3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4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4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4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54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54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54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5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5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5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7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7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Gill Sans"/>
              <a:buNone/>
              <a:defRPr b="0" sz="2000"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7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57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5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8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8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58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5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9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4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4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4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49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1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COMMON MISTAKES TO AVOID WHILE REGISTERING</a:t>
            </a:r>
            <a:endParaRPr/>
          </a:p>
        </p:txBody>
      </p:sp>
      <p:sp>
        <p:nvSpPr>
          <p:cNvPr id="102" name="Google Shape;102;p41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b="0" i="0" lang="en-US">
                <a:solidFill>
                  <a:srgbClr val="252423"/>
                </a:solidFill>
              </a:rPr>
              <a:t>PAN, GST, IEC and CIN </a:t>
            </a:r>
            <a:r>
              <a:rPr b="1" i="0" lang="en-US">
                <a:solidFill>
                  <a:srgbClr val="252423"/>
                </a:solidFill>
              </a:rPr>
              <a:t>not provided </a:t>
            </a:r>
            <a:r>
              <a:rPr b="0" i="0" lang="en-US">
                <a:solidFill>
                  <a:srgbClr val="252423"/>
                </a:solidFill>
              </a:rPr>
              <a:t>as per EPR guidelines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i="0" lang="en-US">
                <a:solidFill>
                  <a:srgbClr val="252423"/>
                </a:solidFill>
              </a:rPr>
              <a:t>Sign is missing </a:t>
            </a:r>
            <a:r>
              <a:rPr b="0" i="0" lang="en-US">
                <a:solidFill>
                  <a:srgbClr val="252423"/>
                </a:solidFill>
              </a:rPr>
              <a:t>in the uploaded PAN card &amp; IEC certificate (incase of Importers).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0" i="0" lang="en-US">
                <a:solidFill>
                  <a:srgbClr val="252423"/>
                </a:solidFill>
              </a:rPr>
              <a:t>GST </a:t>
            </a:r>
            <a:r>
              <a:rPr b="1" i="0" lang="en-US">
                <a:solidFill>
                  <a:srgbClr val="252423"/>
                </a:solidFill>
              </a:rPr>
              <a:t>not matching </a:t>
            </a:r>
            <a:r>
              <a:rPr b="0" i="0" lang="en-US">
                <a:solidFill>
                  <a:srgbClr val="252423"/>
                </a:solidFill>
              </a:rPr>
              <a:t>with the attached GST certificate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0" i="0" lang="en-US">
                <a:solidFill>
                  <a:srgbClr val="252423"/>
                </a:solidFill>
              </a:rPr>
              <a:t>PAN card and Copy of Aadhar card of the </a:t>
            </a:r>
            <a:r>
              <a:rPr b="1" i="0" lang="en-US">
                <a:solidFill>
                  <a:srgbClr val="252423"/>
                </a:solidFill>
              </a:rPr>
              <a:t>authorized person not present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sz="1800"/>
              <a:t>Category of raw material procured is </a:t>
            </a:r>
            <a:r>
              <a:rPr b="1" lang="en-US" sz="1800"/>
              <a:t>not compatible</a:t>
            </a:r>
            <a:r>
              <a:rPr lang="en-US" sz="1800"/>
              <a:t> with the category of plastic waste generation.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2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COMMON MISTAKES TO AVOID WHILE REGISTERING</a:t>
            </a:r>
            <a:endParaRPr/>
          </a:p>
        </p:txBody>
      </p:sp>
      <p:sp>
        <p:nvSpPr>
          <p:cNvPr id="108" name="Google Shape;108;p42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b="0" i="0" lang="en-US">
                <a:solidFill>
                  <a:srgbClr val="252423"/>
                </a:solidFill>
              </a:rPr>
              <a:t>Details of Raw Plastic Material Procurement </a:t>
            </a:r>
            <a:r>
              <a:rPr b="1" i="0" lang="en-US">
                <a:solidFill>
                  <a:srgbClr val="252423"/>
                </a:solidFill>
              </a:rPr>
              <a:t>has not been provided</a:t>
            </a:r>
            <a:endParaRPr b="1">
              <a:solidFill>
                <a:srgbClr val="252423"/>
              </a:solidFill>
            </a:endParaRPr>
          </a:p>
          <a:p>
            <a:pPr indent="-30600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0" i="0" lang="en-US">
                <a:solidFill>
                  <a:srgbClr val="252423"/>
                </a:solidFill>
              </a:rPr>
              <a:t>Quantity of plastic waste generated </a:t>
            </a:r>
            <a:r>
              <a:rPr b="1" i="0" lang="en-US">
                <a:solidFill>
                  <a:srgbClr val="252423"/>
                </a:solidFill>
              </a:rPr>
              <a:t>not provided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Details </a:t>
            </a:r>
            <a:r>
              <a:rPr b="0" i="0" lang="en-US">
                <a:solidFill>
                  <a:srgbClr val="252423"/>
                </a:solidFill>
              </a:rPr>
              <a:t>of Plastic raw material procured from non-registered entity </a:t>
            </a:r>
            <a:endParaRPr b="1" i="0">
              <a:solidFill>
                <a:srgbClr val="252423"/>
              </a:solidFill>
            </a:endParaRPr>
          </a:p>
          <a:p>
            <a:pPr indent="-30600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0" i="0" lang="en-US">
                <a:solidFill>
                  <a:srgbClr val="252423"/>
                </a:solidFill>
              </a:rPr>
              <a:t>Companies selling / producing SUP items are registered in the portal</a:t>
            </a:r>
            <a:endParaRPr>
              <a:solidFill>
                <a:srgbClr val="252423"/>
              </a:solidFill>
            </a:endParaRPr>
          </a:p>
          <a:p>
            <a:pPr indent="-30600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0" i="0" lang="en-US">
                <a:solidFill>
                  <a:srgbClr val="252423"/>
                </a:solidFill>
              </a:rPr>
              <a:t>Document data mismatch. 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0" i="0" lang="en-US">
                <a:solidFill>
                  <a:srgbClr val="252423"/>
                </a:solidFill>
              </a:rPr>
              <a:t>Product details not provided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0" i="0" lang="en-US">
                <a:solidFill>
                  <a:srgbClr val="252423"/>
                </a:solidFill>
              </a:rPr>
              <a:t>SUP banned item imported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3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REASONS FOR REJECTION OF APPLICATION</a:t>
            </a:r>
            <a:endParaRPr/>
          </a:p>
        </p:txBody>
      </p:sp>
      <p:graphicFrame>
        <p:nvGraphicFramePr>
          <p:cNvPr id="114" name="Google Shape;114;p43"/>
          <p:cNvGraphicFramePr/>
          <p:nvPr/>
        </p:nvGraphicFramePr>
        <p:xfrm>
          <a:off x="758575" y="1787875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{4A5062C0-380A-47EA-9487-23F3130A9917}</a:tableStyleId>
              </a:tblPr>
              <a:tblGrid>
                <a:gridCol w="770750"/>
                <a:gridCol w="7463400"/>
                <a:gridCol w="2440700"/>
              </a:tblGrid>
              <a:tr h="47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</a:rPr>
                        <a:t>Sl No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5350" marL="65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</a:rPr>
                        <a:t>Major reasons for non-approval 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5350" marL="65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</a:rPr>
                        <a:t>Catagorization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5350" marL="65350" anchor="ctr"/>
                </a:tc>
              </a:tr>
              <a:tr h="47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5350" marL="65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1F304E"/>
                          </a:solidFill>
                        </a:rPr>
                        <a:t>"Small &amp; "Micro" category Brand owners</a:t>
                      </a:r>
                      <a:endParaRPr b="1" sz="1800" u="none" cap="none" strike="noStrik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5350" marL="65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1F304E"/>
                          </a:solidFill>
                        </a:rPr>
                        <a:t>Policy</a:t>
                      </a:r>
                      <a:endParaRPr b="1" sz="1800" u="none" cap="none" strike="noStrik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5350" marL="65350" anchor="ctr"/>
                </a:tc>
              </a:tr>
              <a:tr h="47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5350" marL="65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1F304E"/>
                          </a:solidFill>
                        </a:rPr>
                        <a:t>The entity is producing /using  banned SUP</a:t>
                      </a:r>
                      <a:endParaRPr b="1" sz="1800" u="none" cap="none" strike="noStrik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5350" marL="65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1F304E"/>
                          </a:solidFill>
                        </a:rPr>
                        <a:t>Policy</a:t>
                      </a:r>
                      <a:endParaRPr b="1" sz="1800" u="none" cap="none" strike="noStrik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5350" marL="65350" anchor="ctr"/>
                </a:tc>
              </a:tr>
              <a:tr h="47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3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5350" marL="65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1F304E"/>
                          </a:solidFill>
                        </a:rPr>
                        <a:t>Category of plastic packaging waste not matching with product</a:t>
                      </a:r>
                      <a:endParaRPr b="1" sz="1800" u="none" cap="none" strike="noStrik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5350" marL="65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1F304E"/>
                          </a:solidFill>
                        </a:rPr>
                        <a:t>Procedural</a:t>
                      </a:r>
                      <a:endParaRPr b="1" sz="1800" u="none" cap="none" strike="noStrik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5350" marL="65350" anchor="ctr"/>
                </a:tc>
              </a:tr>
              <a:tr h="643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5350" marL="65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1F304E"/>
                          </a:solidFill>
                        </a:rPr>
                        <a:t>Quantity of plastic packaging waste is not matching with quantity of plastic packaging consumed </a:t>
                      </a:r>
                      <a:endParaRPr b="1" sz="1800" u="none" cap="none" strike="noStrik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5350" marL="65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1F304E"/>
                          </a:solidFill>
                        </a:rPr>
                        <a:t>Procedural</a:t>
                      </a:r>
                      <a:endParaRPr b="1" sz="1800" u="none" cap="none" strike="noStrik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5350" marL="65350" anchor="ctr"/>
                </a:tc>
              </a:tr>
              <a:tr h="62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5350" marL="65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1F304E"/>
                          </a:solidFill>
                        </a:rPr>
                        <a:t>Authorized person details (Aadhar and PAN) is not submitted/mismatch in no. reported &amp; document uploaded</a:t>
                      </a:r>
                      <a:endParaRPr b="1" sz="1800" u="none" cap="none" strike="noStrik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5350" marL="65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1F304E"/>
                          </a:solidFill>
                        </a:rPr>
                        <a:t>Procedural</a:t>
                      </a:r>
                      <a:endParaRPr b="1" sz="1800" u="none" cap="none" strike="noStrik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5350" marL="65350" anchor="ctr"/>
                </a:tc>
              </a:tr>
              <a:tr h="643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6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5350" marL="65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1F304E"/>
                          </a:solidFill>
                        </a:rPr>
                        <a:t>Company details ( PAN, CIN, GST )  not submitted/mismatch in no. reported &amp; document uploaded</a:t>
                      </a:r>
                      <a:endParaRPr b="1" sz="1800" u="none" cap="none" strike="noStrik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5350" marL="65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1F304E"/>
                          </a:solidFill>
                        </a:rPr>
                        <a:t>Procedural</a:t>
                      </a:r>
                      <a:endParaRPr b="1" sz="1800" u="none" cap="none" strike="noStrik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5350" marL="65350" anchor="ctr"/>
                </a:tc>
              </a:tr>
              <a:tr h="47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7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5350" marL="65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1F304E"/>
                          </a:solidFill>
                        </a:rPr>
                        <a:t>The consent certificate of the entity is not valid/expired</a:t>
                      </a:r>
                      <a:endParaRPr b="1" sz="1800" u="none" cap="none" strike="noStrik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5350" marL="65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1F304E"/>
                          </a:solidFill>
                        </a:rPr>
                        <a:t>Procedural</a:t>
                      </a:r>
                      <a:endParaRPr b="1" sz="1800" u="none" cap="none" strike="noStrik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5350" marL="65350" anchor="ctr"/>
                </a:tc>
              </a:tr>
              <a:tr h="47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8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5350" marL="65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1F304E"/>
                          </a:solidFill>
                        </a:rPr>
                        <a:t>Signature is not present in the uploaded document</a:t>
                      </a:r>
                      <a:endParaRPr b="1" sz="1800" u="none" cap="none" strike="noStrik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5350" marL="65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1F304E"/>
                          </a:solidFill>
                        </a:rPr>
                        <a:t>Procedural</a:t>
                      </a:r>
                      <a:endParaRPr b="1" sz="1800" u="none" cap="none" strike="noStrik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5350" marL="6535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2022-07-28T09:29:45Z</dcterms:created>
  <dc:creator>Vrinda Negi</dc:creator>
</cp:coreProperties>
</file>