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772" r:id="rId2"/>
    <p:sldId id="1800" r:id="rId3"/>
    <p:sldId id="1775" r:id="rId4"/>
    <p:sldId id="17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A23CF-3964-41E1-9A3E-6238A544BC9D}" v="488" dt="2022-09-19T09:03:13.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66EDE874-811E-4F82-8985-8C49AB6957AD}"/>
    <pc:docChg chg="delSld modSld">
      <pc:chgData name="Kartik Kapoor" userId="a45309d7300c318a" providerId="LiveId" clId="{66EDE874-811E-4F82-8985-8C49AB6957AD}" dt="2022-09-19T11:06:54.251" v="3" actId="1076"/>
      <pc:docMkLst>
        <pc:docMk/>
      </pc:docMkLst>
      <pc:sldChg chg="del">
        <pc:chgData name="Kartik Kapoor" userId="a45309d7300c318a" providerId="LiveId" clId="{66EDE874-811E-4F82-8985-8C49AB6957AD}" dt="2022-09-19T10:59:16.377" v="0" actId="47"/>
        <pc:sldMkLst>
          <pc:docMk/>
          <pc:sldMk cId="438734649" sldId="256"/>
        </pc:sldMkLst>
      </pc:sldChg>
      <pc:sldChg chg="del">
        <pc:chgData name="Kartik Kapoor" userId="a45309d7300c318a" providerId="LiveId" clId="{66EDE874-811E-4F82-8985-8C49AB6957AD}" dt="2022-09-19T10:59:16.377" v="0" actId="47"/>
        <pc:sldMkLst>
          <pc:docMk/>
          <pc:sldMk cId="3909723883" sldId="257"/>
        </pc:sldMkLst>
      </pc:sldChg>
      <pc:sldChg chg="del">
        <pc:chgData name="Kartik Kapoor" userId="a45309d7300c318a" providerId="LiveId" clId="{66EDE874-811E-4F82-8985-8C49AB6957AD}" dt="2022-09-19T10:59:16.377" v="0" actId="47"/>
        <pc:sldMkLst>
          <pc:docMk/>
          <pc:sldMk cId="3777052751" sldId="258"/>
        </pc:sldMkLst>
      </pc:sldChg>
      <pc:sldChg chg="del">
        <pc:chgData name="Kartik Kapoor" userId="a45309d7300c318a" providerId="LiveId" clId="{66EDE874-811E-4F82-8985-8C49AB6957AD}" dt="2022-09-19T10:59:16.377" v="0" actId="47"/>
        <pc:sldMkLst>
          <pc:docMk/>
          <pc:sldMk cId="3340121711" sldId="373"/>
        </pc:sldMkLst>
      </pc:sldChg>
      <pc:sldChg chg="del">
        <pc:chgData name="Kartik Kapoor" userId="a45309d7300c318a" providerId="LiveId" clId="{66EDE874-811E-4F82-8985-8C49AB6957AD}" dt="2022-09-19T10:59:16.377" v="0" actId="47"/>
        <pc:sldMkLst>
          <pc:docMk/>
          <pc:sldMk cId="3490829641" sldId="374"/>
        </pc:sldMkLst>
      </pc:sldChg>
      <pc:sldChg chg="del">
        <pc:chgData name="Kartik Kapoor" userId="a45309d7300c318a" providerId="LiveId" clId="{66EDE874-811E-4F82-8985-8C49AB6957AD}" dt="2022-09-19T10:59:16.377" v="0" actId="47"/>
        <pc:sldMkLst>
          <pc:docMk/>
          <pc:sldMk cId="4029079200" sldId="1768"/>
        </pc:sldMkLst>
      </pc:sldChg>
      <pc:sldChg chg="modSp mod">
        <pc:chgData name="Kartik Kapoor" userId="a45309d7300c318a" providerId="LiveId" clId="{66EDE874-811E-4F82-8985-8C49AB6957AD}" dt="2022-09-19T11:06:54.251" v="3" actId="1076"/>
        <pc:sldMkLst>
          <pc:docMk/>
          <pc:sldMk cId="3473990897" sldId="1773"/>
        </pc:sldMkLst>
        <pc:spChg chg="mod">
          <ac:chgData name="Kartik Kapoor" userId="a45309d7300c318a" providerId="LiveId" clId="{66EDE874-811E-4F82-8985-8C49AB6957AD}" dt="2022-09-19T11:06:54.251" v="3" actId="1076"/>
          <ac:spMkLst>
            <pc:docMk/>
            <pc:sldMk cId="3473990897" sldId="1773"/>
            <ac:spMk id="8" creationId="{EB231EA7-DEAF-9E97-BAF5-0E633FE68D01}"/>
          </ac:spMkLst>
        </pc:spChg>
      </pc:sldChg>
      <pc:sldChg chg="del">
        <pc:chgData name="Kartik Kapoor" userId="a45309d7300c318a" providerId="LiveId" clId="{66EDE874-811E-4F82-8985-8C49AB6957AD}" dt="2022-09-19T10:59:16.377" v="0" actId="47"/>
        <pc:sldMkLst>
          <pc:docMk/>
          <pc:sldMk cId="702934840" sldId="1799"/>
        </pc:sldMkLst>
      </pc:sldChg>
      <pc:sldChg chg="del">
        <pc:chgData name="Kartik Kapoor" userId="a45309d7300c318a" providerId="LiveId" clId="{66EDE874-811E-4F82-8985-8C49AB6957AD}" dt="2022-09-19T10:59:21.233" v="1" actId="47"/>
        <pc:sldMkLst>
          <pc:docMk/>
          <pc:sldMk cId="2519989105" sldId="1804"/>
        </pc:sldMkLst>
      </pc:sldChg>
      <pc:sldChg chg="del">
        <pc:chgData name="Kartik Kapoor" userId="a45309d7300c318a" providerId="LiveId" clId="{66EDE874-811E-4F82-8985-8C49AB6957AD}" dt="2022-09-19T10:59:16.377" v="0" actId="47"/>
        <pc:sldMkLst>
          <pc:docMk/>
          <pc:sldMk cId="97063996" sldId="3645"/>
        </pc:sldMkLst>
      </pc:sldChg>
      <pc:sldChg chg="del">
        <pc:chgData name="Kartik Kapoor" userId="a45309d7300c318a" providerId="LiveId" clId="{66EDE874-811E-4F82-8985-8C49AB6957AD}" dt="2022-09-19T10:59:16.377" v="0" actId="47"/>
        <pc:sldMkLst>
          <pc:docMk/>
          <pc:sldMk cId="3737078196" sldId="3651"/>
        </pc:sldMkLst>
      </pc:sldChg>
      <pc:sldChg chg="del">
        <pc:chgData name="Kartik Kapoor" userId="a45309d7300c318a" providerId="LiveId" clId="{66EDE874-811E-4F82-8985-8C49AB6957AD}" dt="2022-09-19T10:59:16.377" v="0" actId="47"/>
        <pc:sldMkLst>
          <pc:docMk/>
          <pc:sldMk cId="3926596900" sldId="3652"/>
        </pc:sldMkLst>
      </pc:sldChg>
      <pc:sldChg chg="del">
        <pc:chgData name="Kartik Kapoor" userId="a45309d7300c318a" providerId="LiveId" clId="{66EDE874-811E-4F82-8985-8C49AB6957AD}" dt="2022-09-19T10:59:21.233" v="1" actId="47"/>
        <pc:sldMkLst>
          <pc:docMk/>
          <pc:sldMk cId="108404553" sldId="3653"/>
        </pc:sldMkLst>
      </pc:sldChg>
      <pc:sldChg chg="del">
        <pc:chgData name="Kartik Kapoor" userId="a45309d7300c318a" providerId="LiveId" clId="{66EDE874-811E-4F82-8985-8C49AB6957AD}" dt="2022-09-19T10:59:21.233" v="1" actId="47"/>
        <pc:sldMkLst>
          <pc:docMk/>
          <pc:sldMk cId="1693966593" sldId="3654"/>
        </pc:sldMkLst>
      </pc:sldChg>
      <pc:sldChg chg="del">
        <pc:chgData name="Kartik Kapoor" userId="a45309d7300c318a" providerId="LiveId" clId="{66EDE874-811E-4F82-8985-8C49AB6957AD}" dt="2022-09-19T10:59:21.233" v="1" actId="47"/>
        <pc:sldMkLst>
          <pc:docMk/>
          <pc:sldMk cId="2302100848" sldId="3655"/>
        </pc:sldMkLst>
      </pc:sldChg>
      <pc:sldChg chg="del">
        <pc:chgData name="Kartik Kapoor" userId="a45309d7300c318a" providerId="LiveId" clId="{66EDE874-811E-4F82-8985-8C49AB6957AD}" dt="2022-09-19T10:59:16.377" v="0" actId="47"/>
        <pc:sldMkLst>
          <pc:docMk/>
          <pc:sldMk cId="1011794423" sldId="3656"/>
        </pc:sldMkLst>
      </pc:sldChg>
      <pc:sldChg chg="del">
        <pc:chgData name="Kartik Kapoor" userId="a45309d7300c318a" providerId="LiveId" clId="{66EDE874-811E-4F82-8985-8C49AB6957AD}" dt="2022-09-19T10:59:16.377" v="0" actId="47"/>
        <pc:sldMkLst>
          <pc:docMk/>
          <pc:sldMk cId="2301975976" sldId="3657"/>
        </pc:sldMkLst>
      </pc:sldChg>
      <pc:sldChg chg="del">
        <pc:chgData name="Kartik Kapoor" userId="a45309d7300c318a" providerId="LiveId" clId="{66EDE874-811E-4F82-8985-8C49AB6957AD}" dt="2022-09-19T10:59:16.377" v="0" actId="47"/>
        <pc:sldMkLst>
          <pc:docMk/>
          <pc:sldMk cId="2845918325" sldId="3658"/>
        </pc:sldMkLst>
      </pc:sldChg>
      <pc:sldChg chg="del">
        <pc:chgData name="Kartik Kapoor" userId="a45309d7300c318a" providerId="LiveId" clId="{66EDE874-811E-4F82-8985-8C49AB6957AD}" dt="2022-09-19T10:59:16.377" v="0" actId="47"/>
        <pc:sldMkLst>
          <pc:docMk/>
          <pc:sldMk cId="87677781" sldId="3659"/>
        </pc:sldMkLst>
      </pc:sldChg>
      <pc:sldChg chg="del">
        <pc:chgData name="Kartik Kapoor" userId="a45309d7300c318a" providerId="LiveId" clId="{66EDE874-811E-4F82-8985-8C49AB6957AD}" dt="2022-09-19T10:59:21.233" v="1" actId="47"/>
        <pc:sldMkLst>
          <pc:docMk/>
          <pc:sldMk cId="219921530" sldId="3660"/>
        </pc:sldMkLst>
      </pc:sldChg>
      <pc:sldChg chg="del">
        <pc:chgData name="Kartik Kapoor" userId="a45309d7300c318a" providerId="LiveId" clId="{66EDE874-811E-4F82-8985-8C49AB6957AD}" dt="2022-09-19T10:59:21.233" v="1" actId="47"/>
        <pc:sldMkLst>
          <pc:docMk/>
          <pc:sldMk cId="3052933943" sldId="3661"/>
        </pc:sldMkLst>
      </pc:sldChg>
      <pc:sldChg chg="del">
        <pc:chgData name="Kartik Kapoor" userId="a45309d7300c318a" providerId="LiveId" clId="{66EDE874-811E-4F82-8985-8C49AB6957AD}" dt="2022-09-19T10:59:21.233" v="1" actId="47"/>
        <pc:sldMkLst>
          <pc:docMk/>
          <pc:sldMk cId="1077777707" sldId="3662"/>
        </pc:sldMkLst>
      </pc:sldChg>
      <pc:sldChg chg="del">
        <pc:chgData name="Kartik Kapoor" userId="a45309d7300c318a" providerId="LiveId" clId="{66EDE874-811E-4F82-8985-8C49AB6957AD}" dt="2022-09-19T10:59:21.233" v="1" actId="47"/>
        <pc:sldMkLst>
          <pc:docMk/>
          <pc:sldMk cId="3885058094" sldId="3663"/>
        </pc:sldMkLst>
      </pc:sldChg>
      <pc:sldChg chg="del">
        <pc:chgData name="Kartik Kapoor" userId="a45309d7300c318a" providerId="LiveId" clId="{66EDE874-811E-4F82-8985-8C49AB6957AD}" dt="2022-09-19T10:59:21.233" v="1" actId="47"/>
        <pc:sldMkLst>
          <pc:docMk/>
          <pc:sldMk cId="1068883665" sldId="3664"/>
        </pc:sldMkLst>
      </pc:sldChg>
      <pc:sldMasterChg chg="delSldLayout">
        <pc:chgData name="Kartik Kapoor" userId="a45309d7300c318a" providerId="LiveId" clId="{66EDE874-811E-4F82-8985-8C49AB6957AD}" dt="2022-09-19T10:59:16.377" v="0" actId="47"/>
        <pc:sldMasterMkLst>
          <pc:docMk/>
          <pc:sldMasterMk cId="2967430528" sldId="2147483648"/>
        </pc:sldMasterMkLst>
        <pc:sldLayoutChg chg="del">
          <pc:chgData name="Kartik Kapoor" userId="a45309d7300c318a" providerId="LiveId" clId="{66EDE874-811E-4F82-8985-8C49AB6957AD}" dt="2022-09-19T10:59:16.377" v="0" actId="47"/>
          <pc:sldLayoutMkLst>
            <pc:docMk/>
            <pc:sldMasterMk cId="2967430528" sldId="2147483648"/>
            <pc:sldLayoutMk cId="339932165" sldId="2147483660"/>
          </pc:sldLayoutMkLst>
        </pc:sldLayoutChg>
      </pc:sldMasterChg>
    </pc:docChg>
  </pc:docChgLst>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19-09-2022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6415F55-CF36-4BC8-99B1-1BF1E3035755}" type="slidenum">
              <a:rPr lang="en-IN" smtClean="0"/>
              <a:t>1</a:t>
            </a:fld>
            <a:endParaRPr lang="en-IN"/>
          </a:p>
        </p:txBody>
      </p:sp>
    </p:spTree>
    <p:extLst>
      <p:ext uri="{BB962C8B-B14F-4D97-AF65-F5344CB8AC3E}">
        <p14:creationId xmlns:p14="http://schemas.microsoft.com/office/powerpoint/2010/main" val="28472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6415F55-CF36-4BC8-99B1-1BF1E3035755}" type="slidenum">
              <a:rPr lang="en-IN" smtClean="0"/>
              <a:t>2</a:t>
            </a:fld>
            <a:endParaRPr lang="en-IN"/>
          </a:p>
        </p:txBody>
      </p:sp>
    </p:spTree>
    <p:extLst>
      <p:ext uri="{BB962C8B-B14F-4D97-AF65-F5344CB8AC3E}">
        <p14:creationId xmlns:p14="http://schemas.microsoft.com/office/powerpoint/2010/main" val="36074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6415F55-CF36-4BC8-99B1-1BF1E3035755}" type="slidenum">
              <a:rPr lang="en-IN" smtClean="0"/>
              <a:t>3</a:t>
            </a:fld>
            <a:endParaRPr lang="en-IN"/>
          </a:p>
        </p:txBody>
      </p:sp>
    </p:spTree>
    <p:extLst>
      <p:ext uri="{BB962C8B-B14F-4D97-AF65-F5344CB8AC3E}">
        <p14:creationId xmlns:p14="http://schemas.microsoft.com/office/powerpoint/2010/main" val="71703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a:effectLst/>
                <a:latin typeface="Segoe UI" panose="020B0502040204020203" pitchFamily="34" charset="0"/>
              </a:rPr>
              <a:t>Any brand (PIBO) that has a turnover of &lt;50 Cr is exempt from compliance.</a:t>
            </a:r>
            <a:endParaRPr lang="en-GB"/>
          </a:p>
        </p:txBody>
      </p:sp>
      <p:sp>
        <p:nvSpPr>
          <p:cNvPr id="4" name="Slide Number Placeholder 3"/>
          <p:cNvSpPr>
            <a:spLocks noGrp="1"/>
          </p:cNvSpPr>
          <p:nvPr>
            <p:ph type="sldNum" sz="quarter" idx="5"/>
          </p:nvPr>
        </p:nvSpPr>
        <p:spPr/>
        <p:txBody>
          <a:bodyPr/>
          <a:lstStyle/>
          <a:p>
            <a:fld id="{46415F55-CF36-4BC8-99B1-1BF1E3035755}" type="slidenum">
              <a:rPr lang="en-IN" smtClean="0"/>
              <a:t>4</a:t>
            </a:fld>
            <a:endParaRPr lang="en-IN"/>
          </a:p>
        </p:txBody>
      </p:sp>
    </p:spTree>
    <p:extLst>
      <p:ext uri="{BB962C8B-B14F-4D97-AF65-F5344CB8AC3E}">
        <p14:creationId xmlns:p14="http://schemas.microsoft.com/office/powerpoint/2010/main" val="388498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19-09-2022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19-09-2022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19-09-2022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19-09-2022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19-09-2022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19-09-2022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19-09-2022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19-09-2022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19-09-2022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19-09-2022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19-09-2022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19-09-2022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69508-5C55-62F8-2421-1D7A53BB7882}"/>
              </a:ext>
            </a:extLst>
          </p:cNvPr>
          <p:cNvSpPr>
            <a:spLocks noGrp="1"/>
          </p:cNvSpPr>
          <p:nvPr>
            <p:ph idx="1"/>
          </p:nvPr>
        </p:nvSpPr>
        <p:spPr>
          <a:xfrm>
            <a:off x="609600" y="1752816"/>
            <a:ext cx="7118567" cy="4724183"/>
          </a:xfrm>
        </p:spPr>
        <p:txBody>
          <a:bodyPr>
            <a:normAutofit fontScale="85000" lnSpcReduction="20000"/>
          </a:bodyPr>
          <a:lstStyle/>
          <a:p>
            <a:pPr algn="just">
              <a:lnSpc>
                <a:spcPct val="160000"/>
              </a:lnSpc>
            </a:pPr>
            <a:r>
              <a:rPr lang="en-US" sz="2000" b="1" dirty="0">
                <a:latin typeface="Arial" panose="020B0604020202020204" pitchFamily="34" charset="0"/>
                <a:cs typeface="Arial" panose="020B0604020202020204" pitchFamily="34" charset="0"/>
              </a:rPr>
              <a:t>“Biodegradable Plastics” </a:t>
            </a:r>
            <a:r>
              <a:rPr lang="en-US" sz="2000" dirty="0">
                <a:latin typeface="Arial" panose="020B0604020202020204" pitchFamily="34" charset="0"/>
                <a:cs typeface="Arial" panose="020B0604020202020204" pitchFamily="34" charset="0"/>
              </a:rPr>
              <a:t>means that plastics, other than compostable plastics, which undergoes complete degradation by biological processes under ambient environment (terrestrial or in water) conditions, in specified time periods, without leaving any micro plastics, or visible, distinguishable or toxic residue, which have adverse environment impacts, adhering to laid down standards of Bureau of Indian Standards and certified by Central </a:t>
            </a:r>
            <a:r>
              <a:rPr lang="en-IN" sz="2000" dirty="0">
                <a:latin typeface="Arial" panose="020B0604020202020204" pitchFamily="34" charset="0"/>
                <a:cs typeface="Arial" panose="020B0604020202020204" pitchFamily="34" charset="0"/>
              </a:rPr>
              <a:t>Pollution Control Board.</a:t>
            </a:r>
            <a:endParaRPr lang="en-US" sz="2000" dirty="0">
              <a:latin typeface="Arial" panose="020B0604020202020204" pitchFamily="34" charset="0"/>
              <a:cs typeface="Arial" panose="020B0604020202020204" pitchFamily="34" charset="0"/>
            </a:endParaRPr>
          </a:p>
          <a:p>
            <a:pPr algn="just">
              <a:lnSpc>
                <a:spcPct val="160000"/>
              </a:lnSpc>
            </a:pPr>
            <a:r>
              <a:rPr lang="en-US" sz="2000" b="1" dirty="0">
                <a:latin typeface="Arial" panose="020B0604020202020204" pitchFamily="34" charset="0"/>
                <a:cs typeface="Arial" panose="020B0604020202020204" pitchFamily="34" charset="0"/>
              </a:rPr>
              <a:t>“End of Life disposal” </a:t>
            </a:r>
            <a:r>
              <a:rPr lang="en-US" sz="2000" dirty="0">
                <a:latin typeface="Arial" panose="020B0604020202020204" pitchFamily="34" charset="0"/>
                <a:cs typeface="Arial" panose="020B0604020202020204" pitchFamily="34" charset="0"/>
              </a:rPr>
              <a:t>means using plastic waste for generation of energy and includes co-processing (e.g., in cement kilns) or waste to oil or for road construction as per Indian Road Congress guidelines, etc.</a:t>
            </a:r>
          </a:p>
        </p:txBody>
      </p:sp>
      <p:sp>
        <p:nvSpPr>
          <p:cNvPr id="9" name="Text Box 4">
            <a:extLst>
              <a:ext uri="{FF2B5EF4-FFF2-40B4-BE49-F238E27FC236}">
                <a16:creationId xmlns:a16="http://schemas.microsoft.com/office/drawing/2014/main" id="{86250802-8CF9-B205-B455-72041F1F388D}"/>
              </a:ext>
            </a:extLst>
          </p:cNvPr>
          <p:cNvSpPr txBox="1"/>
          <p:nvPr/>
        </p:nvSpPr>
        <p:spPr>
          <a:xfrm>
            <a:off x="775215" y="540703"/>
            <a:ext cx="8974509" cy="769441"/>
          </a:xfrm>
          <a:prstGeom prst="rect">
            <a:avLst/>
          </a:prstGeom>
          <a:noFill/>
        </p:spPr>
        <p:txBody>
          <a:bodyPr wrap="square" rtlCol="0">
            <a:spAutoFit/>
          </a:bodyPr>
          <a:lstStyle/>
          <a:p>
            <a:pPr algn="l"/>
            <a:r>
              <a:rPr lang="en-US" sz="4400" b="1" dirty="0">
                <a:latin typeface="Arial" panose="020B0604020202020204" pitchFamily="34" charset="0"/>
                <a:cs typeface="Arial" panose="020B0604020202020204" pitchFamily="34" charset="0"/>
                <a:sym typeface="+mn-ea"/>
              </a:rPr>
              <a:t>Important Definitions</a:t>
            </a:r>
          </a:p>
        </p:txBody>
      </p:sp>
      <p:pic>
        <p:nvPicPr>
          <p:cNvPr id="4" name="Picture 3" descr="Logo, company name&#10;&#10;Description automatically generated">
            <a:extLst>
              <a:ext uri="{FF2B5EF4-FFF2-40B4-BE49-F238E27FC236}">
                <a16:creationId xmlns:a16="http://schemas.microsoft.com/office/drawing/2014/main" id="{A20CEE17-F2AE-AFF0-5A47-0C77CAE9A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167" y="1547499"/>
            <a:ext cx="3854233" cy="3854233"/>
          </a:xfrm>
          <a:prstGeom prst="rect">
            <a:avLst/>
          </a:prstGeom>
        </p:spPr>
      </p:pic>
    </p:spTree>
    <p:extLst>
      <p:ext uri="{BB962C8B-B14F-4D97-AF65-F5344CB8AC3E}">
        <p14:creationId xmlns:p14="http://schemas.microsoft.com/office/powerpoint/2010/main" val="159762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69508-5C55-62F8-2421-1D7A53BB7882}"/>
              </a:ext>
            </a:extLst>
          </p:cNvPr>
          <p:cNvSpPr>
            <a:spLocks noGrp="1"/>
          </p:cNvSpPr>
          <p:nvPr>
            <p:ph idx="1"/>
          </p:nvPr>
        </p:nvSpPr>
        <p:spPr>
          <a:xfrm>
            <a:off x="708540" y="1657567"/>
            <a:ext cx="6187560" cy="4900112"/>
          </a:xfrm>
        </p:spPr>
        <p:txBody>
          <a:bodyPr>
            <a:normAutofit fontScale="92500"/>
          </a:bodyPr>
          <a:lstStyle/>
          <a:p>
            <a:pPr algn="just">
              <a:lnSpc>
                <a:spcPct val="160000"/>
              </a:lnSpc>
            </a:pPr>
            <a:r>
              <a:rPr lang="en-GB" sz="1800" b="1" dirty="0">
                <a:latin typeface="Arial" panose="020B0604020202020204" pitchFamily="34" charset="0"/>
                <a:cs typeface="Arial" panose="020B0604020202020204" pitchFamily="34" charset="0"/>
              </a:rPr>
              <a:t>“Pre-consumer plastic packaging waste” </a:t>
            </a:r>
            <a:r>
              <a:rPr lang="en-GB" sz="1800" dirty="0">
                <a:latin typeface="Arial" panose="020B0604020202020204" pitchFamily="34" charset="0"/>
                <a:cs typeface="Arial" panose="020B0604020202020204" pitchFamily="34" charset="0"/>
              </a:rPr>
              <a:t>means plastic packaging waste generated in the form of reject or discard at the stage of manufacturing of plastic packaging and plastic packaging waste generated during the packaging of product including reject, discard, before the plastic packaging reaches the end-use consumer of the product.</a:t>
            </a:r>
          </a:p>
          <a:p>
            <a:pPr algn="just">
              <a:lnSpc>
                <a:spcPct val="170000"/>
              </a:lnSpc>
            </a:pPr>
            <a:r>
              <a:rPr lang="en-GB" sz="1800" b="1" dirty="0">
                <a:latin typeface="Arial" panose="020B0604020202020204" pitchFamily="34" charset="0"/>
                <a:cs typeface="Arial" panose="020B0604020202020204" pitchFamily="34" charset="0"/>
              </a:rPr>
              <a:t>“Post-consumer plastic packaging waste” </a:t>
            </a:r>
            <a:r>
              <a:rPr lang="en-GB" sz="1800" dirty="0">
                <a:latin typeface="Arial" panose="020B0604020202020204" pitchFamily="34" charset="0"/>
                <a:cs typeface="Arial" panose="020B0604020202020204" pitchFamily="34" charset="0"/>
              </a:rPr>
              <a:t>means plastic packaging waste generated by the end-use consumer after the intended use of packaging is completed and is no longer being used for its intended purpose.</a:t>
            </a:r>
            <a:endParaRPr lang="en-US" sz="1800" b="1" dirty="0">
              <a:latin typeface="Arial" panose="020B0604020202020204" pitchFamily="34" charset="0"/>
              <a:cs typeface="Arial" panose="020B0604020202020204" pitchFamily="34" charset="0"/>
            </a:endParaRPr>
          </a:p>
          <a:p>
            <a:pPr marL="0" indent="0" algn="just">
              <a:lnSpc>
                <a:spcPct val="100000"/>
              </a:lnSpc>
              <a:buNone/>
            </a:pPr>
            <a:endParaRPr lang="en-US" sz="1800" dirty="0">
              <a:latin typeface="Arial" panose="020B0604020202020204" pitchFamily="34" charset="0"/>
              <a:cs typeface="Arial" panose="020B0604020202020204" pitchFamily="34" charset="0"/>
            </a:endParaRPr>
          </a:p>
        </p:txBody>
      </p:sp>
      <p:sp>
        <p:nvSpPr>
          <p:cNvPr id="9" name="Text Box 4">
            <a:extLst>
              <a:ext uri="{FF2B5EF4-FFF2-40B4-BE49-F238E27FC236}">
                <a16:creationId xmlns:a16="http://schemas.microsoft.com/office/drawing/2014/main" id="{86250802-8CF9-B205-B455-72041F1F388D}"/>
              </a:ext>
            </a:extLst>
          </p:cNvPr>
          <p:cNvSpPr txBox="1"/>
          <p:nvPr/>
        </p:nvSpPr>
        <p:spPr>
          <a:xfrm>
            <a:off x="937140" y="300321"/>
            <a:ext cx="8974509" cy="707886"/>
          </a:xfrm>
          <a:prstGeom prst="rect">
            <a:avLst/>
          </a:prstGeom>
          <a:noFill/>
        </p:spPr>
        <p:txBody>
          <a:bodyPr wrap="square" rtlCol="0">
            <a:spAutoFit/>
          </a:bodyPr>
          <a:lstStyle/>
          <a:p>
            <a:pPr algn="l"/>
            <a:r>
              <a:rPr lang="en-US" sz="4000" b="1" dirty="0">
                <a:latin typeface="Arial" panose="020B0604020202020204" pitchFamily="34" charset="0"/>
                <a:cs typeface="Arial" panose="020B0604020202020204" pitchFamily="34" charset="0"/>
                <a:sym typeface="+mn-ea"/>
              </a:rPr>
              <a:t>Important Definitions</a:t>
            </a:r>
          </a:p>
        </p:txBody>
      </p:sp>
      <p:pic>
        <p:nvPicPr>
          <p:cNvPr id="4" name="Picture 3" descr="A picture containing text, indoor, colorful&#10;&#10;Description automatically generated">
            <a:extLst>
              <a:ext uri="{FF2B5EF4-FFF2-40B4-BE49-F238E27FC236}">
                <a16:creationId xmlns:a16="http://schemas.microsoft.com/office/drawing/2014/main" id="{924FAE82-5A4E-E81C-2B55-F6AABFA49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75" y="2149769"/>
            <a:ext cx="4368285" cy="3661924"/>
          </a:xfrm>
          <a:prstGeom prst="rect">
            <a:avLst/>
          </a:prstGeom>
        </p:spPr>
      </p:pic>
    </p:spTree>
    <p:extLst>
      <p:ext uri="{BB962C8B-B14F-4D97-AF65-F5344CB8AC3E}">
        <p14:creationId xmlns:p14="http://schemas.microsoft.com/office/powerpoint/2010/main" val="153497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69508-5C55-62F8-2421-1D7A53BB7882}"/>
              </a:ext>
            </a:extLst>
          </p:cNvPr>
          <p:cNvSpPr>
            <a:spLocks noGrp="1"/>
          </p:cNvSpPr>
          <p:nvPr>
            <p:ph idx="1"/>
          </p:nvPr>
        </p:nvSpPr>
        <p:spPr>
          <a:xfrm>
            <a:off x="699015" y="1728272"/>
            <a:ext cx="5856502" cy="4886108"/>
          </a:xfrm>
        </p:spPr>
        <p:txBody>
          <a:bodyPr>
            <a:normAutofit fontScale="85000" lnSpcReduction="20000"/>
          </a:bodyPr>
          <a:lstStyle/>
          <a:p>
            <a:pPr algn="just">
              <a:lnSpc>
                <a:spcPct val="160000"/>
              </a:lnSpc>
            </a:pPr>
            <a:r>
              <a:rPr lang="en-US" sz="2000" b="1" dirty="0">
                <a:latin typeface="Arial" panose="020B0604020202020204" pitchFamily="34" charset="0"/>
                <a:cs typeface="Arial" panose="020B0604020202020204" pitchFamily="34" charset="0"/>
              </a:rPr>
              <a:t>“Recycling” </a:t>
            </a:r>
            <a:r>
              <a:rPr lang="en-US" sz="2000" dirty="0">
                <a:latin typeface="Arial" panose="020B0604020202020204" pitchFamily="34" charset="0"/>
                <a:cs typeface="Arial" panose="020B0604020202020204" pitchFamily="34" charset="0"/>
              </a:rPr>
              <a:t>means the process of transforming segregated plastic waste into a new product or raw material </a:t>
            </a:r>
            <a:r>
              <a:rPr lang="en-IN" sz="2000" dirty="0">
                <a:latin typeface="Arial" panose="020B0604020202020204" pitchFamily="34" charset="0"/>
                <a:cs typeface="Arial" panose="020B0604020202020204" pitchFamily="34" charset="0"/>
              </a:rPr>
              <a:t>for producing new products.</a:t>
            </a:r>
          </a:p>
          <a:p>
            <a:pPr algn="just">
              <a:lnSpc>
                <a:spcPct val="160000"/>
              </a:lnSpc>
            </a:pPr>
            <a:r>
              <a:rPr lang="en-US" sz="2000" b="1" dirty="0">
                <a:latin typeface="Arial" panose="020B0604020202020204" pitchFamily="34" charset="0"/>
                <a:cs typeface="Arial" panose="020B0604020202020204" pitchFamily="34" charset="0"/>
              </a:rPr>
              <a:t>“Reuse” </a:t>
            </a:r>
            <a:r>
              <a:rPr lang="en-US" sz="2000" dirty="0">
                <a:latin typeface="Arial" panose="020B0604020202020204" pitchFamily="34" charset="0"/>
                <a:cs typeface="Arial" panose="020B0604020202020204" pitchFamily="34" charset="0"/>
              </a:rPr>
              <a:t>means using an object or resource material again for either the same purpose or another purpose without changing the object's structure</a:t>
            </a:r>
            <a:r>
              <a:rPr lang="en-GB" sz="2000" dirty="0">
                <a:latin typeface="Arial" panose="020B0604020202020204" pitchFamily="34" charset="0"/>
                <a:cs typeface="Arial" panose="020B0604020202020204" pitchFamily="34" charset="0"/>
              </a:rPr>
              <a:t>.</a:t>
            </a:r>
          </a:p>
          <a:p>
            <a:pPr algn="just">
              <a:lnSpc>
                <a:spcPct val="160000"/>
              </a:lnSpc>
            </a:pPr>
            <a:r>
              <a:rPr lang="en-GB" sz="2000" b="1" dirty="0">
                <a:latin typeface="Arial" panose="020B0604020202020204" pitchFamily="34" charset="0"/>
                <a:cs typeface="Arial" panose="020B0604020202020204" pitchFamily="34" charset="0"/>
              </a:rPr>
              <a:t>“Use of recycled plastic” </a:t>
            </a:r>
            <a:r>
              <a:rPr lang="en-GB" sz="2000" dirty="0">
                <a:latin typeface="Arial" panose="020B0604020202020204" pitchFamily="34" charset="0"/>
                <a:cs typeface="Arial" panose="020B0604020202020204" pitchFamily="34" charset="0"/>
              </a:rPr>
              <a:t>means recycled plastic, instead of virgin plastic, is used as raw material in the manufacturing process;</a:t>
            </a:r>
          </a:p>
          <a:p>
            <a:pPr algn="just">
              <a:lnSpc>
                <a:spcPct val="160000"/>
              </a:lnSpc>
            </a:pPr>
            <a:r>
              <a:rPr lang="en-GB" sz="2000" b="1" dirty="0">
                <a:latin typeface="Arial" panose="020B0604020202020204" pitchFamily="34" charset="0"/>
                <a:cs typeface="Arial" panose="020B0604020202020204" pitchFamily="34" charset="0"/>
              </a:rPr>
              <a:t>“Waste to Energy” </a:t>
            </a:r>
            <a:r>
              <a:rPr lang="en-GB" sz="2000" dirty="0">
                <a:latin typeface="Arial" panose="020B0604020202020204" pitchFamily="34" charset="0"/>
                <a:cs typeface="Arial" panose="020B0604020202020204" pitchFamily="34" charset="0"/>
              </a:rPr>
              <a:t>means using plastic waste for generation of energy and includes co-processing (e.g. in cement kilns).</a:t>
            </a:r>
            <a:endParaRPr lang="en-IN" sz="2000" dirty="0">
              <a:latin typeface="Arial" panose="020B0604020202020204" pitchFamily="34" charset="0"/>
              <a:cs typeface="Arial" panose="020B0604020202020204" pitchFamily="34" charset="0"/>
            </a:endParaRPr>
          </a:p>
        </p:txBody>
      </p:sp>
      <p:sp>
        <p:nvSpPr>
          <p:cNvPr id="9" name="Text Box 4">
            <a:extLst>
              <a:ext uri="{FF2B5EF4-FFF2-40B4-BE49-F238E27FC236}">
                <a16:creationId xmlns:a16="http://schemas.microsoft.com/office/drawing/2014/main" id="{86250802-8CF9-B205-B455-72041F1F388D}"/>
              </a:ext>
            </a:extLst>
          </p:cNvPr>
          <p:cNvSpPr txBox="1"/>
          <p:nvPr/>
        </p:nvSpPr>
        <p:spPr>
          <a:xfrm>
            <a:off x="775215" y="540703"/>
            <a:ext cx="8974509" cy="707886"/>
          </a:xfrm>
          <a:prstGeom prst="rect">
            <a:avLst/>
          </a:prstGeom>
          <a:noFill/>
        </p:spPr>
        <p:txBody>
          <a:bodyPr wrap="square" rtlCol="0">
            <a:spAutoFit/>
          </a:bodyPr>
          <a:lstStyle/>
          <a:p>
            <a:pPr algn="l"/>
            <a:r>
              <a:rPr lang="en-US" sz="4000" b="1" dirty="0">
                <a:latin typeface="Arial" panose="020B0604020202020204" pitchFamily="34" charset="0"/>
                <a:cs typeface="Arial" panose="020B0604020202020204" pitchFamily="34" charset="0"/>
                <a:sym typeface="+mn-ea"/>
              </a:rPr>
              <a:t>Important</a:t>
            </a:r>
            <a:r>
              <a:rPr lang="en-US" sz="4000" b="1" dirty="0">
                <a:solidFill>
                  <a:srgbClr val="4A946B"/>
                </a:solidFill>
                <a:latin typeface="Arial" panose="020B0604020202020204" pitchFamily="34" charset="0"/>
                <a:cs typeface="Arial" panose="020B0604020202020204" pitchFamily="34" charset="0"/>
                <a:sym typeface="+mn-ea"/>
              </a:rPr>
              <a:t> </a:t>
            </a:r>
            <a:r>
              <a:rPr lang="en-US" sz="4000" b="1" dirty="0">
                <a:latin typeface="Arial" panose="020B0604020202020204" pitchFamily="34" charset="0"/>
                <a:cs typeface="Arial" panose="020B0604020202020204" pitchFamily="34" charset="0"/>
                <a:sym typeface="+mn-ea"/>
              </a:rPr>
              <a:t>Definitions</a:t>
            </a:r>
          </a:p>
        </p:txBody>
      </p:sp>
      <p:pic>
        <p:nvPicPr>
          <p:cNvPr id="13" name="Picture 12" descr="Diagram&#10;&#10;Description automatically generated">
            <a:extLst>
              <a:ext uri="{FF2B5EF4-FFF2-40B4-BE49-F238E27FC236}">
                <a16:creationId xmlns:a16="http://schemas.microsoft.com/office/drawing/2014/main" id="{2609D6E7-249D-309E-46A7-67ED3F66BBBB}"/>
              </a:ext>
            </a:extLst>
          </p:cNvPr>
          <p:cNvPicPr>
            <a:picLocks noChangeAspect="1"/>
          </p:cNvPicPr>
          <p:nvPr/>
        </p:nvPicPr>
        <p:blipFill rotWithShape="1">
          <a:blip r:embed="rId3">
            <a:extLst>
              <a:ext uri="{28A0092B-C50C-407E-A947-70E740481C1C}">
                <a14:useLocalDpi xmlns:a14="http://schemas.microsoft.com/office/drawing/2010/main" val="0"/>
              </a:ext>
            </a:extLst>
          </a:blip>
          <a:srcRect l="13234" r="12554"/>
          <a:stretch/>
        </p:blipFill>
        <p:spPr>
          <a:xfrm>
            <a:off x="6631717" y="1728272"/>
            <a:ext cx="5127213" cy="3723902"/>
          </a:xfrm>
          <a:prstGeom prst="rect">
            <a:avLst/>
          </a:prstGeom>
        </p:spPr>
      </p:pic>
    </p:spTree>
    <p:extLst>
      <p:ext uri="{BB962C8B-B14F-4D97-AF65-F5344CB8AC3E}">
        <p14:creationId xmlns:p14="http://schemas.microsoft.com/office/powerpoint/2010/main" val="350230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69508-5C55-62F8-2421-1D7A53BB7882}"/>
              </a:ext>
            </a:extLst>
          </p:cNvPr>
          <p:cNvSpPr>
            <a:spLocks noGrp="1"/>
          </p:cNvSpPr>
          <p:nvPr>
            <p:ph idx="1"/>
          </p:nvPr>
        </p:nvSpPr>
        <p:spPr>
          <a:xfrm>
            <a:off x="542925" y="1657567"/>
            <a:ext cx="6298143" cy="4659730"/>
          </a:xfrm>
        </p:spPr>
        <p:txBody>
          <a:bodyPr>
            <a:normAutofit fontScale="77500" lnSpcReduction="20000"/>
          </a:bodyPr>
          <a:lstStyle/>
          <a:p>
            <a:pPr algn="just">
              <a:lnSpc>
                <a:spcPct val="170000"/>
              </a:lnSpc>
            </a:pPr>
            <a:r>
              <a:rPr lang="en-GB" sz="2000" b="1" dirty="0">
                <a:latin typeface="Arial" panose="020B0604020202020204" pitchFamily="34" charset="0"/>
                <a:cs typeface="Arial" panose="020B0604020202020204" pitchFamily="34" charset="0"/>
              </a:rPr>
              <a:t>Producers (P) </a:t>
            </a:r>
            <a:r>
              <a:rPr lang="en-GB" sz="2000" dirty="0">
                <a:latin typeface="Arial" panose="020B0604020202020204" pitchFamily="34" charset="0"/>
                <a:cs typeface="Arial" panose="020B0604020202020204" pitchFamily="34" charset="0"/>
              </a:rPr>
              <a:t>of plastic packaging</a:t>
            </a:r>
          </a:p>
          <a:p>
            <a:pPr algn="just">
              <a:lnSpc>
                <a:spcPct val="170000"/>
              </a:lnSpc>
            </a:pPr>
            <a:r>
              <a:rPr lang="en-GB" sz="2000" b="1" dirty="0">
                <a:latin typeface="Arial" panose="020B0604020202020204" pitchFamily="34" charset="0"/>
                <a:cs typeface="Arial" panose="020B0604020202020204" pitchFamily="34" charset="0"/>
              </a:rPr>
              <a:t>Importers (I) </a:t>
            </a:r>
            <a:r>
              <a:rPr lang="en-GB" sz="2000" dirty="0">
                <a:latin typeface="Arial" panose="020B0604020202020204" pitchFamily="34" charset="0"/>
                <a:cs typeface="Arial" panose="020B0604020202020204" pitchFamily="34" charset="0"/>
              </a:rPr>
              <a:t>of all imported plastic packaging and or plastic packaging of imported products</a:t>
            </a:r>
          </a:p>
          <a:p>
            <a:pPr algn="just">
              <a:lnSpc>
                <a:spcPct val="170000"/>
              </a:lnSpc>
            </a:pPr>
            <a:r>
              <a:rPr lang="en-GB" sz="2000" b="1" dirty="0">
                <a:latin typeface="Arial" panose="020B0604020202020204" pitchFamily="34" charset="0"/>
                <a:cs typeface="Arial" panose="020B0604020202020204" pitchFamily="34" charset="0"/>
              </a:rPr>
              <a:t>Brand Owners (BO) </a:t>
            </a:r>
            <a:r>
              <a:rPr lang="en-GB" sz="2000" dirty="0">
                <a:latin typeface="Arial" panose="020B0604020202020204" pitchFamily="34" charset="0"/>
                <a:cs typeface="Arial" panose="020B0604020202020204" pitchFamily="34" charset="0"/>
              </a:rPr>
              <a:t>including online platforms/marketplaces and supermarkets/retail chains other than those, which are micro and small enterprises as per the criteria of Ministry of Micro, Small and Medium Enterprises, Government of India. </a:t>
            </a:r>
          </a:p>
          <a:p>
            <a:pPr algn="just">
              <a:lnSpc>
                <a:spcPct val="170000"/>
              </a:lnSpc>
            </a:pPr>
            <a:r>
              <a:rPr lang="en-GB" sz="2000" b="1" dirty="0">
                <a:latin typeface="Arial" panose="020B0604020202020204" pitchFamily="34" charset="0"/>
                <a:cs typeface="Arial" panose="020B0604020202020204" pitchFamily="34" charset="0"/>
              </a:rPr>
              <a:t>Plastic Waste Processors (PWPs) </a:t>
            </a:r>
            <a:r>
              <a:rPr lang="en-GB" sz="2000" dirty="0">
                <a:latin typeface="Arial" panose="020B0604020202020204" pitchFamily="34" charset="0"/>
                <a:cs typeface="Arial" panose="020B0604020202020204" pitchFamily="34" charset="0"/>
              </a:rPr>
              <a:t>means recyclers and entities engaged in using plastic waste for energy (waste to energy), and converting it to oil (waste to oil), industrial composting.</a:t>
            </a:r>
          </a:p>
        </p:txBody>
      </p:sp>
      <p:sp>
        <p:nvSpPr>
          <p:cNvPr id="9" name="Text Box 4">
            <a:extLst>
              <a:ext uri="{FF2B5EF4-FFF2-40B4-BE49-F238E27FC236}">
                <a16:creationId xmlns:a16="http://schemas.microsoft.com/office/drawing/2014/main" id="{86250802-8CF9-B205-B455-72041F1F388D}"/>
              </a:ext>
            </a:extLst>
          </p:cNvPr>
          <p:cNvSpPr txBox="1"/>
          <p:nvPr/>
        </p:nvSpPr>
        <p:spPr>
          <a:xfrm>
            <a:off x="542925" y="548239"/>
            <a:ext cx="8974509" cy="646331"/>
          </a:xfrm>
          <a:prstGeom prst="rect">
            <a:avLst/>
          </a:prstGeom>
          <a:noFill/>
        </p:spPr>
        <p:txBody>
          <a:bodyPr wrap="square" rtlCol="0">
            <a:spAutoFit/>
          </a:bodyPr>
          <a:lstStyle/>
          <a:p>
            <a:pPr algn="l"/>
            <a:r>
              <a:rPr lang="en-US" sz="3600" b="1" dirty="0">
                <a:latin typeface="Arial" panose="020B0604020202020204" pitchFamily="34" charset="0"/>
                <a:cs typeface="Arial" panose="020B0604020202020204" pitchFamily="34" charset="0"/>
                <a:sym typeface="+mn-ea"/>
              </a:rPr>
              <a:t>PIBOs and PWPs </a:t>
            </a:r>
          </a:p>
        </p:txBody>
      </p:sp>
      <p:sp>
        <p:nvSpPr>
          <p:cNvPr id="8" name="Flowchart: Alternate Process 4">
            <a:extLst>
              <a:ext uri="{FF2B5EF4-FFF2-40B4-BE49-F238E27FC236}">
                <a16:creationId xmlns:a16="http://schemas.microsoft.com/office/drawing/2014/main" id="{EB231EA7-DEAF-9E97-BAF5-0E633FE68D01}"/>
              </a:ext>
            </a:extLst>
          </p:cNvPr>
          <p:cNvSpPr/>
          <p:nvPr/>
        </p:nvSpPr>
        <p:spPr>
          <a:xfrm>
            <a:off x="738392" y="5986595"/>
            <a:ext cx="9979276" cy="646331"/>
          </a:xfrm>
          <a:prstGeom prst="flowChartAlternateProcess">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t>*As per the Ministry of MSME, this includes any company with a turnover of Rs 50 Cr+. </a:t>
            </a:r>
            <a:endParaRPr lang="en-IN" sz="2000" dirty="0"/>
          </a:p>
        </p:txBody>
      </p:sp>
      <p:pic>
        <p:nvPicPr>
          <p:cNvPr id="13" name="Picture 12" descr="A picture containing text&#10;&#10;Description automatically generated">
            <a:extLst>
              <a:ext uri="{FF2B5EF4-FFF2-40B4-BE49-F238E27FC236}">
                <a16:creationId xmlns:a16="http://schemas.microsoft.com/office/drawing/2014/main" id="{316441D1-3756-9644-972B-C1D689202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100" y="2363615"/>
            <a:ext cx="4197238" cy="2887700"/>
          </a:xfrm>
          <a:prstGeom prst="rect">
            <a:avLst/>
          </a:prstGeom>
        </p:spPr>
      </p:pic>
    </p:spTree>
    <p:extLst>
      <p:ext uri="{BB962C8B-B14F-4D97-AF65-F5344CB8AC3E}">
        <p14:creationId xmlns:p14="http://schemas.microsoft.com/office/powerpoint/2010/main" val="3473990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3821</TotalTime>
  <Words>454</Words>
  <Application>Microsoft Office PowerPoint</Application>
  <PresentationFormat>Widescreen</PresentationFormat>
  <Paragraphs>22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2022-09-19T11:06:56Z</dcterms:modified>
</cp:coreProperties>
</file>