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3736" r:id="rId3"/>
    <p:sldId id="3742" r:id="rId4"/>
    <p:sldId id="3738" r:id="rId5"/>
    <p:sldId id="3740" r:id="rId6"/>
    <p:sldId id="3739" r:id="rId7"/>
    <p:sldId id="3737" r:id="rId8"/>
    <p:sldId id="3741"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A111A-71C9-4BB6-998C-9FFA0BD997B1}" type="datetimeFigureOut">
              <a:rPr lang="de-DE" smtClean="0"/>
              <a:t>16.11.2022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FDCF3-CD9C-4574-A883-7876A59EB7FA}" type="slidenum">
              <a:rPr lang="de-DE" smtClean="0"/>
              <a:t>‹Nr.›</a:t>
            </a:fld>
            <a:endParaRPr lang="de-DE"/>
          </a:p>
        </p:txBody>
      </p:sp>
    </p:spTree>
    <p:extLst>
      <p:ext uri="{BB962C8B-B14F-4D97-AF65-F5344CB8AC3E}">
        <p14:creationId xmlns:p14="http://schemas.microsoft.com/office/powerpoint/2010/main" val="302479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F3863E-D568-48E7-B286-7296D3C8A7B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970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F3863E-D568-48E7-B286-7296D3C8A7B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832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F3863E-D568-48E7-B286-7296D3C8A7B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508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A8D75EB-22B5-4D7B-B159-E17CD1D1F41E}" type="datetimeFigureOut">
              <a:rPr lang="en-IN" smtClean="0"/>
              <a:t>16-11-2022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C1D2A19-D31B-4C68-82BC-534E4A057926}" type="slidenum">
              <a:rPr lang="en-IN" smtClean="0"/>
              <a:t>‹Nr.›</a:t>
            </a:fld>
            <a:endParaRPr lang="en-IN"/>
          </a:p>
        </p:txBody>
      </p:sp>
    </p:spTree>
    <p:extLst>
      <p:ext uri="{BB962C8B-B14F-4D97-AF65-F5344CB8AC3E}">
        <p14:creationId xmlns:p14="http://schemas.microsoft.com/office/powerpoint/2010/main" val="303516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D75EB-22B5-4D7B-B159-E17CD1D1F41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D2A19-D31B-4C68-82BC-534E4A057926}" type="slidenum">
              <a:rPr lang="en-IN" smtClean="0"/>
              <a:t>‹Nr.›</a:t>
            </a:fld>
            <a:endParaRPr lang="en-IN"/>
          </a:p>
        </p:txBody>
      </p:sp>
    </p:spTree>
    <p:extLst>
      <p:ext uri="{BB962C8B-B14F-4D97-AF65-F5344CB8AC3E}">
        <p14:creationId xmlns:p14="http://schemas.microsoft.com/office/powerpoint/2010/main" val="96195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A8D75EB-22B5-4D7B-B159-E17CD1D1F41E}" type="datetimeFigureOut">
              <a:rPr lang="en-IN" smtClean="0"/>
              <a:t>16-11-2022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C1D2A19-D31B-4C68-82BC-534E4A057926}" type="slidenum">
              <a:rPr lang="en-IN" smtClean="0"/>
              <a:t>‹Nr.›</a:t>
            </a:fld>
            <a:endParaRPr lang="en-IN"/>
          </a:p>
        </p:txBody>
      </p:sp>
    </p:spTree>
    <p:extLst>
      <p:ext uri="{BB962C8B-B14F-4D97-AF65-F5344CB8AC3E}">
        <p14:creationId xmlns:p14="http://schemas.microsoft.com/office/powerpoint/2010/main" val="38797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D75EB-22B5-4D7B-B159-E17CD1D1F41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3C1D2A19-D31B-4C68-82BC-534E4A057926}" type="slidenum">
              <a:rPr lang="en-IN" smtClean="0"/>
              <a:t>‹Nr.›</a:t>
            </a:fld>
            <a:endParaRPr lang="en-IN"/>
          </a:p>
        </p:txBody>
      </p:sp>
    </p:spTree>
    <p:extLst>
      <p:ext uri="{BB962C8B-B14F-4D97-AF65-F5344CB8AC3E}">
        <p14:creationId xmlns:p14="http://schemas.microsoft.com/office/powerpoint/2010/main" val="429208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A8D75EB-22B5-4D7B-B159-E17CD1D1F41E}" type="datetimeFigureOut">
              <a:rPr lang="en-IN" smtClean="0"/>
              <a:t>16-11-2022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C1D2A19-D31B-4C68-82BC-534E4A057926}" type="slidenum">
              <a:rPr lang="en-IN" smtClean="0"/>
              <a:t>‹Nr.›</a:t>
            </a:fld>
            <a:endParaRPr lang="en-IN"/>
          </a:p>
        </p:txBody>
      </p:sp>
    </p:spTree>
    <p:extLst>
      <p:ext uri="{BB962C8B-B14F-4D97-AF65-F5344CB8AC3E}">
        <p14:creationId xmlns:p14="http://schemas.microsoft.com/office/powerpoint/2010/main" val="627387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D75EB-22B5-4D7B-B159-E17CD1D1F41E}"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D2A19-D31B-4C68-82BC-534E4A057926}" type="slidenum">
              <a:rPr lang="en-IN" smtClean="0"/>
              <a:t>‹Nr.›</a:t>
            </a:fld>
            <a:endParaRPr lang="en-IN"/>
          </a:p>
        </p:txBody>
      </p:sp>
    </p:spTree>
    <p:extLst>
      <p:ext uri="{BB962C8B-B14F-4D97-AF65-F5344CB8AC3E}">
        <p14:creationId xmlns:p14="http://schemas.microsoft.com/office/powerpoint/2010/main" val="231055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D75EB-22B5-4D7B-B159-E17CD1D1F41E}"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D2A19-D31B-4C68-82BC-534E4A057926}" type="slidenum">
              <a:rPr lang="en-IN" smtClean="0"/>
              <a:t>‹Nr.›</a:t>
            </a:fld>
            <a:endParaRPr lang="en-IN"/>
          </a:p>
        </p:txBody>
      </p:sp>
    </p:spTree>
    <p:extLst>
      <p:ext uri="{BB962C8B-B14F-4D97-AF65-F5344CB8AC3E}">
        <p14:creationId xmlns:p14="http://schemas.microsoft.com/office/powerpoint/2010/main" val="425484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D75EB-22B5-4D7B-B159-E17CD1D1F41E}"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D2A19-D31B-4C68-82BC-534E4A057926}" type="slidenum">
              <a:rPr lang="en-IN" smtClean="0"/>
              <a:t>‹Nr.›</a:t>
            </a:fld>
            <a:endParaRPr lang="en-IN"/>
          </a:p>
        </p:txBody>
      </p:sp>
    </p:spTree>
    <p:extLst>
      <p:ext uri="{BB962C8B-B14F-4D97-AF65-F5344CB8AC3E}">
        <p14:creationId xmlns:p14="http://schemas.microsoft.com/office/powerpoint/2010/main" val="200647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D75EB-22B5-4D7B-B159-E17CD1D1F41E}" type="datetimeFigureOut">
              <a:rPr lang="en-IN" smtClean="0"/>
              <a:t>16-11-2022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D2A19-D31B-4C68-82BC-534E4A057926}" type="slidenum">
              <a:rPr lang="en-IN" smtClean="0"/>
              <a:t>‹Nr.›</a:t>
            </a:fld>
            <a:endParaRPr lang="en-IN"/>
          </a:p>
        </p:txBody>
      </p:sp>
    </p:spTree>
    <p:extLst>
      <p:ext uri="{BB962C8B-B14F-4D97-AF65-F5344CB8AC3E}">
        <p14:creationId xmlns:p14="http://schemas.microsoft.com/office/powerpoint/2010/main" val="184768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A8D75EB-22B5-4D7B-B159-E17CD1D1F41E}" type="datetimeFigureOut">
              <a:rPr lang="en-IN" smtClean="0"/>
              <a:t>16-11-2022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C1D2A19-D31B-4C68-82BC-534E4A057926}" type="slidenum">
              <a:rPr lang="en-IN" smtClean="0"/>
              <a:t>‹Nr.›</a:t>
            </a:fld>
            <a:endParaRPr lang="en-IN"/>
          </a:p>
        </p:txBody>
      </p:sp>
    </p:spTree>
    <p:extLst>
      <p:ext uri="{BB962C8B-B14F-4D97-AF65-F5344CB8AC3E}">
        <p14:creationId xmlns:p14="http://schemas.microsoft.com/office/powerpoint/2010/main" val="388979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8D75EB-22B5-4D7B-B159-E17CD1D1F41E}"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D2A19-D31B-4C68-82BC-534E4A057926}" type="slidenum">
              <a:rPr lang="en-IN" smtClean="0"/>
              <a:t>‹Nr.›</a:t>
            </a:fld>
            <a:endParaRPr lang="en-IN"/>
          </a:p>
        </p:txBody>
      </p:sp>
    </p:spTree>
    <p:extLst>
      <p:ext uri="{BB962C8B-B14F-4D97-AF65-F5344CB8AC3E}">
        <p14:creationId xmlns:p14="http://schemas.microsoft.com/office/powerpoint/2010/main" val="334829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A8D75EB-22B5-4D7B-B159-E17CD1D1F41E}" type="datetimeFigureOut">
              <a:rPr lang="en-IN" smtClean="0"/>
              <a:t>16-11-2022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C1D2A19-D31B-4C68-82BC-534E4A057926}" type="slidenum">
              <a:rPr lang="en-IN" smtClean="0"/>
              <a:t>‹Nr.›</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2947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50BF-8A19-A6E0-6F93-1EE4FBF7A31A}"/>
              </a:ext>
            </a:extLst>
          </p:cNvPr>
          <p:cNvSpPr>
            <a:spLocks noGrp="1"/>
          </p:cNvSpPr>
          <p:nvPr>
            <p:ph type="title"/>
          </p:nvPr>
        </p:nvSpPr>
        <p:spPr/>
        <p:txBody>
          <a:bodyPr/>
          <a:lstStyle/>
          <a:p>
            <a:r>
              <a:rPr lang="en-US" dirty="0"/>
              <a:t>PIBO Operations</a:t>
            </a:r>
            <a:endParaRPr lang="en-IN" dirty="0"/>
          </a:p>
        </p:txBody>
      </p:sp>
      <p:pic>
        <p:nvPicPr>
          <p:cNvPr id="5" name="Content Placeholder 4">
            <a:extLst>
              <a:ext uri="{FF2B5EF4-FFF2-40B4-BE49-F238E27FC236}">
                <a16:creationId xmlns:a16="http://schemas.microsoft.com/office/drawing/2014/main" id="{A81BFC5D-8BA5-C4DE-220C-446CC268780A}"/>
              </a:ext>
            </a:extLst>
          </p:cNvPr>
          <p:cNvPicPr>
            <a:picLocks noGrp="1" noChangeAspect="1"/>
          </p:cNvPicPr>
          <p:nvPr>
            <p:ph idx="1"/>
          </p:nvPr>
        </p:nvPicPr>
        <p:blipFill>
          <a:blip r:embed="rId2"/>
          <a:stretch>
            <a:fillRect/>
          </a:stretch>
        </p:blipFill>
        <p:spPr>
          <a:xfrm>
            <a:off x="2318417" y="2109306"/>
            <a:ext cx="9292391" cy="3678238"/>
          </a:xfrm>
        </p:spPr>
      </p:pic>
      <p:sp>
        <p:nvSpPr>
          <p:cNvPr id="6" name="TextBox 5">
            <a:extLst>
              <a:ext uri="{FF2B5EF4-FFF2-40B4-BE49-F238E27FC236}">
                <a16:creationId xmlns:a16="http://schemas.microsoft.com/office/drawing/2014/main" id="{43F919DA-2F52-B2AF-A229-9953DE0D9E1B}"/>
              </a:ext>
            </a:extLst>
          </p:cNvPr>
          <p:cNvSpPr txBox="1"/>
          <p:nvPr/>
        </p:nvSpPr>
        <p:spPr>
          <a:xfrm>
            <a:off x="581192" y="2556722"/>
            <a:ext cx="1737225"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PIBO Operations – All</a:t>
            </a:r>
            <a:r>
              <a:rPr kumimoji="0" lang="en-US" sz="1800" b="0" i="0" u="none" strike="noStrike" kern="1200" cap="none" spc="0" normalizeH="0" baseline="0" noProof="0" dirty="0">
                <a:ln>
                  <a:noFill/>
                </a:ln>
                <a:solidFill>
                  <a:srgbClr val="FF0000"/>
                </a:solidFill>
                <a:effectLst/>
                <a:uLnTx/>
                <a:uFillTx/>
                <a:latin typeface="Gill Sans MT"/>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procurement and sales details to be entered by PIBO in this section</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07144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8C86-EAD9-DAE3-0741-1CAB771EE8ED}"/>
              </a:ext>
            </a:extLst>
          </p:cNvPr>
          <p:cNvSpPr>
            <a:spLocks noGrp="1"/>
          </p:cNvSpPr>
          <p:nvPr>
            <p:ph type="title"/>
          </p:nvPr>
        </p:nvSpPr>
        <p:spPr/>
        <p:txBody>
          <a:bodyPr/>
          <a:lstStyle/>
          <a:p>
            <a:r>
              <a:rPr lang="en-US" dirty="0"/>
              <a:t>Material procurement from registered entities</a:t>
            </a:r>
            <a:endParaRPr lang="en-IN" dirty="0"/>
          </a:p>
        </p:txBody>
      </p:sp>
      <p:pic>
        <p:nvPicPr>
          <p:cNvPr id="5" name="Content Placeholder 4">
            <a:extLst>
              <a:ext uri="{FF2B5EF4-FFF2-40B4-BE49-F238E27FC236}">
                <a16:creationId xmlns:a16="http://schemas.microsoft.com/office/drawing/2014/main" id="{1E66B9E2-D8D1-13BF-46FD-5374A729B8D2}"/>
              </a:ext>
            </a:extLst>
          </p:cNvPr>
          <p:cNvPicPr>
            <a:picLocks noGrp="1" noChangeAspect="1"/>
          </p:cNvPicPr>
          <p:nvPr>
            <p:ph idx="1"/>
          </p:nvPr>
        </p:nvPicPr>
        <p:blipFill>
          <a:blip r:embed="rId3"/>
          <a:stretch>
            <a:fillRect/>
          </a:stretch>
        </p:blipFill>
        <p:spPr>
          <a:xfrm>
            <a:off x="3224265" y="2211153"/>
            <a:ext cx="8386709" cy="2751266"/>
          </a:xfrm>
        </p:spPr>
      </p:pic>
      <p:sp>
        <p:nvSpPr>
          <p:cNvPr id="6" name="TextBox 5">
            <a:extLst>
              <a:ext uri="{FF2B5EF4-FFF2-40B4-BE49-F238E27FC236}">
                <a16:creationId xmlns:a16="http://schemas.microsoft.com/office/drawing/2014/main" id="{EB11C15D-98FF-DB2C-441F-F874A3D89B97}"/>
              </a:ext>
            </a:extLst>
          </p:cNvPr>
          <p:cNvSpPr txBox="1"/>
          <p:nvPr/>
        </p:nvSpPr>
        <p:spPr>
          <a:xfrm>
            <a:off x="493160" y="2332234"/>
            <a:ext cx="2731105"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material procurement is done form registered entity, then the PIBO ahs to enter the EPR invoice number available on the invoice.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system will auto-populate all the details from the invoice.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PIBO needs to confirm before adding the procurement details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3" name="TextBox 2"/>
          <p:cNvSpPr txBox="1"/>
          <p:nvPr/>
        </p:nvSpPr>
        <p:spPr>
          <a:xfrm>
            <a:off x="3738247" y="5379222"/>
            <a:ext cx="735874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Once invoice is generated and invoice copy is uploaded, the details gets auto-populated in the procurement section of the PIBOs to whom the sales is done</a:t>
            </a:r>
          </a:p>
        </p:txBody>
      </p:sp>
    </p:spTree>
    <p:extLst>
      <p:ext uri="{BB962C8B-B14F-4D97-AF65-F5344CB8AC3E}">
        <p14:creationId xmlns:p14="http://schemas.microsoft.com/office/powerpoint/2010/main" val="120769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D446-D995-3FD0-62F1-EC789405416B}"/>
              </a:ext>
            </a:extLst>
          </p:cNvPr>
          <p:cNvSpPr>
            <a:spLocks noGrp="1"/>
          </p:cNvSpPr>
          <p:nvPr>
            <p:ph type="title"/>
          </p:nvPr>
        </p:nvSpPr>
        <p:spPr/>
        <p:txBody>
          <a:bodyPr/>
          <a:lstStyle/>
          <a:p>
            <a:r>
              <a:rPr lang="en-US" dirty="0"/>
              <a:t>Auto-population of invoice (contd.)</a:t>
            </a:r>
            <a:endParaRPr lang="en-IN" dirty="0"/>
          </a:p>
        </p:txBody>
      </p:sp>
      <p:sp>
        <p:nvSpPr>
          <p:cNvPr id="3" name="Content Placeholder 2">
            <a:extLst>
              <a:ext uri="{FF2B5EF4-FFF2-40B4-BE49-F238E27FC236}">
                <a16:creationId xmlns:a16="http://schemas.microsoft.com/office/drawing/2014/main" id="{762185F1-A5F8-82DA-7BC5-8E60BB77A2DF}"/>
              </a:ext>
            </a:extLst>
          </p:cNvPr>
          <p:cNvSpPr>
            <a:spLocks noGrp="1"/>
          </p:cNvSpPr>
          <p:nvPr>
            <p:ph idx="1"/>
          </p:nvPr>
        </p:nvSpPr>
        <p:spPr>
          <a:xfrm>
            <a:off x="581193" y="2180496"/>
            <a:ext cx="3159610" cy="3678303"/>
          </a:xfrm>
        </p:spPr>
        <p:txBody>
          <a:bodyPr/>
          <a:lstStyle/>
          <a:p>
            <a:r>
              <a:rPr lang="en-US" dirty="0"/>
              <a:t>Green tick in the last column indicates the invoice is uploaded. A warning sign will be shown if the invoice is not uploaded.</a:t>
            </a:r>
            <a:endParaRPr lang="en-IN" dirty="0"/>
          </a:p>
        </p:txBody>
      </p:sp>
      <p:pic>
        <p:nvPicPr>
          <p:cNvPr id="5" name="Picture 4">
            <a:extLst>
              <a:ext uri="{FF2B5EF4-FFF2-40B4-BE49-F238E27FC236}">
                <a16:creationId xmlns:a16="http://schemas.microsoft.com/office/drawing/2014/main" id="{19CBA363-E322-26A3-BFE3-264D1EE7182D}"/>
              </a:ext>
            </a:extLst>
          </p:cNvPr>
          <p:cNvPicPr>
            <a:picLocks noChangeAspect="1"/>
          </p:cNvPicPr>
          <p:nvPr/>
        </p:nvPicPr>
        <p:blipFill>
          <a:blip r:embed="rId2"/>
          <a:stretch>
            <a:fillRect/>
          </a:stretch>
        </p:blipFill>
        <p:spPr>
          <a:xfrm>
            <a:off x="3740803" y="2180496"/>
            <a:ext cx="7870004" cy="3366589"/>
          </a:xfrm>
          <a:prstGeom prst="rect">
            <a:avLst/>
          </a:prstGeom>
        </p:spPr>
      </p:pic>
      <p:sp>
        <p:nvSpPr>
          <p:cNvPr id="4" name="TextBox 3">
            <a:extLst>
              <a:ext uri="{FF2B5EF4-FFF2-40B4-BE49-F238E27FC236}">
                <a16:creationId xmlns:a16="http://schemas.microsoft.com/office/drawing/2014/main" id="{BDCD49D5-B3E2-87BB-286E-40509968586B}"/>
              </a:ext>
            </a:extLst>
          </p:cNvPr>
          <p:cNvSpPr txBox="1"/>
          <p:nvPr/>
        </p:nvSpPr>
        <p:spPr>
          <a:xfrm>
            <a:off x="10406743" y="3178629"/>
            <a:ext cx="1121228" cy="1763485"/>
          </a:xfrm>
          <a:prstGeom prst="rect">
            <a:avLst/>
          </a:prstGeom>
          <a:noFill/>
          <a:ln w="57150">
            <a:solidFill>
              <a:srgbClr val="FF0000"/>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6896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8C86-EAD9-DAE3-0741-1CAB771EE8ED}"/>
              </a:ext>
            </a:extLst>
          </p:cNvPr>
          <p:cNvSpPr>
            <a:spLocks noGrp="1"/>
          </p:cNvSpPr>
          <p:nvPr>
            <p:ph type="title"/>
          </p:nvPr>
        </p:nvSpPr>
        <p:spPr/>
        <p:txBody>
          <a:bodyPr/>
          <a:lstStyle/>
          <a:p>
            <a:r>
              <a:rPr lang="en-US" dirty="0"/>
              <a:t>Material procurement from unregistered entities</a:t>
            </a:r>
            <a:endParaRPr lang="en-IN" dirty="0"/>
          </a:p>
        </p:txBody>
      </p:sp>
      <p:pic>
        <p:nvPicPr>
          <p:cNvPr id="5" name="Content Placeholder 4">
            <a:extLst>
              <a:ext uri="{FF2B5EF4-FFF2-40B4-BE49-F238E27FC236}">
                <a16:creationId xmlns:a16="http://schemas.microsoft.com/office/drawing/2014/main" id="{145C96B8-421F-9323-82A0-A1A2A2100404}"/>
              </a:ext>
            </a:extLst>
          </p:cNvPr>
          <p:cNvPicPr>
            <a:picLocks noGrp="1" noChangeAspect="1"/>
          </p:cNvPicPr>
          <p:nvPr>
            <p:ph idx="1"/>
          </p:nvPr>
        </p:nvPicPr>
        <p:blipFill>
          <a:blip r:embed="rId2"/>
          <a:stretch>
            <a:fillRect/>
          </a:stretch>
        </p:blipFill>
        <p:spPr>
          <a:xfrm>
            <a:off x="3386857" y="2037387"/>
            <a:ext cx="8349291" cy="3654496"/>
          </a:xfrm>
        </p:spPr>
      </p:pic>
      <p:sp>
        <p:nvSpPr>
          <p:cNvPr id="7" name="TextBox 6">
            <a:extLst>
              <a:ext uri="{FF2B5EF4-FFF2-40B4-BE49-F238E27FC236}">
                <a16:creationId xmlns:a16="http://schemas.microsoft.com/office/drawing/2014/main" id="{DB82A9C4-C54F-3031-7F50-5F9D9E310825}"/>
              </a:ext>
            </a:extLst>
          </p:cNvPr>
          <p:cNvSpPr txBox="1"/>
          <p:nvPr/>
        </p:nvSpPr>
        <p:spPr>
          <a:xfrm>
            <a:off x="455852" y="2137044"/>
            <a:ext cx="2931005" cy="258532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material procurement is done from an unregistered entity, then the PIBO has to enter all the details available on the invoice manually.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PIBO needs to confirm before adding the procurement details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24523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A739-C3BC-FD1C-55B0-FE999F990BD1}"/>
              </a:ext>
            </a:extLst>
          </p:cNvPr>
          <p:cNvSpPr>
            <a:spLocks noGrp="1"/>
          </p:cNvSpPr>
          <p:nvPr>
            <p:ph type="title"/>
          </p:nvPr>
        </p:nvSpPr>
        <p:spPr/>
        <p:txBody>
          <a:bodyPr/>
          <a:lstStyle/>
          <a:p>
            <a:r>
              <a:rPr lang="en-US" dirty="0"/>
              <a:t>Auto-population of invoice</a:t>
            </a:r>
            <a:endParaRPr lang="en-IN" dirty="0"/>
          </a:p>
        </p:txBody>
      </p:sp>
      <p:sp>
        <p:nvSpPr>
          <p:cNvPr id="3" name="Content Placeholder 2">
            <a:extLst>
              <a:ext uri="{FF2B5EF4-FFF2-40B4-BE49-F238E27FC236}">
                <a16:creationId xmlns:a16="http://schemas.microsoft.com/office/drawing/2014/main" id="{25B55B3F-7D3B-8FB6-4A77-A2BAF6377B26}"/>
              </a:ext>
            </a:extLst>
          </p:cNvPr>
          <p:cNvSpPr>
            <a:spLocks noGrp="1"/>
          </p:cNvSpPr>
          <p:nvPr>
            <p:ph idx="1"/>
          </p:nvPr>
        </p:nvSpPr>
        <p:spPr/>
        <p:txBody>
          <a:bodyPr/>
          <a:lstStyle/>
          <a:p>
            <a:r>
              <a:rPr lang="en-US" dirty="0"/>
              <a:t>If the sales transaction is between two registered entities, after the invoice is generated, the details gets auto-populated in the procurement section of the PIBOs to whom the sales is done</a:t>
            </a:r>
          </a:p>
          <a:p>
            <a:r>
              <a:rPr lang="en-US" dirty="0"/>
              <a:t>The EPR invoice number can only be used or auto populated if the invoice is uploaded by the entity creating the sales transaction</a:t>
            </a:r>
          </a:p>
          <a:p>
            <a:r>
              <a:rPr lang="en-US" dirty="0"/>
              <a:t>If the sales transaction is done to an unregistered entity, the invoice details will not get auto-populated on the procurement section. The unregistered entity needs to manually enter the EPR invoice number to populate the invoice details in the procurement section </a:t>
            </a:r>
            <a:r>
              <a:rPr lang="en-US" dirty="0">
                <a:solidFill>
                  <a:schemeClr val="tx1"/>
                </a:solidFill>
              </a:rPr>
              <a:t>during registration at EPR Portal.</a:t>
            </a:r>
            <a:r>
              <a:rPr lang="en-IN" dirty="0">
                <a:solidFill>
                  <a:schemeClr val="tx1"/>
                </a:solidFill>
              </a:rPr>
              <a:t> </a:t>
            </a:r>
          </a:p>
          <a:p>
            <a:endParaRPr lang="en-US" dirty="0"/>
          </a:p>
        </p:txBody>
      </p:sp>
    </p:spTree>
    <p:extLst>
      <p:ext uri="{BB962C8B-B14F-4D97-AF65-F5344CB8AC3E}">
        <p14:creationId xmlns:p14="http://schemas.microsoft.com/office/powerpoint/2010/main" val="116608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8C86-EAD9-DAE3-0741-1CAB771EE8ED}"/>
              </a:ext>
            </a:extLst>
          </p:cNvPr>
          <p:cNvSpPr>
            <a:spLocks noGrp="1"/>
          </p:cNvSpPr>
          <p:nvPr>
            <p:ph type="title"/>
          </p:nvPr>
        </p:nvSpPr>
        <p:spPr/>
        <p:txBody>
          <a:bodyPr/>
          <a:lstStyle/>
          <a:p>
            <a:r>
              <a:rPr lang="en-US" dirty="0"/>
              <a:t>Sales to registered entities</a:t>
            </a:r>
            <a:endParaRPr lang="en-IN" dirty="0"/>
          </a:p>
        </p:txBody>
      </p:sp>
      <p:pic>
        <p:nvPicPr>
          <p:cNvPr id="5" name="Content Placeholder 4">
            <a:extLst>
              <a:ext uri="{FF2B5EF4-FFF2-40B4-BE49-F238E27FC236}">
                <a16:creationId xmlns:a16="http://schemas.microsoft.com/office/drawing/2014/main" id="{FC1BDAD5-75C9-FE8B-5CB1-9AC69D62A31B}"/>
              </a:ext>
            </a:extLst>
          </p:cNvPr>
          <p:cNvPicPr>
            <a:picLocks noGrp="1" noChangeAspect="1"/>
          </p:cNvPicPr>
          <p:nvPr>
            <p:ph idx="1"/>
          </p:nvPr>
        </p:nvPicPr>
        <p:blipFill>
          <a:blip r:embed="rId2"/>
          <a:stretch>
            <a:fillRect/>
          </a:stretch>
        </p:blipFill>
        <p:spPr>
          <a:xfrm>
            <a:off x="3809472" y="1986016"/>
            <a:ext cx="7901884" cy="3678238"/>
          </a:xfrm>
        </p:spPr>
      </p:pic>
      <p:sp>
        <p:nvSpPr>
          <p:cNvPr id="8" name="TextBox 7">
            <a:extLst>
              <a:ext uri="{FF2B5EF4-FFF2-40B4-BE49-F238E27FC236}">
                <a16:creationId xmlns:a16="http://schemas.microsoft.com/office/drawing/2014/main" id="{B32B16F0-AACB-8850-88A9-055B700F6EF1}"/>
              </a:ext>
            </a:extLst>
          </p:cNvPr>
          <p:cNvSpPr txBox="1"/>
          <p:nvPr/>
        </p:nvSpPr>
        <p:spPr>
          <a:xfrm>
            <a:off x="336478" y="2113020"/>
            <a:ext cx="3187558" cy="424731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the sales is done to a registered entity, then the PIBO has to select the type and name of entity. And the entity details will be auto-populated. PIBOs need to fill up the other details as shown in the screenshot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PIBO needs to confirm before adding the sales details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After confirming, the system will generate the EPR invoice number against the invoice details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406837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631F-7DF9-E21A-888E-BB1ADE6FAEEE}"/>
              </a:ext>
            </a:extLst>
          </p:cNvPr>
          <p:cNvSpPr>
            <a:spLocks noGrp="1"/>
          </p:cNvSpPr>
          <p:nvPr>
            <p:ph type="title"/>
          </p:nvPr>
        </p:nvSpPr>
        <p:spPr/>
        <p:txBody>
          <a:bodyPr/>
          <a:lstStyle/>
          <a:p>
            <a:r>
              <a:rPr lang="en-US" dirty="0"/>
              <a:t>Sales to unregistered entities</a:t>
            </a:r>
            <a:endParaRPr lang="en-IN" dirty="0"/>
          </a:p>
        </p:txBody>
      </p:sp>
      <p:pic>
        <p:nvPicPr>
          <p:cNvPr id="5" name="Content Placeholder 4">
            <a:extLst>
              <a:ext uri="{FF2B5EF4-FFF2-40B4-BE49-F238E27FC236}">
                <a16:creationId xmlns:a16="http://schemas.microsoft.com/office/drawing/2014/main" id="{C565542F-B079-DE93-4277-BE278264B6A6}"/>
              </a:ext>
            </a:extLst>
          </p:cNvPr>
          <p:cNvPicPr>
            <a:picLocks noGrp="1" noChangeAspect="1"/>
          </p:cNvPicPr>
          <p:nvPr>
            <p:ph idx="1"/>
          </p:nvPr>
        </p:nvPicPr>
        <p:blipFill>
          <a:blip r:embed="rId2"/>
          <a:stretch>
            <a:fillRect/>
          </a:stretch>
        </p:blipFill>
        <p:spPr>
          <a:xfrm>
            <a:off x="3973799" y="2047661"/>
            <a:ext cx="7778712" cy="3678238"/>
          </a:xfrm>
        </p:spPr>
      </p:pic>
      <p:sp>
        <p:nvSpPr>
          <p:cNvPr id="7" name="TextBox 6">
            <a:extLst>
              <a:ext uri="{FF2B5EF4-FFF2-40B4-BE49-F238E27FC236}">
                <a16:creationId xmlns:a16="http://schemas.microsoft.com/office/drawing/2014/main" id="{FFE0DAF4-F8A6-18F7-5405-40E5055BC99A}"/>
              </a:ext>
            </a:extLst>
          </p:cNvPr>
          <p:cNvSpPr txBox="1"/>
          <p:nvPr/>
        </p:nvSpPr>
        <p:spPr>
          <a:xfrm>
            <a:off x="439489" y="2210826"/>
            <a:ext cx="3351675" cy="369331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the sales is done to an unregistered entity, then the PIBO has to manually enter the type and name of entity. PIBOs need to fill up the other details as shown in the screenshot.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PIBO needs to confirm before adding the sales details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After confirming, the system will generate the EPR invoice number against the invoice details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05845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8351-CEDD-52D9-B174-2E2B4EC319FE}"/>
              </a:ext>
            </a:extLst>
          </p:cNvPr>
          <p:cNvSpPr>
            <a:spLocks noGrp="1"/>
          </p:cNvSpPr>
          <p:nvPr>
            <p:ph type="title"/>
          </p:nvPr>
        </p:nvSpPr>
        <p:spPr/>
        <p:txBody>
          <a:bodyPr/>
          <a:lstStyle/>
          <a:p>
            <a:r>
              <a:rPr lang="en-US" dirty="0"/>
              <a:t>Confirm sales details</a:t>
            </a:r>
            <a:endParaRPr lang="en-IN" dirty="0"/>
          </a:p>
        </p:txBody>
      </p:sp>
      <p:pic>
        <p:nvPicPr>
          <p:cNvPr id="5" name="Content Placeholder 4">
            <a:extLst>
              <a:ext uri="{FF2B5EF4-FFF2-40B4-BE49-F238E27FC236}">
                <a16:creationId xmlns:a16="http://schemas.microsoft.com/office/drawing/2014/main" id="{42B4F656-FA72-9328-5BD5-1C9B1D64EB03}"/>
              </a:ext>
            </a:extLst>
          </p:cNvPr>
          <p:cNvPicPr>
            <a:picLocks noGrp="1" noChangeAspect="1"/>
          </p:cNvPicPr>
          <p:nvPr>
            <p:ph idx="1"/>
          </p:nvPr>
        </p:nvPicPr>
        <p:blipFill>
          <a:blip r:embed="rId3"/>
          <a:stretch>
            <a:fillRect/>
          </a:stretch>
        </p:blipFill>
        <p:spPr>
          <a:xfrm>
            <a:off x="3613090" y="2037387"/>
            <a:ext cx="7997718" cy="3678238"/>
          </a:xfrm>
        </p:spPr>
      </p:pic>
      <p:sp>
        <p:nvSpPr>
          <p:cNvPr id="6" name="TextBox 5">
            <a:extLst>
              <a:ext uri="{FF2B5EF4-FFF2-40B4-BE49-F238E27FC236}">
                <a16:creationId xmlns:a16="http://schemas.microsoft.com/office/drawing/2014/main" id="{5E84783E-E641-BF37-1A9E-4B7C374EADD6}"/>
              </a:ext>
            </a:extLst>
          </p:cNvPr>
          <p:cNvSpPr txBox="1"/>
          <p:nvPr/>
        </p:nvSpPr>
        <p:spPr>
          <a:xfrm>
            <a:off x="581192" y="2465798"/>
            <a:ext cx="2028444"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Confirmation is required before adding the sales details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407615942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Breitbild</PresentationFormat>
  <Paragraphs>36</Paragraphs>
  <Slides>8</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Calibri</vt:lpstr>
      <vt:lpstr>Gill Sans MT</vt:lpstr>
      <vt:lpstr>Wingdings 2</vt:lpstr>
      <vt:lpstr>Dividend</vt:lpstr>
      <vt:lpstr>PIBO Operations</vt:lpstr>
      <vt:lpstr>Material procurement from registered entities</vt:lpstr>
      <vt:lpstr>Auto-population of invoice (contd.)</vt:lpstr>
      <vt:lpstr>Material procurement from unregistered entities</vt:lpstr>
      <vt:lpstr>Auto-population of invoice</vt:lpstr>
      <vt:lpstr>Sales to registered entities</vt:lpstr>
      <vt:lpstr>Sales to unregistered entities</vt:lpstr>
      <vt:lpstr>Confirm sales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PIBO Operations</dc:title>
  <dc:creator>Andreas, Volker Marcel GIZ IN</dc:creator>
  <cp:lastModifiedBy>Andreas, Volker Marcel GIZ IN</cp:lastModifiedBy>
  <cp:revision>1</cp:revision>
  <dcterms:created xsi:type="dcterms:W3CDTF">2022-11-16T12:58:46Z</dcterms:created>
  <dcterms:modified xsi:type="dcterms:W3CDTF">2022-11-16T12:59:44Z</dcterms:modified>
</cp:coreProperties>
</file>