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VsEMNGjnJL+N9lSNTFifU7fk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14D85-F23F-4934-9CC3-686750F4A501}" v="1" dt="2022-09-26T10:35:42.871"/>
  </p1510:revLst>
</p1510:revInfo>
</file>

<file path=ppt/tableStyles.xml><?xml version="1.0" encoding="utf-8"?>
<a:tblStyleLst xmlns:a="http://schemas.openxmlformats.org/drawingml/2006/main" def="{58143AED-7E8B-4C6F-84C7-E54C923999FA}">
  <a:tblStyle styleId="{58143AED-7E8B-4C6F-84C7-E54C92399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DD714D85-F23F-4934-9CC3-686750F4A501}"/>
    <pc:docChg chg="undo custSel modSld">
      <pc:chgData name="Kartik Kapoor" userId="a45309d7300c318a" providerId="LiveId" clId="{DD714D85-F23F-4934-9CC3-686750F4A501}" dt="2022-09-26T10:37:06.997" v="360" actId="1076"/>
      <pc:docMkLst>
        <pc:docMk/>
      </pc:docMkLst>
      <pc:sldChg chg="delSp modSp mod">
        <pc:chgData name="Kartik Kapoor" userId="a45309d7300c318a" providerId="LiveId" clId="{DD714D85-F23F-4934-9CC3-686750F4A501}" dt="2022-09-26T10:33:19.357" v="191" actId="1076"/>
        <pc:sldMkLst>
          <pc:docMk/>
          <pc:sldMk cId="0" sldId="257"/>
        </pc:sldMkLst>
        <pc:spChg chg="mod">
          <ac:chgData name="Kartik Kapoor" userId="a45309d7300c318a" providerId="LiveId" clId="{DD714D85-F23F-4934-9CC3-686750F4A501}" dt="2022-09-26T10:32:44.020" v="184" actId="103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2:50.390" v="186" actId="1076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3:12.708" v="190" actId="14100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3:19.357" v="191" actId="1076"/>
          <ac:spMkLst>
            <pc:docMk/>
            <pc:sldMk cId="0" sldId="257"/>
            <ac:spMk id="111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2:30.258" v="170" actId="1036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2:21.942" v="165" actId="1038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1:45.846" v="129" actId="1076"/>
          <ac:spMkLst>
            <pc:docMk/>
            <pc:sldMk cId="0" sldId="257"/>
            <ac:spMk id="114" creationId="{00000000-0000-0000-0000-000000000000}"/>
          </ac:spMkLst>
        </pc:spChg>
        <pc:spChg chg="del">
          <ac:chgData name="Kartik Kapoor" userId="a45309d7300c318a" providerId="LiveId" clId="{DD714D85-F23F-4934-9CC3-686750F4A501}" dt="2022-09-26T10:30:22.352" v="3" actId="478"/>
          <ac:spMkLst>
            <pc:docMk/>
            <pc:sldMk cId="0" sldId="257"/>
            <ac:spMk id="115" creationId="{00000000-0000-0000-0000-000000000000}"/>
          </ac:spMkLst>
        </pc:spChg>
        <pc:spChg chg="del">
          <ac:chgData name="Kartik Kapoor" userId="a45309d7300c318a" providerId="LiveId" clId="{DD714D85-F23F-4934-9CC3-686750F4A501}" dt="2022-09-26T10:30:28.214" v="6" actId="478"/>
          <ac:spMkLst>
            <pc:docMk/>
            <pc:sldMk cId="0" sldId="257"/>
            <ac:spMk id="116" creationId="{00000000-0000-0000-0000-000000000000}"/>
          </ac:spMkLst>
        </pc:spChg>
        <pc:spChg chg="del mod">
          <ac:chgData name="Kartik Kapoor" userId="a45309d7300c318a" providerId="LiveId" clId="{DD714D85-F23F-4934-9CC3-686750F4A501}" dt="2022-09-26T10:30:25.266" v="5" actId="478"/>
          <ac:spMkLst>
            <pc:docMk/>
            <pc:sldMk cId="0" sldId="257"/>
            <ac:spMk id="117" creationId="{00000000-0000-0000-0000-000000000000}"/>
          </ac:spMkLst>
        </pc:spChg>
        <pc:grpChg chg="mod">
          <ac:chgData name="Kartik Kapoor" userId="a45309d7300c318a" providerId="LiveId" clId="{DD714D85-F23F-4934-9CC3-686750F4A501}" dt="2022-09-26T10:32:36.502" v="175" actId="1037"/>
          <ac:grpSpMkLst>
            <pc:docMk/>
            <pc:sldMk cId="0" sldId="257"/>
            <ac:grpSpMk id="107" creationId="{00000000-0000-0000-0000-000000000000}"/>
          </ac:grpSpMkLst>
        </pc:grpChg>
      </pc:sldChg>
      <pc:sldChg chg="addSp modSp mod">
        <pc:chgData name="Kartik Kapoor" userId="a45309d7300c318a" providerId="LiveId" clId="{DD714D85-F23F-4934-9CC3-686750F4A501}" dt="2022-09-26T10:37:06.997" v="360" actId="1076"/>
        <pc:sldMkLst>
          <pc:docMk/>
          <pc:sldMk cId="0" sldId="259"/>
        </pc:sldMkLst>
        <pc:spChg chg="add mod">
          <ac:chgData name="Kartik Kapoor" userId="a45309d7300c318a" providerId="LiveId" clId="{DD714D85-F23F-4934-9CC3-686750F4A501}" dt="2022-09-26T10:37:06.997" v="360" actId="1076"/>
          <ac:spMkLst>
            <pc:docMk/>
            <pc:sldMk cId="0" sldId="259"/>
            <ac:spMk id="2" creationId="{E14F610D-793E-E0B2-CC7C-F384D3EB7686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17.975" v="210" actId="1035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42.199" v="248" actId="1035"/>
          <ac:spMkLst>
            <pc:docMk/>
            <pc:sldMk cId="0" sldId="259"/>
            <ac:spMk id="131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38.420" v="247" actId="1037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57.051" v="253" actId="1035"/>
          <ac:spMkLst>
            <pc:docMk/>
            <pc:sldMk cId="0" sldId="259"/>
            <ac:spMk id="135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36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17.975" v="210" actId="1035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45.952" v="249" actId="1035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38.420" v="247" actId="1037"/>
          <ac:spMkLst>
            <pc:docMk/>
            <pc:sldMk cId="0" sldId="259"/>
            <ac:spMk id="141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42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57.051" v="253" actId="1035"/>
          <ac:spMkLst>
            <pc:docMk/>
            <pc:sldMk cId="0" sldId="259"/>
            <ac:spMk id="143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03.846" v="255" actId="1037"/>
          <ac:spMkLst>
            <pc:docMk/>
            <pc:sldMk cId="0" sldId="259"/>
            <ac:spMk id="146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25.195" v="226" actId="1035"/>
          <ac:spMkLst>
            <pc:docMk/>
            <pc:sldMk cId="0" sldId="259"/>
            <ac:spMk id="147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02.113" v="195" actId="403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38.420" v="247" actId="1037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50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4:57.051" v="253" actId="1035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Kartik Kapoor" userId="a45309d7300c318a" providerId="LiveId" clId="{DD714D85-F23F-4934-9CC3-686750F4A501}" dt="2022-09-26T10:35:22.611" v="288" actId="403"/>
          <ac:spMkLst>
            <pc:docMk/>
            <pc:sldMk cId="0" sldId="259"/>
            <ac:spMk id="152" creationId="{00000000-0000-0000-0000-000000000000}"/>
          </ac:spMkLst>
        </pc:spChg>
      </pc:sldChg>
    </pc:docChg>
  </pc:docChgLst>
  <pc:docChgLst>
    <pc:chgData name="Yadav, Ankur GIZ IN" userId="846694ef-02c6-4bc2-8e5c-237817adb176" providerId="ADAL" clId="{749398BD-BBC1-4A17-8A91-0BF9EB954AD2}"/>
    <pc:docChg chg="undo custSel modSld">
      <pc:chgData name="Yadav, Ankur GIZ IN" userId="846694ef-02c6-4bc2-8e5c-237817adb176" providerId="ADAL" clId="{749398BD-BBC1-4A17-8A91-0BF9EB954AD2}" dt="2022-09-26T13:12:54.649" v="15" actId="14100"/>
      <pc:docMkLst>
        <pc:docMk/>
      </pc:docMkLst>
      <pc:sldChg chg="modSp mod">
        <pc:chgData name="Yadav, Ankur GIZ IN" userId="846694ef-02c6-4bc2-8e5c-237817adb176" providerId="ADAL" clId="{749398BD-BBC1-4A17-8A91-0BF9EB954AD2}" dt="2022-09-26T13:12:54.649" v="15" actId="14100"/>
        <pc:sldMkLst>
          <pc:docMk/>
          <pc:sldMk cId="0" sldId="259"/>
        </pc:sldMkLst>
        <pc:spChg chg="mod">
          <ac:chgData name="Yadav, Ankur GIZ IN" userId="846694ef-02c6-4bc2-8e5c-237817adb176" providerId="ADAL" clId="{749398BD-BBC1-4A17-8A91-0BF9EB954AD2}" dt="2022-09-26T13:12:30.412" v="11" actId="1038"/>
          <ac:spMkLst>
            <pc:docMk/>
            <pc:sldMk cId="0" sldId="259"/>
            <ac:spMk id="2" creationId="{E14F610D-793E-E0B2-CC7C-F384D3EB7686}"/>
          </ac:spMkLst>
        </pc:spChg>
        <pc:spChg chg="mod">
          <ac:chgData name="Yadav, Ankur GIZ IN" userId="846694ef-02c6-4bc2-8e5c-237817adb176" providerId="ADAL" clId="{749398BD-BBC1-4A17-8A91-0BF9EB954AD2}" dt="2022-09-26T13:12:40.224" v="12" actId="403"/>
          <ac:spMkLst>
            <pc:docMk/>
            <pc:sldMk cId="0" sldId="259"/>
            <ac:spMk id="136" creationId="{00000000-0000-0000-0000-000000000000}"/>
          </ac:spMkLst>
        </pc:spChg>
        <pc:spChg chg="mod">
          <ac:chgData name="Yadav, Ankur GIZ IN" userId="846694ef-02c6-4bc2-8e5c-237817adb176" providerId="ADAL" clId="{749398BD-BBC1-4A17-8A91-0BF9EB954AD2}" dt="2022-09-26T13:12:46.249" v="13" actId="403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Yadav, Ankur GIZ IN" userId="846694ef-02c6-4bc2-8e5c-237817adb176" providerId="ADAL" clId="{749398BD-BBC1-4A17-8A91-0BF9EB954AD2}" dt="2022-09-26T13:12:54.649" v="15" actId="14100"/>
          <ac:spMkLst>
            <pc:docMk/>
            <pc:sldMk cId="0" sldId="259"/>
            <ac:spMk id="1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581193" y="1954465"/>
            <a:ext cx="11029615" cy="44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PIBOs can submit the application for new registration at the EPR portal</a:t>
            </a:r>
            <a:endParaRPr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Once after the initial registration of PIBO, they will renew their registrations after a certain period. Previous registration number will be visible to the applicant</a:t>
            </a:r>
            <a:endParaRPr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Renewal of registration for PIBO will happen first on the second year of their initial registration and then subsequently it will happen on every after 3 years. Payment for the renewal of registration will be same as that at the time of fresh registration</a:t>
            </a:r>
            <a:endParaRPr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Mandatory EPR Targets for the current financial year will be provided to PIBO by defining their minimum recycling responsibilities, maximum limit for the End-of-life(EOL) processing, minimum target value for the use of recycled plastic material, and minimum target for the reuse of material. </a:t>
            </a:r>
            <a:endParaRPr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Material procurement and sales details need to be provided by PIBOs</a:t>
            </a:r>
            <a:endParaRPr/>
          </a:p>
          <a:p>
            <a:pPr marL="306000" lvl="0" indent="-306000" algn="just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EPR portal will also provide the required EPR targets to the PIBOs by using the information filled by them at the time of their filing of annual returns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PIBO</a:t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2302980" y="1896733"/>
            <a:ext cx="7743688" cy="4501464"/>
            <a:chOff x="47294" y="0"/>
            <a:chExt cx="7743688" cy="4501464"/>
          </a:xfrm>
        </p:grpSpPr>
        <p:sp>
          <p:nvSpPr>
            <p:cNvPr id="108" name="Google Shape;108;p5"/>
            <p:cNvSpPr/>
            <p:nvPr/>
          </p:nvSpPr>
          <p:spPr>
            <a:xfrm>
              <a:off x="47294" y="0"/>
              <a:ext cx="7743688" cy="2015177"/>
            </a:xfrm>
            <a:prstGeom prst="roundRect">
              <a:avLst>
                <a:gd name="adj" fmla="val 10000"/>
              </a:avLst>
            </a:prstGeom>
            <a:solidFill>
              <a:srgbClr val="CFCACC">
                <a:alpha val="89803"/>
              </a:srgbClr>
            </a:solidFill>
            <a:ln w="22225" cap="rnd" cmpd="sng">
              <a:solidFill>
                <a:srgbClr val="CFCA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61329" y="378985"/>
              <a:ext cx="3176583" cy="1141435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10999" b="-10999"/>
              </a:stretch>
            </a:blip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235862" y="1640277"/>
              <a:ext cx="3627517" cy="2861187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291413" y="1573250"/>
              <a:ext cx="3760533" cy="2861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Register on Portal 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Report data; sales of plastic packaging, facility details, Procurement details and others 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Action Plan containing information to achieve EPR target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Annual returns by the 30th June of the next financial year</a:t>
              </a:r>
              <a:endParaRPr dirty="0"/>
            </a:p>
            <a:p>
              <a:pPr marL="171450" marR="0" lvl="0" indent="-1714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Tx/>
                <a:buChar char="-"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Offset EPR credits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Targets for Recycle, Use of Recycled Content and Reuse (Brands only for Cat-1 Rigid &gt; 0.9 kg/liter)</a:t>
              </a:r>
              <a:endParaRPr lang="en-US" sz="12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Present EPR credits from registered PWP only</a:t>
              </a:r>
              <a:endParaRPr lang="en-US" sz="12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Surplus under reuse can be used for against reuse, recycling and also end of life disposal. A surplus under recycling can be used against recycling and EOL</a:t>
              </a:r>
              <a:endParaRPr lang="en-US" sz="12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*MSME BO exempted</a:t>
              </a:r>
            </a:p>
            <a:p>
              <a:pPr marL="171450" marR="0" lvl="0" indent="-1714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Tx/>
                <a:buChar char="-"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88936" y="341237"/>
              <a:ext cx="2682405" cy="1141435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t="-10999" b="-10999"/>
              </a:stretch>
            </a:blip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5"/>
            <p:cNvSpPr/>
            <p:nvPr/>
          </p:nvSpPr>
          <p:spPr>
            <a:xfrm rot="10800000">
              <a:off x="4649622" y="1640278"/>
              <a:ext cx="2612962" cy="2861186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rgbClr val="4D1132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4696744" y="1675221"/>
              <a:ext cx="2590361" cy="2791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Individually or collectively operate deposit refund system or buy back or any other model in collection to prevent mixing of plastic packaging waste with MSW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Establish waste plastic collection points and Material Recovery Facilities (MRFs)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Offer the collection from like ULBs, GPs or third parties carrying out waste management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Carry forward and sell EPR credits</a:t>
              </a: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year Extended Producer Responsibility targets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TARGETS FOR PIBO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581192" y="1996806"/>
            <a:ext cx="9834028" cy="42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 dirty="0"/>
              <a:t>Every producer, importer and brand owner has to comply the following targets:  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 dirty="0"/>
              <a:t>EPR Target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 dirty="0"/>
              <a:t>Minimum Level for Recycling </a:t>
            </a:r>
            <a:endParaRPr sz="1800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 dirty="0"/>
              <a:t>End of life disposal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 dirty="0"/>
              <a:t>Obligation for Use of Recycled Content 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endParaRPr sz="18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dirty="0"/>
              <a:t>In addition to that, brand owners must adhere to a :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 dirty="0"/>
              <a:t>Minimum Level for Reuse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TARGETS FOR PIBO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4126363" y="2678936"/>
            <a:ext cx="153948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Sold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800"/>
          </a:p>
        </p:txBody>
      </p:sp>
      <p:sp>
        <p:nvSpPr>
          <p:cNvPr id="130" name="Google Shape;130;p7"/>
          <p:cNvSpPr/>
          <p:nvPr/>
        </p:nvSpPr>
        <p:spPr>
          <a:xfrm>
            <a:off x="5959654" y="2668326"/>
            <a:ext cx="222446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800" dirty="0"/>
          </a:p>
        </p:txBody>
      </p:sp>
      <p:sp>
        <p:nvSpPr>
          <p:cNvPr id="131" name="Google Shape;131;p7"/>
          <p:cNvSpPr/>
          <p:nvPr/>
        </p:nvSpPr>
        <p:spPr>
          <a:xfrm>
            <a:off x="8663170" y="2647676"/>
            <a:ext cx="1973001" cy="557765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 sz="1800"/>
          </a:p>
        </p:txBody>
      </p:sp>
      <p:sp>
        <p:nvSpPr>
          <p:cNvPr id="132" name="Google Shape;132;p7"/>
          <p:cNvSpPr txBox="1"/>
          <p:nvPr/>
        </p:nvSpPr>
        <p:spPr>
          <a:xfrm>
            <a:off x="3864492" y="2800713"/>
            <a:ext cx="235117" cy="355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5713" r="-257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33" name="Google Shape;133;p7"/>
          <p:cNvSpPr txBox="1"/>
          <p:nvPr/>
        </p:nvSpPr>
        <p:spPr>
          <a:xfrm>
            <a:off x="8326398" y="2800713"/>
            <a:ext cx="183051" cy="3554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9627" r="-481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 dirty="0"/>
          </a:p>
        </p:txBody>
      </p:sp>
      <p:sp>
        <p:nvSpPr>
          <p:cNvPr id="134" name="Google Shape;134;p7"/>
          <p:cNvSpPr/>
          <p:nvPr/>
        </p:nvSpPr>
        <p:spPr>
          <a:xfrm>
            <a:off x="1912277" y="2678936"/>
            <a:ext cx="1762157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(Q1)</a:t>
            </a:r>
            <a:endParaRPr sz="2000" dirty="0"/>
          </a:p>
        </p:txBody>
      </p:sp>
      <p:sp>
        <p:nvSpPr>
          <p:cNvPr id="135" name="Google Shape;135;p7"/>
          <p:cNvSpPr txBox="1"/>
          <p:nvPr/>
        </p:nvSpPr>
        <p:spPr>
          <a:xfrm>
            <a:off x="5667825" y="2787666"/>
            <a:ext cx="289309" cy="3554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0928" r="-20928" b="-75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 dirty="0"/>
          </a:p>
        </p:txBody>
      </p:sp>
      <p:sp>
        <p:nvSpPr>
          <p:cNvPr id="136" name="Google Shape;136;p7"/>
          <p:cNvSpPr txBox="1"/>
          <p:nvPr/>
        </p:nvSpPr>
        <p:spPr>
          <a:xfrm>
            <a:off x="1817278" y="2319801"/>
            <a:ext cx="226314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Producer</a:t>
            </a:r>
            <a:endParaRPr sz="2400" dirty="0"/>
          </a:p>
        </p:txBody>
      </p:sp>
      <p:sp>
        <p:nvSpPr>
          <p:cNvPr id="137" name="Google Shape;137;p7"/>
          <p:cNvSpPr/>
          <p:nvPr/>
        </p:nvSpPr>
        <p:spPr>
          <a:xfrm>
            <a:off x="4126850" y="3778974"/>
            <a:ext cx="153948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Imported and Sold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800"/>
          </a:p>
        </p:txBody>
      </p:sp>
      <p:sp>
        <p:nvSpPr>
          <p:cNvPr id="138" name="Google Shape;138;p7"/>
          <p:cNvSpPr/>
          <p:nvPr/>
        </p:nvSpPr>
        <p:spPr>
          <a:xfrm>
            <a:off x="5960141" y="3768365"/>
            <a:ext cx="222446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800"/>
          </a:p>
        </p:txBody>
      </p:sp>
      <p:sp>
        <p:nvSpPr>
          <p:cNvPr id="139" name="Google Shape;139;p7"/>
          <p:cNvSpPr/>
          <p:nvPr/>
        </p:nvSpPr>
        <p:spPr>
          <a:xfrm>
            <a:off x="8663657" y="3747714"/>
            <a:ext cx="1973001" cy="557765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b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 sz="1800" dirty="0"/>
          </a:p>
        </p:txBody>
      </p:sp>
      <p:sp>
        <p:nvSpPr>
          <p:cNvPr id="140" name="Google Shape;140;p7"/>
          <p:cNvSpPr txBox="1"/>
          <p:nvPr/>
        </p:nvSpPr>
        <p:spPr>
          <a:xfrm>
            <a:off x="3864979" y="3900752"/>
            <a:ext cx="235117" cy="3554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5713" r="-257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41" name="Google Shape;141;p7"/>
          <p:cNvSpPr txBox="1"/>
          <p:nvPr/>
        </p:nvSpPr>
        <p:spPr>
          <a:xfrm>
            <a:off x="8326884" y="3900752"/>
            <a:ext cx="183051" cy="3554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9627" r="-481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42" name="Google Shape;142;p7"/>
          <p:cNvSpPr/>
          <p:nvPr/>
        </p:nvSpPr>
        <p:spPr>
          <a:xfrm>
            <a:off x="1912763" y="3778974"/>
            <a:ext cx="1762157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(Q2)</a:t>
            </a:r>
            <a:endParaRPr sz="2000"/>
          </a:p>
        </p:txBody>
      </p:sp>
      <p:sp>
        <p:nvSpPr>
          <p:cNvPr id="143" name="Google Shape;143;p7"/>
          <p:cNvSpPr txBox="1"/>
          <p:nvPr/>
        </p:nvSpPr>
        <p:spPr>
          <a:xfrm>
            <a:off x="5668312" y="3887704"/>
            <a:ext cx="289309" cy="3554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928" r="-20928" b="-75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44" name="Google Shape;144;p7"/>
          <p:cNvSpPr txBox="1"/>
          <p:nvPr/>
        </p:nvSpPr>
        <p:spPr>
          <a:xfrm>
            <a:off x="1817277" y="3424701"/>
            <a:ext cx="226314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an Importer</a:t>
            </a:r>
            <a:endParaRPr sz="2400" dirty="0"/>
          </a:p>
        </p:txBody>
      </p:sp>
      <p:sp>
        <p:nvSpPr>
          <p:cNvPr id="145" name="Google Shape;145;p7"/>
          <p:cNvSpPr/>
          <p:nvPr/>
        </p:nvSpPr>
        <p:spPr>
          <a:xfrm>
            <a:off x="4127197" y="4890971"/>
            <a:ext cx="153948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Introduced in Market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 sz="1800"/>
          </a:p>
        </p:txBody>
      </p:sp>
      <p:sp>
        <p:nvSpPr>
          <p:cNvPr id="146" name="Google Shape;146;p7"/>
          <p:cNvSpPr/>
          <p:nvPr/>
        </p:nvSpPr>
        <p:spPr>
          <a:xfrm>
            <a:off x="5971006" y="4885799"/>
            <a:ext cx="2224464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 sz="1800" dirty="0"/>
          </a:p>
        </p:txBody>
      </p:sp>
      <p:sp>
        <p:nvSpPr>
          <p:cNvPr id="147" name="Google Shape;147;p7"/>
          <p:cNvSpPr/>
          <p:nvPr/>
        </p:nvSpPr>
        <p:spPr>
          <a:xfrm>
            <a:off x="8706054" y="4828444"/>
            <a:ext cx="1973001" cy="557765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of Reuse 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(Only for Cat I)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865326" y="5012748"/>
            <a:ext cx="235117" cy="355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5713" r="-257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49" name="Google Shape;149;p7"/>
          <p:cNvSpPr txBox="1"/>
          <p:nvPr/>
        </p:nvSpPr>
        <p:spPr>
          <a:xfrm>
            <a:off x="8369282" y="5018186"/>
            <a:ext cx="183051" cy="35548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9627" r="-481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 dirty="0"/>
          </a:p>
        </p:txBody>
      </p:sp>
      <p:sp>
        <p:nvSpPr>
          <p:cNvPr id="150" name="Google Shape;150;p7"/>
          <p:cNvSpPr/>
          <p:nvPr/>
        </p:nvSpPr>
        <p:spPr>
          <a:xfrm>
            <a:off x="1913110" y="4890971"/>
            <a:ext cx="1762157" cy="563746"/>
          </a:xfrm>
          <a:prstGeom prst="rect">
            <a:avLst/>
          </a:prstGeom>
          <a:solidFill>
            <a:schemeClr val="lt1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(Q3)</a:t>
            </a:r>
            <a:endParaRPr sz="2000" dirty="0"/>
          </a:p>
        </p:txBody>
      </p:sp>
      <p:sp>
        <p:nvSpPr>
          <p:cNvPr id="151" name="Google Shape;151;p7"/>
          <p:cNvSpPr txBox="1"/>
          <p:nvPr/>
        </p:nvSpPr>
        <p:spPr>
          <a:xfrm>
            <a:off x="5668658" y="4999701"/>
            <a:ext cx="289309" cy="35548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0928" r="-20928" b="-75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/>
          </a:p>
        </p:txBody>
      </p:sp>
      <p:sp>
        <p:nvSpPr>
          <p:cNvPr id="152" name="Google Shape;152;p7"/>
          <p:cNvSpPr txBox="1"/>
          <p:nvPr/>
        </p:nvSpPr>
        <p:spPr>
          <a:xfrm>
            <a:off x="1855377" y="4567700"/>
            <a:ext cx="2418672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Brand Owner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F610D-793E-E0B2-CC7C-F384D3EB7686}"/>
              </a:ext>
            </a:extLst>
          </p:cNvPr>
          <p:cNvSpPr txBox="1"/>
          <p:nvPr/>
        </p:nvSpPr>
        <p:spPr>
          <a:xfrm>
            <a:off x="1804007" y="5910657"/>
            <a:ext cx="83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Gill Sans"/>
                <a:sym typeface="Gill Sans"/>
              </a:rPr>
              <a:t>*Values of A, B, C are average of last two financial years data</a:t>
            </a:r>
            <a:endParaRPr lang="en-IN" sz="1800" dirty="0">
              <a:solidFill>
                <a:schemeClr val="dk2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EPR TARGETS FOR PIBOS</a:t>
            </a:r>
            <a:endParaRPr/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748298" y="2034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{58143AED-7E8B-4C6F-84C7-E54C923999FA}</a:tableStyleId>
              </a:tblPr>
              <a:tblGrid>
                <a:gridCol w="10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05700">
                <a:tc rowSpan="2"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Plastic packaging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1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2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3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4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Targets as % of Annual EPR obligation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Year/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PIBOs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Recycling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Recycled plastic content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6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 owner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(Packaging less than 4.9 kg or liter)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 (Packaging greater than 4.9 kg or liter)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00" marR="61200" marT="85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00" marR="81600" marT="40800" marB="4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644</Words>
  <Application>Microsoft Office PowerPoint</Application>
  <PresentationFormat>Widescreen</PresentationFormat>
  <Paragraphs>159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Gill Sans</vt:lpstr>
      <vt:lpstr>Theme1</vt:lpstr>
      <vt:lpstr>OVERVIEW</vt:lpstr>
      <vt:lpstr>PIBO</vt:lpstr>
      <vt:lpstr>TARGETS FOR PIBO</vt:lpstr>
      <vt:lpstr>TARGETS FOR PIBO</vt:lpstr>
      <vt:lpstr>EPR TARGETS FOR PIBOS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Vrinda Negi</dc:creator>
  <cp:lastModifiedBy>Yadav, Ankur GIZ IN</cp:lastModifiedBy>
  <cp:revision>1</cp:revision>
  <dcterms:created xsi:type="dcterms:W3CDTF">2022-07-28T09:29:45Z</dcterms:created>
  <dcterms:modified xsi:type="dcterms:W3CDTF">2022-09-26T13:13:02Z</dcterms:modified>
</cp:coreProperties>
</file>