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ill Sans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jmugZSBDCvelyR44hJJnmCHV+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C9E30-407D-4F58-B88B-A946935A8B36}" v="1" dt="2022-09-26T11:40:12.692"/>
  </p1510:revLst>
</p1510:revInfo>
</file>

<file path=ppt/tableStyles.xml><?xml version="1.0" encoding="utf-8"?>
<a:tblStyleLst xmlns:a="http://schemas.openxmlformats.org/drawingml/2006/main" def="{4A5062C0-380A-47EA-9487-23F3130A9917}">
  <a:tblStyle styleId="{4A5062C0-380A-47EA-9487-23F3130A9917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7"/>
          </a:solidFill>
        </a:fill>
      </a:tcStyle>
    </a:wholeTbl>
    <a:band1H>
      <a:tcTxStyle b="off" i="off"/>
      <a:tcStyle>
        <a:tcBdr/>
        <a:fill>
          <a:solidFill>
            <a:srgbClr val="CFCA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CA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customschemas.google.com/relationships/presentationmetadata" Target="meta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ik Kapoor" userId="a45309d7300c318a" providerId="LiveId" clId="{00DC9E30-407D-4F58-B88B-A946935A8B36}"/>
    <pc:docChg chg="custSel delSld modSld sldOrd">
      <pc:chgData name="Kartik Kapoor" userId="a45309d7300c318a" providerId="LiveId" clId="{00DC9E30-407D-4F58-B88B-A946935A8B36}" dt="2022-09-26T11:40:58.348" v="8" actId="47"/>
      <pc:docMkLst>
        <pc:docMk/>
      </pc:docMkLst>
      <pc:sldChg chg="addSp modSp mod">
        <pc:chgData name="Kartik Kapoor" userId="a45309d7300c318a" providerId="LiveId" clId="{00DC9E30-407D-4F58-B88B-A946935A8B36}" dt="2022-09-26T11:40:31.356" v="7" actId="1076"/>
        <pc:sldMkLst>
          <pc:docMk/>
          <pc:sldMk cId="0" sldId="256"/>
        </pc:sldMkLst>
        <pc:spChg chg="add mod">
          <ac:chgData name="Kartik Kapoor" userId="a45309d7300c318a" providerId="LiveId" clId="{00DC9E30-407D-4F58-B88B-A946935A8B36}" dt="2022-09-26T11:40:31.356" v="7" actId="1076"/>
          <ac:spMkLst>
            <pc:docMk/>
            <pc:sldMk cId="0" sldId="256"/>
            <ac:spMk id="2" creationId="{BE837FD1-248B-AE42-28DD-CC549676335B}"/>
          </ac:spMkLst>
        </pc:spChg>
        <pc:spChg chg="mod">
          <ac:chgData name="Kartik Kapoor" userId="a45309d7300c318a" providerId="LiveId" clId="{00DC9E30-407D-4F58-B88B-A946935A8B36}" dt="2022-09-26T11:40:27.261" v="6" actId="1076"/>
          <ac:spMkLst>
            <pc:docMk/>
            <pc:sldMk cId="0" sldId="256"/>
            <ac:spMk id="102" creationId="{00000000-0000-0000-0000-000000000000}"/>
          </ac:spMkLst>
        </pc:spChg>
      </pc:sldChg>
      <pc:sldChg chg="del">
        <pc:chgData name="Kartik Kapoor" userId="a45309d7300c318a" providerId="LiveId" clId="{00DC9E30-407D-4F58-B88B-A946935A8B36}" dt="2022-09-26T11:40:58.348" v="8" actId="47"/>
        <pc:sldMkLst>
          <pc:docMk/>
          <pc:sldMk cId="0" sldId="257"/>
        </pc:sldMkLst>
      </pc:sldChg>
      <pc:sldChg chg="ord">
        <pc:chgData name="Kartik Kapoor" userId="a45309d7300c318a" providerId="LiveId" clId="{00DC9E30-407D-4F58-B88B-A946935A8B36}" dt="2022-09-26T11:39:49.672" v="1"/>
        <pc:sldMkLst>
          <pc:docMk/>
          <pc:sldMk cId="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0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0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0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0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1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5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2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7" name="Google Shape;37;p5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3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3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4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54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54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54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5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5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7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sz="2000" b="0"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7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7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5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8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8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58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5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REASONS FOR REJECTION OF APPLICATION</a:t>
            </a:r>
            <a:endParaRPr/>
          </a:p>
        </p:txBody>
      </p:sp>
      <p:graphicFrame>
        <p:nvGraphicFramePr>
          <p:cNvPr id="114" name="Google Shape;114;p43"/>
          <p:cNvGraphicFramePr/>
          <p:nvPr/>
        </p:nvGraphicFramePr>
        <p:xfrm>
          <a:off x="758575" y="1787875"/>
          <a:ext cx="10674850" cy="4923209"/>
        </p:xfrm>
        <a:graphic>
          <a:graphicData uri="http://schemas.openxmlformats.org/drawingml/2006/table">
            <a:tbl>
              <a:tblPr firstRow="1" firstCol="1" bandRow="1">
                <a:noFill/>
                <a:tableStyleId>{4A5062C0-380A-47EA-9487-23F3130A9917}</a:tableStyleId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</a:rPr>
                        <a:t>Sl No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</a:rPr>
                        <a:t>Major reasons for non-approval 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</a:rPr>
                        <a:t>Catagorization</a:t>
                      </a:r>
                      <a:endParaRPr sz="20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"Small &amp; "Micro" category Brand owners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Policy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The entity is producing /using  banned SUP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Policy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8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Category of plastic packaging waste not matching with product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8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Quantity of plastic packaging waste is not matching with quantity of plastic packaging consumed 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8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Authorized person details (Aadhar and PAN) is not submitted/mismatch in no. reported &amp; document uploaded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8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Company details ( PAN, CIN, GST )  not submitted/mismatch in no. reported &amp; document uploaded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7</a:t>
                      </a:r>
                      <a:endParaRPr sz="18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The consent certificate of the entity is not valid/expired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8</a:t>
                      </a:r>
                      <a:endParaRPr sz="18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Signature is not present in the uploaded document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F304E"/>
                          </a:solidFill>
                        </a:rPr>
                        <a:t>Procedural</a:t>
                      </a:r>
                      <a:endParaRPr sz="1800" b="1" u="none" strike="noStrike" cap="none">
                        <a:solidFill>
                          <a:srgbClr val="1F304E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5350" marR="653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COMMON MISTAKES TO AVOID WHILE REGISTERING</a:t>
            </a:r>
            <a:endParaRPr/>
          </a:p>
        </p:txBody>
      </p:sp>
      <p:sp>
        <p:nvSpPr>
          <p:cNvPr id="102" name="Google Shape;102;p41"/>
          <p:cNvSpPr txBox="1">
            <a:spLocks noGrp="1"/>
          </p:cNvSpPr>
          <p:nvPr>
            <p:ph type="body" idx="1"/>
          </p:nvPr>
        </p:nvSpPr>
        <p:spPr>
          <a:xfrm>
            <a:off x="581309" y="2338152"/>
            <a:ext cx="4763318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b="0" i="0" dirty="0">
                <a:solidFill>
                  <a:srgbClr val="252423"/>
                </a:solidFill>
              </a:rPr>
              <a:t>PAN, GST, IEC and CIN </a:t>
            </a:r>
            <a:r>
              <a:rPr lang="en-US" b="1" i="0" dirty="0">
                <a:solidFill>
                  <a:srgbClr val="252423"/>
                </a:solidFill>
              </a:rPr>
              <a:t>not provided </a:t>
            </a:r>
            <a:r>
              <a:rPr lang="en-US" b="0" i="0" dirty="0">
                <a:solidFill>
                  <a:srgbClr val="252423"/>
                </a:solidFill>
              </a:rPr>
              <a:t>as per EPR guidelines</a:t>
            </a:r>
            <a:endParaRPr dirty="0"/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1" i="0" dirty="0">
                <a:solidFill>
                  <a:srgbClr val="252423"/>
                </a:solidFill>
              </a:rPr>
              <a:t>Sign is missing </a:t>
            </a:r>
            <a:r>
              <a:rPr lang="en-US" b="0" i="0" dirty="0">
                <a:solidFill>
                  <a:srgbClr val="252423"/>
                </a:solidFill>
              </a:rPr>
              <a:t>in the uploaded PAN card &amp; IEC certificate (incase of Importers).</a:t>
            </a:r>
            <a:endParaRPr dirty="0"/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0" i="0" dirty="0">
                <a:solidFill>
                  <a:srgbClr val="252423"/>
                </a:solidFill>
              </a:rPr>
              <a:t>GST </a:t>
            </a:r>
            <a:r>
              <a:rPr lang="en-US" b="1" i="0" dirty="0">
                <a:solidFill>
                  <a:srgbClr val="252423"/>
                </a:solidFill>
              </a:rPr>
              <a:t>not matching </a:t>
            </a:r>
            <a:r>
              <a:rPr lang="en-US" b="0" i="0" dirty="0">
                <a:solidFill>
                  <a:srgbClr val="252423"/>
                </a:solidFill>
              </a:rPr>
              <a:t>with the attached GST certificate</a:t>
            </a:r>
            <a:endParaRPr dirty="0"/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b="0" i="0" dirty="0">
                <a:solidFill>
                  <a:srgbClr val="252423"/>
                </a:solidFill>
              </a:rPr>
              <a:t>PAN card and Copy of Aadhar card of the </a:t>
            </a:r>
            <a:r>
              <a:rPr lang="en-US" b="1" i="0" dirty="0">
                <a:solidFill>
                  <a:srgbClr val="252423"/>
                </a:solidFill>
              </a:rPr>
              <a:t>authorized person not present</a:t>
            </a:r>
            <a:endParaRPr dirty="0"/>
          </a:p>
          <a:p>
            <a:pPr marL="306000" lvl="0" indent="-3060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dirty="0"/>
              <a:t>Category of raw material procured is </a:t>
            </a:r>
            <a:r>
              <a:rPr lang="en-US" sz="1800" b="1" dirty="0"/>
              <a:t>not compatible</a:t>
            </a:r>
            <a:r>
              <a:rPr lang="en-US" sz="1800" dirty="0"/>
              <a:t> with the category of plastic waste generation.</a:t>
            </a:r>
            <a:endParaRPr dirty="0"/>
          </a:p>
        </p:txBody>
      </p:sp>
      <p:sp>
        <p:nvSpPr>
          <p:cNvPr id="2" name="Google Shape;108;p42">
            <a:extLst>
              <a:ext uri="{FF2B5EF4-FFF2-40B4-BE49-F238E27FC236}">
                <a16:creationId xmlns:a16="http://schemas.microsoft.com/office/drawing/2014/main" id="{BE837FD1-248B-AE42-28DD-CC549676335B}"/>
              </a:ext>
            </a:extLst>
          </p:cNvPr>
          <p:cNvSpPr txBox="1">
            <a:spLocks/>
          </p:cNvSpPr>
          <p:nvPr/>
        </p:nvSpPr>
        <p:spPr>
          <a:xfrm>
            <a:off x="6437470" y="2338152"/>
            <a:ext cx="4763318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306000" indent="-306000">
              <a:spcBef>
                <a:spcPts val="0"/>
              </a:spcBef>
            </a:pPr>
            <a:r>
              <a:rPr lang="en-US" dirty="0">
                <a:solidFill>
                  <a:srgbClr val="252423"/>
                </a:solidFill>
              </a:rPr>
              <a:t>Details of Raw Plastic Material Procurement </a:t>
            </a:r>
            <a:r>
              <a:rPr lang="en-US" b="1" dirty="0">
                <a:solidFill>
                  <a:srgbClr val="252423"/>
                </a:solidFill>
              </a:rPr>
              <a:t>has not been provided</a:t>
            </a:r>
          </a:p>
          <a:p>
            <a:pPr marL="306000" indent="-306000">
              <a:spcBef>
                <a:spcPts val="960"/>
              </a:spcBef>
            </a:pPr>
            <a:r>
              <a:rPr lang="en-US" dirty="0">
                <a:solidFill>
                  <a:srgbClr val="252423"/>
                </a:solidFill>
              </a:rPr>
              <a:t>Quantity of plastic waste generated </a:t>
            </a:r>
            <a:r>
              <a:rPr lang="en-US" b="1" dirty="0">
                <a:solidFill>
                  <a:srgbClr val="252423"/>
                </a:solidFill>
              </a:rPr>
              <a:t>not provided</a:t>
            </a:r>
            <a:endParaRPr lang="en-US" dirty="0"/>
          </a:p>
          <a:p>
            <a:pPr marL="306000" indent="-306000">
              <a:spcBef>
                <a:spcPts val="960"/>
              </a:spcBef>
            </a:pPr>
            <a:r>
              <a:rPr lang="en-US" dirty="0"/>
              <a:t>Details </a:t>
            </a:r>
            <a:r>
              <a:rPr lang="en-US" dirty="0">
                <a:solidFill>
                  <a:srgbClr val="252423"/>
                </a:solidFill>
              </a:rPr>
              <a:t>of Plastic raw material procured from non-registered entity </a:t>
            </a:r>
            <a:endParaRPr lang="en-US" b="1" dirty="0">
              <a:solidFill>
                <a:srgbClr val="252423"/>
              </a:solidFill>
            </a:endParaRPr>
          </a:p>
          <a:p>
            <a:pPr marL="306000" indent="-306000">
              <a:spcBef>
                <a:spcPts val="960"/>
              </a:spcBef>
            </a:pPr>
            <a:r>
              <a:rPr lang="en-US" dirty="0">
                <a:solidFill>
                  <a:srgbClr val="252423"/>
                </a:solidFill>
              </a:rPr>
              <a:t>Companies selling / producing SUP items are registered in the portal</a:t>
            </a:r>
          </a:p>
          <a:p>
            <a:pPr marL="306000" indent="-306000">
              <a:spcBef>
                <a:spcPts val="960"/>
              </a:spcBef>
            </a:pPr>
            <a:r>
              <a:rPr lang="en-US" dirty="0">
                <a:solidFill>
                  <a:srgbClr val="252423"/>
                </a:solidFill>
              </a:rPr>
              <a:t>Document data mismatch. </a:t>
            </a:r>
            <a:endParaRPr lang="en-US" dirty="0"/>
          </a:p>
          <a:p>
            <a:pPr marL="306000" indent="-306000">
              <a:spcBef>
                <a:spcPts val="960"/>
              </a:spcBef>
            </a:pPr>
            <a:r>
              <a:rPr lang="en-US" dirty="0">
                <a:solidFill>
                  <a:srgbClr val="252423"/>
                </a:solidFill>
              </a:rPr>
              <a:t>Product details not provided</a:t>
            </a:r>
            <a:endParaRPr lang="en-US" dirty="0"/>
          </a:p>
          <a:p>
            <a:pPr marL="306000" indent="-306000">
              <a:spcBef>
                <a:spcPts val="960"/>
              </a:spcBef>
            </a:pPr>
            <a:r>
              <a:rPr lang="en-US" dirty="0">
                <a:solidFill>
                  <a:srgbClr val="252423"/>
                </a:solidFill>
              </a:rPr>
              <a:t>SUP banned item imported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Gill Sans</vt:lpstr>
      <vt:lpstr>Arial</vt:lpstr>
      <vt:lpstr>Calibri</vt:lpstr>
      <vt:lpstr>Noto Sans Symbols</vt:lpstr>
      <vt:lpstr>Theme1</vt:lpstr>
      <vt:lpstr>REASONS FOR REJECTION OF APPLICATION</vt:lpstr>
      <vt:lpstr>COMMON MISTAKES TO AVOID WHILE REGISTERING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REASONS FOR REJECTION OF APPLICATION</dc:title>
  <dc:creator>Vrinda Negi</dc:creator>
  <cp:lastModifiedBy>Kartik Kapoor</cp:lastModifiedBy>
  <cp:revision>1</cp:revision>
  <dcterms:created xsi:type="dcterms:W3CDTF">2022-07-28T09:29:45Z</dcterms:created>
  <dcterms:modified xsi:type="dcterms:W3CDTF">2022-09-26T11:41:10Z</dcterms:modified>
</cp:coreProperties>
</file>