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302D58-CDEE-46CE-9B4C-ECCEFA88A540}">
  <a:tblStyle styleId="{5A302D58-CDEE-46CE-9B4C-ECCEFA88A5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7d14da0f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57d14da0f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7d14da0f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57d14da0f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7d14da0f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57d14da0f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7d14da0f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57d14da0f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7d14da0f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7d14da0f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35895" y="1465849"/>
            <a:ext cx="82722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10000"/>
          </a:bodyPr>
          <a:lstStyle/>
          <a:p>
            <a:pPr indent="-211455" lvl="0" marL="228600" rtl="0" algn="just"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PIBOs can submit the application for new registration at the EPR portal</a:t>
            </a:r>
            <a:endParaRPr/>
          </a:p>
          <a:p>
            <a:pPr indent="-211455" lvl="0" marL="228600" rtl="0" algn="just">
              <a:spcBef>
                <a:spcPts val="7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Once after the initial registration of PIBO, they will renew their registrations after a certain period. Previous registration number will be visible to the applicant</a:t>
            </a:r>
            <a:endParaRPr/>
          </a:p>
          <a:p>
            <a:pPr indent="-211455" lvl="0" marL="228600" rtl="0" algn="just">
              <a:spcBef>
                <a:spcPts val="7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Renewal of registration for PIBO will happen first on the second year of their initial registration and then subsequently it will happen on every after 3 years. Payment for the renewal of registration will be same as that at the time of fresh registration</a:t>
            </a:r>
            <a:endParaRPr/>
          </a:p>
          <a:p>
            <a:pPr indent="-211455" lvl="0" marL="228600" rtl="0" algn="just">
              <a:spcBef>
                <a:spcPts val="7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Mandatory EPR Targets for the current financial year will be provided to PIBO by defining their minimum recycling responsibilities, maximum limit for the End-of-life(EOL) processing, minimum target value for the use of recycled plastic material, and minimum target for the reuse of material. </a:t>
            </a:r>
            <a:endParaRPr/>
          </a:p>
          <a:p>
            <a:pPr indent="-211455" lvl="0" marL="228600" rtl="0" algn="just">
              <a:spcBef>
                <a:spcPts val="7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Material procurement and sales details need to be provided by PIBOs</a:t>
            </a:r>
            <a:endParaRPr/>
          </a:p>
          <a:p>
            <a:pPr indent="-211455" lvl="0" marL="228600" rtl="0" algn="just">
              <a:spcBef>
                <a:spcPts val="7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EPR portal will also provide the required EPR targets to the PIBOs by using the information filled by them at the time of their filing of annual returns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PIBO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1668117" y="1422550"/>
            <a:ext cx="5807700" cy="3376098"/>
            <a:chOff x="0" y="0"/>
            <a:chExt cx="7743600" cy="4501464"/>
          </a:xfrm>
        </p:grpSpPr>
        <p:sp>
          <p:nvSpPr>
            <p:cNvPr id="69" name="Google Shape;69;p15"/>
            <p:cNvSpPr/>
            <p:nvPr/>
          </p:nvSpPr>
          <p:spPr>
            <a:xfrm>
              <a:off x="0" y="0"/>
              <a:ext cx="7743600" cy="2015100"/>
            </a:xfrm>
            <a:prstGeom prst="roundRect">
              <a:avLst>
                <a:gd fmla="val 10000" name="adj"/>
              </a:avLst>
            </a:prstGeom>
            <a:solidFill>
              <a:srgbClr val="CFCACC">
                <a:alpha val="89800"/>
              </a:srgbClr>
            </a:solidFill>
            <a:ln cap="rnd" cmpd="sng" w="22225">
              <a:solidFill>
                <a:srgbClr val="CFCACC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35864" y="337322"/>
              <a:ext cx="2272500" cy="114150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10800000">
              <a:off x="235850" y="1640364"/>
              <a:ext cx="2272500" cy="2861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05751" y="1640278"/>
              <a:ext cx="21327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00" lIns="64000" spcFirstLastPara="1" rIns="64000" wrap="square" tIns="6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Register on Portal 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Report data; sales of plastic packaging, facility details, Procurement details and others 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Action Plan containing information to achieve EPR target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Annual returns by the 30th June of the next financial year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Offset EPR credits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735600" y="337322"/>
              <a:ext cx="2272500" cy="11415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10800000">
              <a:off x="2735586" y="1640364"/>
              <a:ext cx="2272500" cy="2861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2805487" y="1640278"/>
              <a:ext cx="21327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00" lIns="64000" spcFirstLastPara="1" rIns="64000" wrap="square" tIns="6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Individually or collectively operate deposit refund system or buy back or any other model in collection to prevent mixing of plastic packaging waste with MSW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Establish waste plastic collection points and Material Recovery Facilities (MRFs)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Offer the collection from like ULBs, GPs or third parties carrying out waste management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Carry forward and sell EPR credits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year Extended Producer Responsibility targets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235336" y="337322"/>
              <a:ext cx="2272500" cy="1141500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10800000">
              <a:off x="5235322" y="1640364"/>
              <a:ext cx="2272500" cy="2861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5305223" y="1640278"/>
              <a:ext cx="21327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00" lIns="64000" spcFirstLastPara="1" rIns="64000" wrap="square" tIns="6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Targets for Recycle, Use of Recycled Content and Reuse (Brands only for Cat-1 Rigid &gt; 0.9 kg/liter)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Present EPR credits from registered PWP only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Surplus under reuse can be used for against reuse, recycling and also end of life disposal. A surplus under recycling can be used against recycling and EOL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*MSME BO exempted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TARGETS FOR PIBO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5894" y="1497604"/>
            <a:ext cx="73755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Every producer, importer and brand owner has to comply the following targets:   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400"/>
              <a:t>EPR Target 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400"/>
              <a:t>Minimum Level for Recycling </a:t>
            </a:r>
            <a:endParaRPr sz="14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400"/>
              <a:t>End of life disposal 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400"/>
              <a:t>Obligation for Use of Recycled Content </a:t>
            </a:r>
            <a:endParaRPr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In addition to that, brand owners must adhere to a : 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400"/>
              <a:t>Minimum Level for Reuse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TARGETS FOR PIBO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147255" y="2028421"/>
            <a:ext cx="10497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Sold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100"/>
          </a:p>
        </p:txBody>
      </p:sp>
      <p:sp>
        <p:nvSpPr>
          <p:cNvPr id="91" name="Google Shape;91;p17"/>
          <p:cNvSpPr/>
          <p:nvPr/>
        </p:nvSpPr>
        <p:spPr>
          <a:xfrm>
            <a:off x="4415507" y="2024342"/>
            <a:ext cx="15168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100"/>
          </a:p>
        </p:txBody>
      </p:sp>
      <p:sp>
        <p:nvSpPr>
          <p:cNvPr id="92" name="Google Shape;92;p17"/>
          <p:cNvSpPr/>
          <p:nvPr/>
        </p:nvSpPr>
        <p:spPr>
          <a:xfrm>
            <a:off x="6150789" y="2028421"/>
            <a:ext cx="1345200" cy="3804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 sz="1100"/>
          </a:p>
        </p:txBody>
      </p:sp>
      <p:sp>
        <p:nvSpPr>
          <p:cNvPr id="93" name="Google Shape;93;p17"/>
          <p:cNvSpPr txBox="1"/>
          <p:nvPr/>
        </p:nvSpPr>
        <p:spPr>
          <a:xfrm>
            <a:off x="2906384" y="2112654"/>
            <a:ext cx="160200" cy="24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5709" r="-2571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94" name="Google Shape;94;p17"/>
          <p:cNvSpPr txBox="1"/>
          <p:nvPr/>
        </p:nvSpPr>
        <p:spPr>
          <a:xfrm>
            <a:off x="5979084" y="2112654"/>
            <a:ext cx="124800" cy="24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9628" r="-48137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95" name="Google Shape;95;p17"/>
          <p:cNvSpPr/>
          <p:nvPr/>
        </p:nvSpPr>
        <p:spPr>
          <a:xfrm>
            <a:off x="1624351" y="2028421"/>
            <a:ext cx="12015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(Q1)</a:t>
            </a:r>
            <a:endParaRPr sz="1100"/>
          </a:p>
        </p:txBody>
      </p:sp>
      <p:sp>
        <p:nvSpPr>
          <p:cNvPr id="96" name="Google Shape;96;p17"/>
          <p:cNvSpPr txBox="1"/>
          <p:nvPr/>
        </p:nvSpPr>
        <p:spPr>
          <a:xfrm>
            <a:off x="4225258" y="2114693"/>
            <a:ext cx="197400" cy="242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548" l="-20928" r="-2092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97" name="Google Shape;97;p17"/>
          <p:cNvSpPr txBox="1"/>
          <p:nvPr/>
        </p:nvSpPr>
        <p:spPr>
          <a:xfrm>
            <a:off x="1570181" y="1748293"/>
            <a:ext cx="15432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Producer</a:t>
            </a:r>
            <a:endParaRPr sz="1100"/>
          </a:p>
        </p:txBody>
      </p:sp>
      <p:sp>
        <p:nvSpPr>
          <p:cNvPr id="98" name="Google Shape;98;p17"/>
          <p:cNvSpPr/>
          <p:nvPr/>
        </p:nvSpPr>
        <p:spPr>
          <a:xfrm>
            <a:off x="3147620" y="2853449"/>
            <a:ext cx="10497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Imported and Sold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100"/>
          </a:p>
        </p:txBody>
      </p:sp>
      <p:sp>
        <p:nvSpPr>
          <p:cNvPr id="99" name="Google Shape;99;p17"/>
          <p:cNvSpPr/>
          <p:nvPr/>
        </p:nvSpPr>
        <p:spPr>
          <a:xfrm>
            <a:off x="4415872" y="2849372"/>
            <a:ext cx="15168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100"/>
          </a:p>
        </p:txBody>
      </p:sp>
      <p:sp>
        <p:nvSpPr>
          <p:cNvPr id="100" name="Google Shape;100;p17"/>
          <p:cNvSpPr/>
          <p:nvPr/>
        </p:nvSpPr>
        <p:spPr>
          <a:xfrm>
            <a:off x="6151154" y="2853449"/>
            <a:ext cx="1345200" cy="3804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b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 sz="1100"/>
          </a:p>
        </p:txBody>
      </p:sp>
      <p:sp>
        <p:nvSpPr>
          <p:cNvPr id="101" name="Google Shape;101;p17"/>
          <p:cNvSpPr txBox="1"/>
          <p:nvPr/>
        </p:nvSpPr>
        <p:spPr>
          <a:xfrm>
            <a:off x="2906750" y="2937683"/>
            <a:ext cx="160200" cy="24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25709" r="-2571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5979449" y="2937683"/>
            <a:ext cx="124800" cy="242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29628" r="-48137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03" name="Google Shape;103;p17"/>
          <p:cNvSpPr/>
          <p:nvPr/>
        </p:nvSpPr>
        <p:spPr>
          <a:xfrm>
            <a:off x="1624715" y="2853449"/>
            <a:ext cx="12015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(Q2)</a:t>
            </a:r>
            <a:endParaRPr sz="1100"/>
          </a:p>
        </p:txBody>
      </p:sp>
      <p:sp>
        <p:nvSpPr>
          <p:cNvPr id="104" name="Google Shape;104;p17"/>
          <p:cNvSpPr txBox="1"/>
          <p:nvPr/>
        </p:nvSpPr>
        <p:spPr>
          <a:xfrm>
            <a:off x="4225623" y="2939722"/>
            <a:ext cx="197400" cy="242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548" l="-20928" r="-2092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05" name="Google Shape;105;p17"/>
          <p:cNvSpPr txBox="1"/>
          <p:nvPr/>
        </p:nvSpPr>
        <p:spPr>
          <a:xfrm>
            <a:off x="1570180" y="2576968"/>
            <a:ext cx="15432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an Importer</a:t>
            </a:r>
            <a:endParaRPr sz="1100"/>
          </a:p>
        </p:txBody>
      </p:sp>
      <p:sp>
        <p:nvSpPr>
          <p:cNvPr id="106" name="Google Shape;106;p17"/>
          <p:cNvSpPr/>
          <p:nvPr/>
        </p:nvSpPr>
        <p:spPr>
          <a:xfrm>
            <a:off x="3147881" y="3687447"/>
            <a:ext cx="10497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Introduced in Market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100"/>
          </a:p>
        </p:txBody>
      </p:sp>
      <p:sp>
        <p:nvSpPr>
          <p:cNvPr id="107" name="Google Shape;107;p17"/>
          <p:cNvSpPr/>
          <p:nvPr/>
        </p:nvSpPr>
        <p:spPr>
          <a:xfrm>
            <a:off x="4447670" y="3687447"/>
            <a:ext cx="15168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100"/>
          </a:p>
        </p:txBody>
      </p:sp>
      <p:sp>
        <p:nvSpPr>
          <p:cNvPr id="108" name="Google Shape;108;p17"/>
          <p:cNvSpPr/>
          <p:nvPr/>
        </p:nvSpPr>
        <p:spPr>
          <a:xfrm>
            <a:off x="6182952" y="3691525"/>
            <a:ext cx="1345200" cy="3804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of Reuse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(Only for Cat I)</a:t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907010" y="3771680"/>
            <a:ext cx="160200" cy="242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25709" r="-2571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10" name="Google Shape;110;p17"/>
          <p:cNvSpPr txBox="1"/>
          <p:nvPr/>
        </p:nvSpPr>
        <p:spPr>
          <a:xfrm>
            <a:off x="6011247" y="3775759"/>
            <a:ext cx="124800" cy="242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29628" r="-48137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11" name="Google Shape;111;p17"/>
          <p:cNvSpPr/>
          <p:nvPr/>
        </p:nvSpPr>
        <p:spPr>
          <a:xfrm>
            <a:off x="1624975" y="3687447"/>
            <a:ext cx="1201500" cy="384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(Q3)</a:t>
            </a:r>
            <a:endParaRPr sz="1100"/>
          </a:p>
        </p:txBody>
      </p:sp>
      <p:sp>
        <p:nvSpPr>
          <p:cNvPr id="112" name="Google Shape;112;p17"/>
          <p:cNvSpPr txBox="1"/>
          <p:nvPr/>
        </p:nvSpPr>
        <p:spPr>
          <a:xfrm>
            <a:off x="4225883" y="3773720"/>
            <a:ext cx="197400" cy="242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7548" l="-20928" r="-20928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1598755" y="3434217"/>
            <a:ext cx="15432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Brand Owner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100"/>
              <a:buFont typeface="Gill Sans"/>
              <a:buNone/>
            </a:pPr>
            <a:r>
              <a:rPr lang="en">
                <a:solidFill>
                  <a:srgbClr val="FFFEFF"/>
                </a:solidFill>
              </a:rPr>
              <a:t>EPR TARGETS FOR PIBOS</a:t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561224" y="1525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{5A302D58-CDEE-46CE-9B4C-ECCEFA88A540}</a:tableStyleId>
              </a:tblPr>
              <a:tblGrid>
                <a:gridCol w="815000"/>
                <a:gridCol w="1258400"/>
                <a:gridCol w="307175"/>
                <a:gridCol w="307175"/>
                <a:gridCol w="307175"/>
                <a:gridCol w="565475"/>
                <a:gridCol w="307175"/>
                <a:gridCol w="307175"/>
                <a:gridCol w="307175"/>
                <a:gridCol w="565475"/>
                <a:gridCol w="307175"/>
                <a:gridCol w="307175"/>
                <a:gridCol w="307175"/>
                <a:gridCol w="565475"/>
                <a:gridCol w="307175"/>
                <a:gridCol w="307175"/>
                <a:gridCol w="307175"/>
                <a:gridCol w="565475"/>
              </a:tblGrid>
              <a:tr h="304275">
                <a:tc gridSpan="2"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Plastic packaging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1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2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3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4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04275">
                <a:tc gridSpan="2" vMerge="1"/>
                <a:tc hMerge="1" vMerge="1"/>
                <a:tc grid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Targets as % of Annual EPR obligation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5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Year/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PIBOs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Recycling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9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Recycled plastic content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 owner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(Packaging less than 4.9 kg or liter)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5075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 (Packaging greater than 4.9 kg or liter)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75" marB="0" marR="45900" marL="45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600" marB="3060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