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Gill Sans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VsEMNGjnJL+N9lSNTFifU7fkX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143AED-7E8B-4C6F-84C7-E54C923999FA}">
  <a:tblStyle styleId="{58143AED-7E8B-4C6F-84C7-E54C923999F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regular.fntdata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5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50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9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5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0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0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60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0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p52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3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4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54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54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5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5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7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7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7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57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5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8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58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5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3.jpg"/><Relationship Id="rId5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581193" y="1954465"/>
            <a:ext cx="11029615" cy="4492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PIBOs can submit the application for new registration at the EPR portal</a:t>
            </a:r>
            <a:endParaRPr/>
          </a:p>
          <a:p>
            <a:pPr indent="-306000" lvl="0" marL="306000" rtl="0" algn="just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Once after the initial registration of PIBO, they will renew their registrations after a certain period. Previous registration number will be visible to the applicant</a:t>
            </a:r>
            <a:endParaRPr/>
          </a:p>
          <a:p>
            <a:pPr indent="-306000" lvl="0" marL="306000" rtl="0" algn="just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Renewal of registration for PIBO will happen first on the second year of their initial registration and then subsequently it will happen on every after 3 years. Payment for the renewal of registration will be same as that at the time of fresh registration</a:t>
            </a:r>
            <a:endParaRPr/>
          </a:p>
          <a:p>
            <a:pPr indent="-306000" lvl="0" marL="306000" rtl="0" algn="just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Mandatory EPR Targets for the current financial year will be provided to PIBO by defining their minimum recycling responsibilities, maximum limit for the End-of-life(EOL) processing, minimum target value for the use of recycled plastic material, and minimum target for the reuse of material. </a:t>
            </a:r>
            <a:endParaRPr/>
          </a:p>
          <a:p>
            <a:pPr indent="-306000" lvl="0" marL="306000" rtl="0" algn="just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Material procurement and sales details need to be provided by PIBOs</a:t>
            </a:r>
            <a:endParaRPr/>
          </a:p>
          <a:p>
            <a:pPr indent="-306000" lvl="0" marL="306000" rtl="0" algn="just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EPR portal will also provide the required EPR targets to the PIBOs by using the information filled by them at the time of their filing of annual returns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PIBO</a:t>
            </a: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2224156" y="1896733"/>
            <a:ext cx="7743688" cy="4501464"/>
            <a:chOff x="0" y="0"/>
            <a:chExt cx="7743688" cy="4501464"/>
          </a:xfrm>
        </p:grpSpPr>
        <p:sp>
          <p:nvSpPr>
            <p:cNvPr id="108" name="Google Shape;108;p5"/>
            <p:cNvSpPr/>
            <p:nvPr/>
          </p:nvSpPr>
          <p:spPr>
            <a:xfrm>
              <a:off x="0" y="0"/>
              <a:ext cx="7743688" cy="2015177"/>
            </a:xfrm>
            <a:prstGeom prst="roundRect">
              <a:avLst>
                <a:gd fmla="val 10000" name="adj"/>
              </a:avLst>
            </a:prstGeom>
            <a:solidFill>
              <a:srgbClr val="CFCACC">
                <a:alpha val="89803"/>
              </a:srgbClr>
            </a:solidFill>
            <a:ln cap="rnd" cmpd="sng" w="22225">
              <a:solidFill>
                <a:srgbClr val="CFCAC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235864" y="337322"/>
              <a:ext cx="2272486" cy="1141435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stretch>
                <a:fillRect b="-10999" l="0" r="0" t="-10999"/>
              </a:stretch>
            </a:blip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 rot="10800000">
              <a:off x="235864" y="1640278"/>
              <a:ext cx="2272486" cy="2861186"/>
            </a:xfrm>
            <a:prstGeom prst="round2SameRect">
              <a:avLst>
                <a:gd fmla="val 10500" name="adj1"/>
                <a:gd fmla="val 0" name="adj2"/>
              </a:avLst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 txBox="1"/>
            <p:nvPr/>
          </p:nvSpPr>
          <p:spPr>
            <a:xfrm>
              <a:off x="305751" y="1640278"/>
              <a:ext cx="2132712" cy="27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325" lIns="85325" spcFirstLastPara="1" rIns="85325" wrap="square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Register on Portal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Report data; sales of plastic packaging, facility details, Procurement details and others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Action Plan containing information to achieve EPR target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Annual returns by the 30th June of the next financial year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Offset EPR credits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735600" y="337322"/>
              <a:ext cx="2272486" cy="1141435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stretch>
                <a:fillRect b="-10999" l="0" r="0" t="-10999"/>
              </a:stretch>
            </a:blip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 rot="10800000">
              <a:off x="2735600" y="1640278"/>
              <a:ext cx="2272486" cy="2861186"/>
            </a:xfrm>
            <a:prstGeom prst="round2SameRect">
              <a:avLst>
                <a:gd fmla="val 10500" name="adj1"/>
                <a:gd fmla="val 0" name="adj2"/>
              </a:avLst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 txBox="1"/>
            <p:nvPr/>
          </p:nvSpPr>
          <p:spPr>
            <a:xfrm>
              <a:off x="2805487" y="1640278"/>
              <a:ext cx="2132712" cy="27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325" lIns="85325" spcFirstLastPara="1" rIns="85325" wrap="square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Individually or collectively operate deposit refund system or buy back or any other model in collection to prevent mixing of plastic packaging waste with MSW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Establish waste plastic collection points and Material Recovery Facilities (MRFs)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Offer the collection from like ULBs, GPs or third parties carrying out waste management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Carry forward and sell EPR credits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previous year Extended Producer Responsibility targets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5235336" y="337322"/>
              <a:ext cx="2272486" cy="1141435"/>
            </a:xfrm>
            <a:prstGeom prst="roundRect">
              <a:avLst>
                <a:gd fmla="val 10000" name="adj"/>
              </a:avLst>
            </a:prstGeom>
            <a:blipFill rotWithShape="1">
              <a:blip r:embed="rId5">
                <a:alphaModFix/>
              </a:blip>
              <a:stretch>
                <a:fillRect b="-10999" l="0" r="0" t="-10999"/>
              </a:stretch>
            </a:blip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rot="10800000">
              <a:off x="5235336" y="1640278"/>
              <a:ext cx="2272486" cy="2861186"/>
            </a:xfrm>
            <a:prstGeom prst="round2SameRect">
              <a:avLst>
                <a:gd fmla="val 10500" name="adj1"/>
                <a:gd fmla="val 0" name="adj2"/>
              </a:avLst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 txBox="1"/>
            <p:nvPr/>
          </p:nvSpPr>
          <p:spPr>
            <a:xfrm>
              <a:off x="5305223" y="1640278"/>
              <a:ext cx="2132712" cy="2791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325" lIns="85325" spcFirstLastPara="1" rIns="85325" wrap="square" tIns="85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Targets for Recycle, Use of Recycled Content and Reuse (Brands only for Cat-1 Rigid &gt; 0.9 kg/liter)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Present EPR credits from registered PWP only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Surplus under reuse can be used for against reuse, recycling and also end of life disposal. A surplus under recycling can be used against recycling and EOL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*MSME BO exempted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TARGETS FOR PIBO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581192" y="1996806"/>
            <a:ext cx="9834028" cy="42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sz="1800"/>
              <a:t>Every producer, importer and brand owner has to comply the following targets:  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▪"/>
            </a:pPr>
            <a:r>
              <a:rPr lang="en-US" sz="1800"/>
              <a:t>EPR Target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▪"/>
            </a:pPr>
            <a:r>
              <a:rPr lang="en-US" sz="1800"/>
              <a:t>Minimum Level for Recycling </a:t>
            </a:r>
            <a:endParaRPr sz="1800"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▪"/>
            </a:pPr>
            <a:r>
              <a:rPr lang="en-US" sz="1800"/>
              <a:t>End of life disposal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▪"/>
            </a:pPr>
            <a:r>
              <a:rPr lang="en-US" sz="1800"/>
              <a:t>Obligation for Use of Recycled Content 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/>
              <a:t>In addition to that, brand owners must adhere to a :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Noto Sans Symbols"/>
              <a:buChar char="▪"/>
            </a:pPr>
            <a:r>
              <a:rPr lang="en-US" sz="1800"/>
              <a:t>Minimum Level for Reuse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TARGETS FOR PIBO</a:t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4196340" y="2704561"/>
            <a:ext cx="1399531" cy="51249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Packaging Material Sold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(A)</a:t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5887342" y="2699123"/>
            <a:ext cx="2022240" cy="51249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Pre-Consumer Plastic Packaging Waste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(B)</a:t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8201052" y="2704561"/>
            <a:ext cx="1793637" cy="50705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Quantity Supplied to BOs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(C)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3875179" y="2816872"/>
            <a:ext cx="213743" cy="3231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5713" r="-2571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33" name="Google Shape;133;p7"/>
          <p:cNvSpPr txBox="1"/>
          <p:nvPr/>
        </p:nvSpPr>
        <p:spPr>
          <a:xfrm>
            <a:off x="7972112" y="2816872"/>
            <a:ext cx="166410" cy="3231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9627" r="-4814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2165801" y="2704561"/>
            <a:ext cx="1601961" cy="51249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Eligible Quantity in MT (Q1)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>
            <a:off x="5633677" y="2819591"/>
            <a:ext cx="263008" cy="3231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546" l="-20928" r="-2092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2093574" y="2331057"/>
            <a:ext cx="2057400" cy="225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13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Targets for a Producer</a:t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4196827" y="3804599"/>
            <a:ext cx="1399531" cy="51249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Packaging Material Imported and Sold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(A)</a:t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5887829" y="3799162"/>
            <a:ext cx="2022240" cy="51249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Pre-Consumer Plastic Packaging Waste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(B)</a:t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8201539" y="3804599"/>
            <a:ext cx="1793637" cy="50705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Quantity Supplied to BOs</a:t>
            </a:r>
            <a:b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(C)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3875666" y="3916911"/>
            <a:ext cx="213743" cy="3231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25713" r="-2571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7972598" y="3916911"/>
            <a:ext cx="166410" cy="3231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29627" r="-4814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2166287" y="3804599"/>
            <a:ext cx="1601961" cy="51249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Eligible Quantity in MT (Q2)</a:t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5634164" y="3919629"/>
            <a:ext cx="263008" cy="32316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7546" l="-20928" r="-2092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2093573" y="3435957"/>
            <a:ext cx="2057400" cy="225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13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Targets for an Importer</a:t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4197174" y="4916596"/>
            <a:ext cx="1399531" cy="51249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Packaging Material Introduced in Market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(A)</a:t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5930226" y="4916596"/>
            <a:ext cx="2022240" cy="51249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Pre-Consumer Plastic Packaging Waste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(B)</a:t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8243936" y="4922033"/>
            <a:ext cx="1793637" cy="50705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Quantity of Reuse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(Only for Cat I)</a:t>
            </a:r>
            <a:endParaRPr sz="105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3876013" y="5028907"/>
            <a:ext cx="213743" cy="32316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25713" r="-2571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8014996" y="5034345"/>
            <a:ext cx="166410" cy="32316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29627" r="-4814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2166634" y="4916596"/>
            <a:ext cx="1601961" cy="51249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Eligible Quantity in MT (Q3)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5634510" y="5031626"/>
            <a:ext cx="263008" cy="32316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7546" l="-20928" r="-2092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2131673" y="4578956"/>
            <a:ext cx="2057400" cy="225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13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Targets for a Brand Owner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>
                <a:solidFill>
                  <a:srgbClr val="FFFEFF"/>
                </a:solidFill>
              </a:rPr>
              <a:t>EPR TARGETS FOR PIBOS</a:t>
            </a:r>
            <a:endParaRPr/>
          </a:p>
        </p:txBody>
      </p:sp>
      <p:graphicFrame>
        <p:nvGraphicFramePr>
          <p:cNvPr id="158" name="Google Shape;158;p8"/>
          <p:cNvGraphicFramePr/>
          <p:nvPr/>
        </p:nvGraphicFramePr>
        <p:xfrm>
          <a:off x="748298" y="2034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{58143AED-7E8B-4C6F-84C7-E54C923999FA}</a:tableStyleId>
              </a:tblPr>
              <a:tblGrid>
                <a:gridCol w="1086650"/>
                <a:gridCol w="1677875"/>
                <a:gridCol w="409575"/>
                <a:gridCol w="409575"/>
                <a:gridCol w="409575"/>
                <a:gridCol w="753950"/>
                <a:gridCol w="409575"/>
                <a:gridCol w="409575"/>
                <a:gridCol w="409575"/>
                <a:gridCol w="753950"/>
                <a:gridCol w="409575"/>
                <a:gridCol w="409575"/>
                <a:gridCol w="409575"/>
                <a:gridCol w="753950"/>
                <a:gridCol w="409575"/>
                <a:gridCol w="409575"/>
                <a:gridCol w="409575"/>
                <a:gridCol w="753950"/>
              </a:tblGrid>
              <a:tr h="405700">
                <a:tc gridSpan="2"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Plastic packaging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800" marB="40800" marR="81600" marL="81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1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800" marB="40800" marR="81600" marL="81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2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800" marB="40800" marR="81600" marL="81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3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800" marB="40800" marR="81600" marL="81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4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800" marB="40800" marR="81600" marL="81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405700">
                <a:tc gridSpan="2" vMerge="1"/>
                <a:tc hMerge="1" vMerge="1"/>
                <a:tc gridSpan="1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Targets as % of Annual EPR obligation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800" marB="40800" marR="81600" marL="81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86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Year/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24-25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25-26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26-27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27-28 onwards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24-25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25-26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26-27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27-28 onwards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24-25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25-26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26-27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27-28 onwards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24-25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25-26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26-27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27-28 onwards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6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PIBOs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800" marB="40800" marR="81600" marL="81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Recycling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62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Recycled plastic content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78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1C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76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Brand owner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800" marB="40800" marR="81600" marL="81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Reuse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(Packaging less than 4.9 kg or liter)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800" marB="40800" marR="81600" marL="81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867675"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Reuse (Packaging greater than 4.9 kg or liter)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00" marB="0" marR="61200" marL="612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70A1"/>
                    </a:solidFill>
                  </a:tcPr>
                </a:tc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b="0" i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800" marB="40800" marR="81600" marL="81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2022-07-28T09:29:45Z</dcterms:created>
  <dc:creator>Vrinda Negi</dc:creator>
</cp:coreProperties>
</file>