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Lst>
  <p:sldSz cy="5143500" cx="9144000"/>
  <p:notesSz cx="6858000" cy="9144000"/>
  <p:embeddedFontLst>
    <p:embeddedFont>
      <p:font typeface="Gill Sans"/>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Gill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7c3d959f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g157c3d959fa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g157c3d959fa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7c3d959f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g157c3d959fa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157c3d959fa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p:nvPr/>
        </p:nvSpPr>
        <p:spPr>
          <a:xfrm>
            <a:off x="330214" y="460805"/>
            <a:ext cx="84822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3" name="Google Shape;53;p13"/>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54" name="Google Shape;54;p1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POINTS TO REMEMBER </a:t>
            </a:r>
            <a:endParaRPr>
              <a:solidFill>
                <a:schemeClr val="lt1"/>
              </a:solidFill>
            </a:endParaRPr>
          </a:p>
        </p:txBody>
      </p:sp>
      <p:grpSp>
        <p:nvGrpSpPr>
          <p:cNvPr id="63" name="Google Shape;63;p14"/>
          <p:cNvGrpSpPr/>
          <p:nvPr/>
        </p:nvGrpSpPr>
        <p:grpSpPr>
          <a:xfrm>
            <a:off x="380635" y="1866043"/>
            <a:ext cx="8382625" cy="2645650"/>
            <a:chOff x="286475" y="1982449"/>
            <a:chExt cx="11176833" cy="3527533"/>
          </a:xfrm>
        </p:grpSpPr>
        <p:sp>
          <p:nvSpPr>
            <p:cNvPr id="64" name="Google Shape;64;p14"/>
            <p:cNvSpPr txBox="1"/>
            <p:nvPr/>
          </p:nvSpPr>
          <p:spPr>
            <a:xfrm>
              <a:off x="919808" y="1982449"/>
              <a:ext cx="10543500" cy="872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If PIBO has inhouse recycling unit for their packaging plastic.</a:t>
              </a:r>
              <a:endParaRPr sz="1100"/>
            </a:p>
            <a:p>
              <a:pPr indent="-215900" lvl="0" marL="215900" marR="0" rtl="0" algn="l">
                <a:spcBef>
                  <a:spcPts val="0"/>
                </a:spcBef>
                <a:spcAft>
                  <a:spcPts val="0"/>
                </a:spcAft>
                <a:buClr>
                  <a:schemeClr val="accent2"/>
                </a:buClr>
                <a:buSzPts val="1200"/>
                <a:buFont typeface="Noto Sans Symbols"/>
                <a:buChar char="⮚"/>
              </a:pPr>
              <a:r>
                <a:rPr lang="en" sz="1200">
                  <a:solidFill>
                    <a:schemeClr val="dk1"/>
                  </a:solidFill>
                  <a:latin typeface="Gill Sans"/>
                  <a:ea typeface="Gill Sans"/>
                  <a:cs typeface="Gill Sans"/>
                  <a:sym typeface="Gill Sans"/>
                </a:rPr>
                <a:t>In such case, PIBOs have to register as PIBO and as Recycler BOTH with relevant documentation. </a:t>
              </a:r>
              <a:r>
                <a:rPr b="0" i="0" lang="en" sz="1200" u="none" strike="noStrike">
                  <a:solidFill>
                    <a:schemeClr val="dk1"/>
                  </a:solidFill>
                  <a:latin typeface="Gill Sans"/>
                  <a:ea typeface="Gill Sans"/>
                  <a:cs typeface="Gill Sans"/>
                  <a:sym typeface="Gill Sans"/>
                </a:rPr>
                <a:t>Credits can only be issued to recyclers and transaction of credits to PIBO shall be documented.</a:t>
              </a:r>
              <a:endParaRPr sz="1100"/>
            </a:p>
          </p:txBody>
        </p:sp>
        <p:sp>
          <p:nvSpPr>
            <p:cNvPr id="65" name="Google Shape;65;p14"/>
            <p:cNvSpPr/>
            <p:nvPr/>
          </p:nvSpPr>
          <p:spPr>
            <a:xfrm>
              <a:off x="286475" y="2105559"/>
              <a:ext cx="5808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1.</a:t>
              </a:r>
              <a:endParaRPr sz="1100"/>
            </a:p>
          </p:txBody>
        </p:sp>
        <p:sp>
          <p:nvSpPr>
            <p:cNvPr id="66" name="Google Shape;66;p14"/>
            <p:cNvSpPr/>
            <p:nvPr/>
          </p:nvSpPr>
          <p:spPr>
            <a:xfrm>
              <a:off x="287032" y="3310125"/>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2.</a:t>
              </a:r>
              <a:endParaRPr sz="1100"/>
            </a:p>
          </p:txBody>
        </p:sp>
        <p:sp>
          <p:nvSpPr>
            <p:cNvPr id="67" name="Google Shape;67;p14"/>
            <p:cNvSpPr txBox="1"/>
            <p:nvPr/>
          </p:nvSpPr>
          <p:spPr>
            <a:xfrm>
              <a:off x="919808" y="3202404"/>
              <a:ext cx="10543500" cy="872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strike="noStrike">
                  <a:solidFill>
                    <a:schemeClr val="dk1"/>
                  </a:solidFill>
                  <a:latin typeface="Gill Sans"/>
                  <a:ea typeface="Gill Sans"/>
                  <a:cs typeface="Gill Sans"/>
                  <a:sym typeface="Gill Sans"/>
                </a:rPr>
                <a:t>Entity falling in more than one sub-category needs to submit the following.</a:t>
              </a:r>
              <a:endParaRPr sz="1100"/>
            </a:p>
            <a:p>
              <a:pPr indent="-215900" lvl="0" marL="215900" marR="0" rtl="0" algn="l">
                <a:spcBef>
                  <a:spcPts val="0"/>
                </a:spcBef>
                <a:spcAft>
                  <a:spcPts val="0"/>
                </a:spcAft>
                <a:buClr>
                  <a:schemeClr val="accent2"/>
                </a:buClr>
                <a:buSzPts val="1200"/>
                <a:buFont typeface="Noto Sans Symbols"/>
                <a:buChar char="◼"/>
              </a:pPr>
              <a:r>
                <a:rPr b="0" i="0" lang="en" sz="1200" u="none" strike="noStrike">
                  <a:solidFill>
                    <a:schemeClr val="dk1"/>
                  </a:solidFill>
                  <a:latin typeface="Gill Sans"/>
                  <a:ea typeface="Gill Sans"/>
                  <a:cs typeface="Gill Sans"/>
                  <a:sym typeface="Gill Sans"/>
                </a:rPr>
                <a:t>Different email id is required to register in each category.  </a:t>
              </a:r>
              <a:endParaRPr sz="1100"/>
            </a:p>
            <a:p>
              <a:pPr indent="-215900" lvl="0" marL="215900" marR="0" rtl="0" algn="l">
                <a:spcBef>
                  <a:spcPts val="0"/>
                </a:spcBef>
                <a:spcAft>
                  <a:spcPts val="0"/>
                </a:spcAft>
                <a:buClr>
                  <a:schemeClr val="accent2"/>
                </a:buClr>
                <a:buSzPts val="1200"/>
                <a:buFont typeface="Noto Sans Symbols"/>
                <a:buChar char="◼"/>
              </a:pPr>
              <a:r>
                <a:rPr b="0" i="0" lang="en" sz="1200" u="none" strike="noStrike">
                  <a:solidFill>
                    <a:schemeClr val="dk1"/>
                  </a:solidFill>
                  <a:latin typeface="Gill Sans"/>
                  <a:ea typeface="Gill Sans"/>
                  <a:cs typeface="Gill Sans"/>
                  <a:sym typeface="Gill Sans"/>
                </a:rPr>
                <a:t>Company KYC (Company’s PAN, GST &amp; CIN)documents shall be same for each </a:t>
              </a:r>
              <a:r>
                <a:rPr lang="en" sz="1200">
                  <a:solidFill>
                    <a:schemeClr val="dk1"/>
                  </a:solidFill>
                  <a:latin typeface="Gill Sans"/>
                  <a:ea typeface="Gill Sans"/>
                  <a:cs typeface="Gill Sans"/>
                  <a:sym typeface="Gill Sans"/>
                </a:rPr>
                <a:t>c</a:t>
              </a:r>
              <a:r>
                <a:rPr b="0" i="0" lang="en" sz="1200" u="none" strike="noStrike">
                  <a:solidFill>
                    <a:schemeClr val="dk1"/>
                  </a:solidFill>
                  <a:latin typeface="Gill Sans"/>
                  <a:ea typeface="Gill Sans"/>
                  <a:cs typeface="Gill Sans"/>
                  <a:sym typeface="Gill Sans"/>
                </a:rPr>
                <a:t>ategory.</a:t>
              </a:r>
              <a:endParaRPr b="1" i="0" sz="1200" u="none" strike="noStrike">
                <a:solidFill>
                  <a:srgbClr val="00B150"/>
                </a:solidFill>
                <a:latin typeface="Gill Sans"/>
                <a:ea typeface="Gill Sans"/>
                <a:cs typeface="Gill Sans"/>
                <a:sym typeface="Gill Sans"/>
              </a:endParaRPr>
            </a:p>
          </p:txBody>
        </p:sp>
        <p:sp>
          <p:nvSpPr>
            <p:cNvPr id="68" name="Google Shape;68;p14"/>
            <p:cNvSpPr/>
            <p:nvPr/>
          </p:nvSpPr>
          <p:spPr>
            <a:xfrm>
              <a:off x="287032" y="4622414"/>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3.</a:t>
              </a:r>
              <a:endParaRPr sz="1100"/>
            </a:p>
          </p:txBody>
        </p:sp>
        <p:sp>
          <p:nvSpPr>
            <p:cNvPr id="69" name="Google Shape;69;p14"/>
            <p:cNvSpPr txBox="1"/>
            <p:nvPr/>
          </p:nvSpPr>
          <p:spPr>
            <a:xfrm>
              <a:off x="919808" y="4391582"/>
              <a:ext cx="10543500" cy="11184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strike="noStrike">
                  <a:solidFill>
                    <a:schemeClr val="dk1"/>
                  </a:solidFill>
                  <a:latin typeface="Gill Sans"/>
                  <a:ea typeface="Gill Sans"/>
                  <a:cs typeface="Gill Sans"/>
                  <a:sym typeface="Gill Sans"/>
                </a:rPr>
                <a:t>If an entity falling under the category of Brand Owner as well as Importer.</a:t>
              </a:r>
              <a:endParaRPr sz="1100"/>
            </a:p>
            <a:p>
              <a:pPr indent="-215900" lvl="0" marL="215900" marR="0" rtl="0" algn="l">
                <a:spcBef>
                  <a:spcPts val="0"/>
                </a:spcBef>
                <a:spcAft>
                  <a:spcPts val="0"/>
                </a:spcAft>
                <a:buClr>
                  <a:schemeClr val="accent2"/>
                </a:buClr>
                <a:buSzPts val="1200"/>
                <a:buFont typeface="Noto Sans Symbols"/>
                <a:buChar char="⮚"/>
              </a:pPr>
              <a:r>
                <a:rPr lang="en" sz="1200">
                  <a:solidFill>
                    <a:srgbClr val="000000"/>
                  </a:solidFill>
                  <a:latin typeface="Gill Sans"/>
                  <a:ea typeface="Gill Sans"/>
                  <a:cs typeface="Gill Sans"/>
                  <a:sym typeface="Gill Sans"/>
                </a:rPr>
                <a:t>In such case, t</a:t>
              </a:r>
              <a:r>
                <a:rPr i="0" lang="en" sz="1200" u="none" strike="noStrike">
                  <a:solidFill>
                    <a:srgbClr val="000000"/>
                  </a:solidFill>
                  <a:latin typeface="Gill Sans"/>
                  <a:ea typeface="Gill Sans"/>
                  <a:cs typeface="Gill Sans"/>
                  <a:sym typeface="Gill Sans"/>
                </a:rPr>
                <a:t>he entity </a:t>
              </a:r>
              <a:r>
                <a:rPr b="0" i="0" lang="en" sz="1200" u="none" strike="noStrike">
                  <a:solidFill>
                    <a:srgbClr val="000000"/>
                  </a:solidFill>
                  <a:latin typeface="Gill Sans"/>
                  <a:ea typeface="Gill Sans"/>
                  <a:cs typeface="Gill Sans"/>
                  <a:sym typeface="Gill Sans"/>
                </a:rPr>
                <a:t>first has to register as a brand owner and provide the entire details in terms of plastic waste generation including imported plastic by the firm.  After registration as brand owner the entity shall register as importer and provide details of imported plastics and the imported material sold to the said brand owner. </a:t>
              </a:r>
              <a:endParaRPr b="1" i="0" sz="1200" u="none" strike="noStrike">
                <a:solidFill>
                  <a:srgbClr val="00B150"/>
                </a:solidFill>
                <a:latin typeface="Gill Sans"/>
                <a:ea typeface="Gill Sans"/>
                <a:cs typeface="Gill Sans"/>
                <a:sym typeface="Gill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POINTS TO REMEMBER </a:t>
            </a:r>
            <a:endParaRPr>
              <a:solidFill>
                <a:schemeClr val="lt1"/>
              </a:solidFill>
            </a:endParaRPr>
          </a:p>
        </p:txBody>
      </p:sp>
      <p:grpSp>
        <p:nvGrpSpPr>
          <p:cNvPr id="76" name="Google Shape;76;p15"/>
          <p:cNvGrpSpPr/>
          <p:nvPr/>
        </p:nvGrpSpPr>
        <p:grpSpPr>
          <a:xfrm>
            <a:off x="378073" y="1866971"/>
            <a:ext cx="8387924" cy="2601848"/>
            <a:chOff x="504097" y="1790047"/>
            <a:chExt cx="11183898" cy="3469131"/>
          </a:xfrm>
        </p:grpSpPr>
        <p:grpSp>
          <p:nvGrpSpPr>
            <p:cNvPr id="77" name="Google Shape;77;p15"/>
            <p:cNvGrpSpPr/>
            <p:nvPr/>
          </p:nvGrpSpPr>
          <p:grpSpPr>
            <a:xfrm>
              <a:off x="504097" y="2950063"/>
              <a:ext cx="11183897" cy="2309115"/>
              <a:chOff x="272812" y="2290227"/>
              <a:chExt cx="11183897" cy="2309115"/>
            </a:xfrm>
          </p:grpSpPr>
          <p:sp>
            <p:nvSpPr>
              <p:cNvPr id="78" name="Google Shape;78;p15"/>
              <p:cNvSpPr txBox="1"/>
              <p:nvPr/>
            </p:nvSpPr>
            <p:spPr>
              <a:xfrm>
                <a:off x="919809" y="2290227"/>
                <a:ext cx="10536900" cy="11595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L</a:t>
                </a:r>
                <a:r>
                  <a:rPr b="1" i="0" lang="en" sz="1400" u="none" strike="noStrike">
                    <a:solidFill>
                      <a:schemeClr val="dk1"/>
                    </a:solidFill>
                    <a:latin typeface="Gill Sans"/>
                    <a:ea typeface="Gill Sans"/>
                    <a:cs typeface="Gill Sans"/>
                    <a:sym typeface="Gill Sans"/>
                  </a:rPr>
                  <a:t>iabilities of producer/importer if concerned Brand owners are currently not registered on the centralized EPR portal.</a:t>
                </a:r>
                <a:endParaRPr sz="1100"/>
              </a:p>
              <a:p>
                <a:pPr indent="-215900" lvl="0" marL="215900" marR="0" rtl="0" algn="l">
                  <a:spcBef>
                    <a:spcPts val="0"/>
                  </a:spcBef>
                  <a:spcAft>
                    <a:spcPts val="0"/>
                  </a:spcAft>
                  <a:buClr>
                    <a:schemeClr val="accent2"/>
                  </a:buClr>
                  <a:buSzPts val="1200"/>
                  <a:buFont typeface="Noto Sans Symbols"/>
                  <a:buChar char="⮚"/>
                </a:pPr>
                <a:r>
                  <a:rPr b="0" i="0" lang="en" sz="1200" u="none" strike="noStrike">
                    <a:solidFill>
                      <a:srgbClr val="000000"/>
                    </a:solidFill>
                    <a:latin typeface="Gill Sans"/>
                    <a:ea typeface="Gill Sans"/>
                    <a:cs typeface="Gill Sans"/>
                    <a:sym typeface="Gill Sans"/>
                  </a:rPr>
                  <a:t>In such case, the </a:t>
                </a:r>
                <a:r>
                  <a:rPr lang="en" sz="1200">
                    <a:solidFill>
                      <a:srgbClr val="000000"/>
                    </a:solidFill>
                    <a:latin typeface="Gill Sans"/>
                    <a:ea typeface="Gill Sans"/>
                    <a:cs typeface="Gill Sans"/>
                    <a:sym typeface="Gill Sans"/>
                  </a:rPr>
                  <a:t>P</a:t>
                </a:r>
                <a:r>
                  <a:rPr b="0" i="0" lang="en" sz="1200" u="none" strike="noStrike">
                    <a:solidFill>
                      <a:srgbClr val="000000"/>
                    </a:solidFill>
                    <a:latin typeface="Gill Sans"/>
                    <a:ea typeface="Gill Sans"/>
                    <a:cs typeface="Gill Sans"/>
                    <a:sym typeface="Gill Sans"/>
                  </a:rPr>
                  <a:t>roducer/Importer may register on the said portal and their liabilities for fulfilling of EPR target to be adjusted during filling of Annual report on the portal.</a:t>
                </a:r>
                <a:endParaRPr b="1" i="0" sz="1200" u="none" strike="noStrike">
                  <a:solidFill>
                    <a:srgbClr val="00B150"/>
                  </a:solidFill>
                  <a:latin typeface="Gill Sans"/>
                  <a:ea typeface="Gill Sans"/>
                  <a:cs typeface="Gill Sans"/>
                  <a:sym typeface="Gill Sans"/>
                </a:endParaRPr>
              </a:p>
            </p:txBody>
          </p:sp>
          <p:sp>
            <p:nvSpPr>
              <p:cNvPr id="79" name="Google Shape;79;p15"/>
              <p:cNvSpPr/>
              <p:nvPr/>
            </p:nvSpPr>
            <p:spPr>
              <a:xfrm>
                <a:off x="272812" y="2536447"/>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5.</a:t>
                </a:r>
                <a:endParaRPr sz="1100"/>
              </a:p>
            </p:txBody>
          </p:sp>
          <p:sp>
            <p:nvSpPr>
              <p:cNvPr id="80" name="Google Shape;80;p15"/>
              <p:cNvSpPr txBox="1"/>
              <p:nvPr/>
            </p:nvSpPr>
            <p:spPr>
              <a:xfrm>
                <a:off x="919809" y="3727242"/>
                <a:ext cx="10536900" cy="872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000000"/>
                    </a:solidFill>
                    <a:latin typeface="Gill Sans"/>
                    <a:ea typeface="Gill Sans"/>
                    <a:cs typeface="Gill Sans"/>
                    <a:sym typeface="Gill Sans"/>
                  </a:rPr>
                  <a:t>Category of PIBOs exempted from fulfilling EPR obligation:</a:t>
                </a:r>
                <a:endParaRPr b="1" i="0" sz="1400" u="none" strike="noStrike">
                  <a:solidFill>
                    <a:srgbClr val="000000"/>
                  </a:solidFill>
                  <a:latin typeface="Gill Sans"/>
                  <a:ea typeface="Gill Sans"/>
                  <a:cs typeface="Gill Sans"/>
                  <a:sym typeface="Gill Sans"/>
                </a:endParaRPr>
              </a:p>
              <a:p>
                <a:pPr indent="-215900" lvl="0" marL="215900" marR="0" rtl="0" algn="l">
                  <a:spcBef>
                    <a:spcPts val="0"/>
                  </a:spcBef>
                  <a:spcAft>
                    <a:spcPts val="0"/>
                  </a:spcAft>
                  <a:buClr>
                    <a:schemeClr val="accent2"/>
                  </a:buClr>
                  <a:buSzPts val="1200"/>
                  <a:buFont typeface="Noto Sans Symbols"/>
                  <a:buChar char="⮚"/>
                </a:pPr>
                <a:r>
                  <a:rPr b="0" i="0" lang="en" sz="1200" u="none" strike="noStrike">
                    <a:solidFill>
                      <a:srgbClr val="000000"/>
                    </a:solidFill>
                    <a:latin typeface="Gill Sans"/>
                    <a:ea typeface="Gill Sans"/>
                    <a:cs typeface="Gill Sans"/>
                    <a:sym typeface="Gill Sans"/>
                  </a:rPr>
                  <a:t>The Micro &amp; Small category of Brand Owners are exempted from fulfilling EPR obligation.</a:t>
                </a:r>
                <a:endParaRPr sz="1100"/>
              </a:p>
              <a:p>
                <a:pPr indent="0" lvl="0" marL="0" marR="0" rtl="0" algn="l">
                  <a:spcBef>
                    <a:spcPts val="0"/>
                  </a:spcBef>
                  <a:spcAft>
                    <a:spcPts val="0"/>
                  </a:spcAft>
                  <a:buNone/>
                </a:pPr>
                <a:r>
                  <a:rPr b="0" i="0" lang="en" sz="1200" u="none" strike="noStrike">
                    <a:solidFill>
                      <a:srgbClr val="000000"/>
                    </a:solidFill>
                    <a:latin typeface="Gill Sans"/>
                    <a:ea typeface="Gill Sans"/>
                    <a:cs typeface="Gill Sans"/>
                    <a:sym typeface="Gill Sans"/>
                  </a:rPr>
                  <a:t>Remaining all entities are required to be registered on Centralized EPR portal in line with notified EPR Guidelines.</a:t>
                </a:r>
                <a:endParaRPr b="1" i="0" sz="1200" u="none" strike="noStrike">
                  <a:solidFill>
                    <a:srgbClr val="00B150"/>
                  </a:solidFill>
                  <a:latin typeface="Gill Sans"/>
                  <a:ea typeface="Gill Sans"/>
                  <a:cs typeface="Gill Sans"/>
                  <a:sym typeface="Gill Sans"/>
                </a:endParaRPr>
              </a:p>
            </p:txBody>
          </p:sp>
          <p:sp>
            <p:nvSpPr>
              <p:cNvPr id="81" name="Google Shape;81;p15"/>
              <p:cNvSpPr/>
              <p:nvPr/>
            </p:nvSpPr>
            <p:spPr>
              <a:xfrm>
                <a:off x="272812" y="3834963"/>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6.</a:t>
                </a:r>
                <a:endParaRPr sz="1100"/>
              </a:p>
            </p:txBody>
          </p:sp>
        </p:grpSp>
        <p:sp>
          <p:nvSpPr>
            <p:cNvPr id="82" name="Google Shape;82;p15"/>
            <p:cNvSpPr txBox="1"/>
            <p:nvPr/>
          </p:nvSpPr>
          <p:spPr>
            <a:xfrm>
              <a:off x="1151095" y="1790047"/>
              <a:ext cx="10536900" cy="11595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strike="noStrike">
                  <a:solidFill>
                    <a:schemeClr val="dk1"/>
                  </a:solidFill>
                  <a:latin typeface="Gill Sans"/>
                  <a:ea typeface="Gill Sans"/>
                  <a:cs typeface="Gill Sans"/>
                  <a:sym typeface="Gill Sans"/>
                </a:rPr>
                <a:t>If the third party manufacturer of products does not have a brand name associated with them</a:t>
              </a:r>
              <a:r>
                <a:rPr b="0" i="0" lang="en" sz="1400" u="none" strike="noStrike">
                  <a:solidFill>
                    <a:schemeClr val="dk1"/>
                  </a:solidFill>
                  <a:latin typeface="Gill Sans"/>
                  <a:ea typeface="Gill Sans"/>
                  <a:cs typeface="Gill Sans"/>
                  <a:sym typeface="Gill Sans"/>
                </a:rPr>
                <a:t>.</a:t>
              </a:r>
              <a:endParaRPr sz="1100"/>
            </a:p>
            <a:p>
              <a:pPr indent="-215900" lvl="0" marL="215900" marR="0" rtl="0" algn="l">
                <a:spcBef>
                  <a:spcPts val="0"/>
                </a:spcBef>
                <a:spcAft>
                  <a:spcPts val="0"/>
                </a:spcAft>
                <a:buClr>
                  <a:schemeClr val="accent2"/>
                </a:buClr>
                <a:buSzPts val="1200"/>
                <a:buFont typeface="Noto Sans Symbols"/>
                <a:buChar char="⮚"/>
              </a:pPr>
              <a:r>
                <a:rPr lang="en" sz="1200">
                  <a:solidFill>
                    <a:schemeClr val="dk1"/>
                  </a:solidFill>
                  <a:latin typeface="Gill Sans"/>
                  <a:ea typeface="Gill Sans"/>
                  <a:cs typeface="Gill Sans"/>
                  <a:sym typeface="Gill Sans"/>
                </a:rPr>
                <a:t>In such case </a:t>
              </a:r>
              <a:r>
                <a:rPr b="0" i="0" lang="en" sz="1200" u="none" strike="noStrike">
                  <a:solidFill>
                    <a:schemeClr val="dk1"/>
                  </a:solidFill>
                  <a:latin typeface="Gill Sans"/>
                  <a:ea typeface="Gill Sans"/>
                  <a:cs typeface="Gill Sans"/>
                  <a:sym typeface="Gill Sans"/>
                </a:rPr>
                <a:t>the EPR liabilities are to be taken by the concerned Brand Owners/Producers to whom the product is being sold.</a:t>
              </a:r>
              <a:endParaRPr sz="1100"/>
            </a:p>
          </p:txBody>
        </p:sp>
        <p:sp>
          <p:nvSpPr>
            <p:cNvPr id="83" name="Google Shape;83;p15"/>
            <p:cNvSpPr/>
            <p:nvPr/>
          </p:nvSpPr>
          <p:spPr>
            <a:xfrm>
              <a:off x="504097" y="1897767"/>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Gill Sans"/>
                  <a:ea typeface="Gill Sans"/>
                  <a:cs typeface="Gill Sans"/>
                  <a:sym typeface="Gill Sans"/>
                </a:rPr>
                <a:t>4.</a:t>
              </a:r>
              <a:endParaRPr sz="1100"/>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