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714" r:id="rId2"/>
    <p:sldId id="3733" r:id="rId3"/>
    <p:sldId id="1824" r:id="rId4"/>
    <p:sldId id="3741" r:id="rId5"/>
    <p:sldId id="3735" r:id="rId6"/>
    <p:sldId id="373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4:56.0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4:57.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5:12.68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6:16.35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34892-0DE2-4E74-B0A2-3F6C17686E5F}" type="datetimeFigureOut">
              <a:rPr lang="de-DE" smtClean="0"/>
              <a:t>16.11.2022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ADFB5-404A-4C03-A615-A9A82A89077F}" type="slidenum">
              <a:rPr lang="de-DE" smtClean="0"/>
              <a:t>‹Nr.›</a:t>
            </a:fld>
            <a:endParaRPr lang="de-DE"/>
          </a:p>
        </p:txBody>
      </p:sp>
    </p:spTree>
    <p:extLst>
      <p:ext uri="{BB962C8B-B14F-4D97-AF65-F5344CB8AC3E}">
        <p14:creationId xmlns:p14="http://schemas.microsoft.com/office/powerpoint/2010/main" val="78958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415F55-CF36-4BC8-99B1-1BF1E3035755}"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267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415F55-CF36-4BC8-99B1-1BF1E3035755}"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044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04709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81326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05483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94025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38614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C9EF-1A0B-4EA5-9230-5B4C8D6293B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57089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C9EF-1A0B-4EA5-9230-5B4C8D6293B1}"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429113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C9EF-1A0B-4EA5-9230-5B4C8D6293B1}"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424151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C9EF-1A0B-4EA5-9230-5B4C8D6293B1}"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28785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9037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C9EF-1A0B-4EA5-9230-5B4C8D6293B1}"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17027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2CC9EF-1A0B-4EA5-9230-5B4C8D6293B1}" type="datetimeFigureOut">
              <a:rPr lang="en-US" smtClean="0"/>
              <a:t>11/16/2022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85C989-9F6F-45AB-BDD5-6AA5296093B5}" type="slidenum">
              <a:rPr lang="en-US" smtClean="0"/>
              <a:t>‹Nr.›</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8056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ustomXml" Target="../ink/ink1.xml"/><Relationship Id="rId17" Type="http://schemas.openxmlformats.org/officeDocument/2006/relationships/customXml" Target="../ink/ink4.xml"/><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customXml" Target="../ink/ink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CEB2BC-C76B-85BC-50BA-8B79D790DCD8}"/>
              </a:ext>
            </a:extLst>
          </p:cNvPr>
          <p:cNvSpPr>
            <a:spLocks noGrp="1"/>
          </p:cNvSpPr>
          <p:nvPr>
            <p:ph type="title"/>
          </p:nvPr>
        </p:nvSpPr>
        <p:spPr/>
        <p:txBody>
          <a:bodyPr/>
          <a:lstStyle/>
          <a:p>
            <a:r>
              <a:rPr lang="en-US" dirty="0"/>
              <a:t>Overview</a:t>
            </a:r>
            <a:endParaRPr lang="en-IN" dirty="0"/>
          </a:p>
        </p:txBody>
      </p:sp>
      <p:sp>
        <p:nvSpPr>
          <p:cNvPr id="6" name="Content Placeholder 5">
            <a:extLst>
              <a:ext uri="{FF2B5EF4-FFF2-40B4-BE49-F238E27FC236}">
                <a16:creationId xmlns:a16="http://schemas.microsoft.com/office/drawing/2014/main" id="{E9106E4E-A397-50EF-D956-AFC89168829B}"/>
              </a:ext>
            </a:extLst>
          </p:cNvPr>
          <p:cNvSpPr>
            <a:spLocks noGrp="1"/>
          </p:cNvSpPr>
          <p:nvPr>
            <p:ph idx="1"/>
          </p:nvPr>
        </p:nvSpPr>
        <p:spPr>
          <a:xfrm>
            <a:off x="581193" y="1954466"/>
            <a:ext cx="11029615" cy="3187580"/>
          </a:xfrm>
        </p:spPr>
        <p:txBody>
          <a:bodyPr>
            <a:normAutofit/>
          </a:bodyPr>
          <a:lstStyle/>
          <a:p>
            <a:pPr algn="just"/>
            <a:r>
              <a:rPr lang="en-IN" dirty="0"/>
              <a:t>PIBOs can submit the application for registration at the EPR portal</a:t>
            </a:r>
          </a:p>
          <a:p>
            <a:pPr algn="just"/>
            <a:r>
              <a:rPr lang="en-IN" dirty="0"/>
              <a:t>Fresh Registration will be granted for one year and renewal registration will be granted for Three years. Fees applicable shall be similar for both fresh as well as renewal of registration. </a:t>
            </a:r>
          </a:p>
          <a:p>
            <a:pPr algn="just"/>
            <a:r>
              <a:rPr lang="en-US" dirty="0"/>
              <a:t>Mandatory EPR Targets for the current financial year will be provided to PIBO which includes recycling responsibilities, maximum limit for the End-of-life (EOL) processing, minimum target value for the use of recycled plastic material, and minimum target for the reuse of material.</a:t>
            </a:r>
          </a:p>
        </p:txBody>
      </p:sp>
    </p:spTree>
    <p:extLst>
      <p:ext uri="{BB962C8B-B14F-4D97-AF65-F5344CB8AC3E}">
        <p14:creationId xmlns:p14="http://schemas.microsoft.com/office/powerpoint/2010/main" val="195688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B2D6-B2FD-8C85-4FB0-77C2314A0EC2}"/>
              </a:ext>
            </a:extLst>
          </p:cNvPr>
          <p:cNvSpPr>
            <a:spLocks noGrp="1"/>
          </p:cNvSpPr>
          <p:nvPr>
            <p:ph type="title"/>
          </p:nvPr>
        </p:nvSpPr>
        <p:spPr/>
        <p:txBody>
          <a:bodyPr/>
          <a:lstStyle/>
          <a:p>
            <a:r>
              <a:rPr lang="en-IN" dirty="0"/>
              <a:t>Targets for PIBO</a:t>
            </a:r>
          </a:p>
        </p:txBody>
      </p:sp>
      <p:sp>
        <p:nvSpPr>
          <p:cNvPr id="4" name="Content Placeholder 2">
            <a:extLst>
              <a:ext uri="{FF2B5EF4-FFF2-40B4-BE49-F238E27FC236}">
                <a16:creationId xmlns:a16="http://schemas.microsoft.com/office/drawing/2014/main" id="{7ED28BFE-AF58-4996-1B3B-44DBFF4C1A71}"/>
              </a:ext>
            </a:extLst>
          </p:cNvPr>
          <p:cNvSpPr>
            <a:spLocks noGrp="1"/>
          </p:cNvSpPr>
          <p:nvPr>
            <p:ph idx="1"/>
          </p:nvPr>
        </p:nvSpPr>
        <p:spPr>
          <a:xfrm>
            <a:off x="581192" y="1996806"/>
            <a:ext cx="9834028" cy="4242950"/>
          </a:xfrm>
        </p:spPr>
        <p:txBody>
          <a:bodyPr>
            <a:normAutofit/>
          </a:bodyPr>
          <a:lstStyle/>
          <a:p>
            <a:pPr marL="0" indent="0">
              <a:buNone/>
            </a:pPr>
            <a:r>
              <a:rPr lang="en-US" sz="1800" dirty="0"/>
              <a:t>Every producer, importer and brand owner has to comply the following targets:   </a:t>
            </a:r>
          </a:p>
          <a:p>
            <a:pPr>
              <a:buFont typeface="Wingdings" panose="05000000000000000000" pitchFamily="2" charset="2"/>
              <a:buChar char="§"/>
            </a:pPr>
            <a:r>
              <a:rPr lang="en-US" sz="1800" dirty="0"/>
              <a:t>EPR Target </a:t>
            </a:r>
          </a:p>
          <a:p>
            <a:pPr>
              <a:buFont typeface="Wingdings" panose="05000000000000000000" pitchFamily="2" charset="2"/>
              <a:buChar char="§"/>
            </a:pPr>
            <a:r>
              <a:rPr lang="en-US" sz="1800" dirty="0"/>
              <a:t>Minimum Level for Recycling </a:t>
            </a:r>
            <a:endParaRPr lang="en-IN" sz="1800" dirty="0"/>
          </a:p>
          <a:p>
            <a:pPr>
              <a:buFont typeface="Wingdings" panose="05000000000000000000" pitchFamily="2" charset="2"/>
              <a:buChar char="§"/>
            </a:pPr>
            <a:r>
              <a:rPr lang="en-US" sz="1800" dirty="0"/>
              <a:t>End of life disposal </a:t>
            </a:r>
          </a:p>
          <a:p>
            <a:pPr>
              <a:buFont typeface="Wingdings" panose="05000000000000000000" pitchFamily="2" charset="2"/>
              <a:buChar char="§"/>
            </a:pPr>
            <a:r>
              <a:rPr lang="en-US" sz="1800" dirty="0"/>
              <a:t>Obligation for Use of Recycled Content </a:t>
            </a:r>
          </a:p>
          <a:p>
            <a:pPr>
              <a:buFont typeface="Wingdings" panose="05000000000000000000" pitchFamily="2" charset="2"/>
              <a:buChar char="§"/>
            </a:pPr>
            <a:endParaRPr lang="en-US" sz="1800" dirty="0"/>
          </a:p>
          <a:p>
            <a:pPr marL="0" indent="0">
              <a:buNone/>
            </a:pPr>
            <a:r>
              <a:rPr lang="en-US" sz="1800" dirty="0"/>
              <a:t>In addition to that, brand owners must adhere to a : </a:t>
            </a:r>
          </a:p>
          <a:p>
            <a:pPr>
              <a:buFont typeface="Wingdings" panose="05000000000000000000" pitchFamily="2" charset="2"/>
              <a:buChar char="§"/>
            </a:pPr>
            <a:r>
              <a:rPr lang="en-IN" sz="1800" dirty="0"/>
              <a:t>Minimum Level for Reuse</a:t>
            </a:r>
          </a:p>
        </p:txBody>
      </p:sp>
    </p:spTree>
    <p:extLst>
      <p:ext uri="{BB962C8B-B14F-4D97-AF65-F5344CB8AC3E}">
        <p14:creationId xmlns:p14="http://schemas.microsoft.com/office/powerpoint/2010/main" val="17167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2EE4-94EB-EEAB-41DD-BEAEFEBDE99F}"/>
              </a:ext>
            </a:extLst>
          </p:cNvPr>
          <p:cNvSpPr>
            <a:spLocks noGrp="1"/>
          </p:cNvSpPr>
          <p:nvPr>
            <p:ph type="title"/>
          </p:nvPr>
        </p:nvSpPr>
        <p:spPr/>
        <p:txBody>
          <a:bodyPr/>
          <a:lstStyle/>
          <a:p>
            <a:r>
              <a:rPr lang="en-IN"/>
              <a:t>Targets for PIBOs </a:t>
            </a:r>
          </a:p>
        </p:txBody>
      </p:sp>
      <p:graphicFrame>
        <p:nvGraphicFramePr>
          <p:cNvPr id="6" name="Table 6">
            <a:extLst>
              <a:ext uri="{FF2B5EF4-FFF2-40B4-BE49-F238E27FC236}">
                <a16:creationId xmlns:a16="http://schemas.microsoft.com/office/drawing/2014/main" id="{372BD0DE-7227-A7B3-1271-3F5ED6AB85F8}"/>
              </a:ext>
            </a:extLst>
          </p:cNvPr>
          <p:cNvGraphicFramePr>
            <a:graphicFrameLocks noGrp="1"/>
          </p:cNvGraphicFramePr>
          <p:nvPr>
            <p:ph idx="1"/>
          </p:nvPr>
        </p:nvGraphicFramePr>
        <p:xfrm>
          <a:off x="438330" y="2013285"/>
          <a:ext cx="11288449" cy="4405162"/>
        </p:xfrm>
        <a:graphic>
          <a:graphicData uri="http://schemas.openxmlformats.org/drawingml/2006/table">
            <a:tbl>
              <a:tblPr firstRow="1" bandRow="1">
                <a:tableStyleId>{5C22544A-7EE6-4342-B048-85BDC9FD1C3A}</a:tableStyleId>
              </a:tblPr>
              <a:tblGrid>
                <a:gridCol w="1622065">
                  <a:extLst>
                    <a:ext uri="{9D8B030D-6E8A-4147-A177-3AD203B41FA5}">
                      <a16:colId xmlns:a16="http://schemas.microsoft.com/office/drawing/2014/main" val="1708507870"/>
                    </a:ext>
                  </a:extLst>
                </a:gridCol>
                <a:gridCol w="9666384">
                  <a:extLst>
                    <a:ext uri="{9D8B030D-6E8A-4147-A177-3AD203B41FA5}">
                      <a16:colId xmlns:a16="http://schemas.microsoft.com/office/drawing/2014/main" val="412248"/>
                    </a:ext>
                  </a:extLst>
                </a:gridCol>
              </a:tblGrid>
              <a:tr h="398429">
                <a:tc>
                  <a:txBody>
                    <a:bodyPr/>
                    <a:lstStyle/>
                    <a:p>
                      <a:endParaRPr lang="en-IN" dirty="0"/>
                    </a:p>
                  </a:txBody>
                  <a:tcPr anchor="ctr"/>
                </a:tc>
                <a:tc>
                  <a:txBody>
                    <a:bodyPr/>
                    <a:lstStyle/>
                    <a:p>
                      <a:endParaRPr lang="en-IN"/>
                    </a:p>
                  </a:txBody>
                  <a:tcPr anchor="ctr"/>
                </a:tc>
                <a:extLst>
                  <a:ext uri="{0D108BD9-81ED-4DB2-BD59-A6C34878D82A}">
                    <a16:rowId xmlns:a16="http://schemas.microsoft.com/office/drawing/2014/main" val="257901118"/>
                  </a:ext>
                </a:extLst>
              </a:tr>
              <a:tr h="1271613">
                <a:tc>
                  <a:txBody>
                    <a:bodyPr/>
                    <a:lstStyle/>
                    <a:p>
                      <a:pPr algn="ctr"/>
                      <a:r>
                        <a:rPr lang="en-IN" sz="1600"/>
                        <a:t>Producers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a typeface="+mn-lt"/>
                          <a:cs typeface="+mn-lt"/>
                        </a:rPr>
                        <a:t>Eligible Quantity in MT (Q 1) shall be the average weight of plastic packaging material (category-wise) sold in the</a:t>
                      </a:r>
                      <a:r>
                        <a:rPr lang="en-GB" sz="1600" dirty="0"/>
                        <a:t> </a:t>
                      </a:r>
                      <a:r>
                        <a:rPr lang="en-GB" sz="1600" dirty="0">
                          <a:ea typeface="+mn-lt"/>
                          <a:cs typeface="+mn-lt"/>
                        </a:rPr>
                        <a:t>last two financial years (A) plus average quantity of pre-consumer plastic packaging waste in the last two financial</a:t>
                      </a:r>
                      <a:r>
                        <a:rPr lang="en-GB" sz="1600" dirty="0"/>
                        <a:t> </a:t>
                      </a:r>
                      <a:r>
                        <a:rPr lang="en-GB" sz="1600" dirty="0">
                          <a:ea typeface="+mn-lt"/>
                          <a:cs typeface="+mn-lt"/>
                        </a:rPr>
                        <a:t>years (B) minus the annual quantity (C) supplied to Brand Owners in the previous</a:t>
                      </a:r>
                      <a:r>
                        <a:rPr lang="en-GB" sz="1600" dirty="0"/>
                        <a:t> </a:t>
                      </a:r>
                      <a:r>
                        <a:rPr lang="en-GB" sz="1600" dirty="0">
                          <a:ea typeface="+mn-lt"/>
                          <a:cs typeface="+mn-lt"/>
                        </a:rPr>
                        <a:t>financial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a typeface="+mn-lt"/>
                        <a:cs typeface="+mn-lt"/>
                      </a:endParaRPr>
                    </a:p>
                  </a:txBody>
                  <a:tcPr anchor="ctr"/>
                </a:tc>
                <a:extLst>
                  <a:ext uri="{0D108BD9-81ED-4DB2-BD59-A6C34878D82A}">
                    <a16:rowId xmlns:a16="http://schemas.microsoft.com/office/drawing/2014/main" val="1129545739"/>
                  </a:ext>
                </a:extLst>
              </a:tr>
              <a:tr h="1601877">
                <a:tc>
                  <a:txBody>
                    <a:bodyPr/>
                    <a:lstStyle/>
                    <a:p>
                      <a:pPr algn="ctr"/>
                      <a:r>
                        <a:rPr lang="en-IN" sz="1600"/>
                        <a:t>Importers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ea typeface="+mn-lt"/>
                          <a:cs typeface="+mn-lt"/>
                        </a:rPr>
                        <a:t>Eligible Quantity in MT (Q 2) shall be the average weight of all plastic packaging material and / or plastic packaging of imported products (category-wise) imported and sold in the last two financial years (A) plus average quantity of pre-consumer plastic packaging in the last two financial years (B) waste minus the annual quantity (C) supplied to Brand Owners in the previous financial years</a:t>
                      </a:r>
                      <a:r>
                        <a:rPr lang="en-IN" sz="160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ea typeface="+mn-lt"/>
                        <a:cs typeface="+mn-lt"/>
                      </a:endParaRPr>
                    </a:p>
                  </a:txBody>
                  <a:tcPr anchor="ctr"/>
                </a:tc>
                <a:extLst>
                  <a:ext uri="{0D108BD9-81ED-4DB2-BD59-A6C34878D82A}">
                    <a16:rowId xmlns:a16="http://schemas.microsoft.com/office/drawing/2014/main" val="1619768157"/>
                  </a:ext>
                </a:extLst>
              </a:tr>
              <a:tr h="1133243">
                <a:tc>
                  <a:txBody>
                    <a:bodyPr/>
                    <a:lstStyle/>
                    <a:p>
                      <a:pPr algn="ctr"/>
                      <a:r>
                        <a:rPr lang="en-IN" sz="1600"/>
                        <a:t>Brand Owners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a typeface="+mn-lt"/>
                          <a:cs typeface="+mn-lt"/>
                        </a:rPr>
                        <a:t>Eligible Quantity in MT (Q 3) shall be the average weight of virgin plastic packaging material (category-wise) purchased and introduced in market in the last two financial years (A) plus average quantity of (B) of pre-consumer plastic packaging in the last two financial years. </a:t>
                      </a:r>
                    </a:p>
                  </a:txBody>
                  <a:tcPr anchor="ctr"/>
                </a:tc>
                <a:extLst>
                  <a:ext uri="{0D108BD9-81ED-4DB2-BD59-A6C34878D82A}">
                    <a16:rowId xmlns:a16="http://schemas.microsoft.com/office/drawing/2014/main" val="2458902930"/>
                  </a:ext>
                </a:extLst>
              </a:tr>
            </a:tbl>
          </a:graphicData>
        </a:graphic>
      </p:graphicFrame>
    </p:spTree>
    <p:extLst>
      <p:ext uri="{BB962C8B-B14F-4D97-AF65-F5344CB8AC3E}">
        <p14:creationId xmlns:p14="http://schemas.microsoft.com/office/powerpoint/2010/main" val="284431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3445339-A109-BD27-9B4F-36289797B8DF}"/>
              </a:ext>
            </a:extLst>
          </p:cNvPr>
          <p:cNvSpPr>
            <a:spLocks noGrp="1"/>
          </p:cNvSpPr>
          <p:nvPr>
            <p:ph type="sldNum" sz="quarter" idx="12"/>
          </p:nvPr>
        </p:nvSpPr>
        <p:spPr>
          <a:xfrm>
            <a:off x="10558300" y="6437397"/>
            <a:ext cx="1052508"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678B19-1586-4230-BC2E-ACE5B25F8E53}" type="slidenum">
              <a:rPr kumimoji="0" lang="en-IN" sz="900" b="0" i="0" u="none" strike="noStrike" kern="1200" cap="none" spc="0" normalizeH="0" baseline="0" noProof="0" smtClean="0">
                <a:ln>
                  <a:noFill/>
                </a:ln>
                <a:solidFill>
                  <a:srgbClr val="903163"/>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900" b="0" i="0" u="none" strike="noStrike" kern="1200" cap="none" spc="0" normalizeH="0" baseline="0" noProof="0">
              <a:ln>
                <a:noFill/>
              </a:ln>
              <a:solidFill>
                <a:srgbClr val="903163"/>
              </a:solidFill>
              <a:effectLst/>
              <a:uLnTx/>
              <a:uFillTx/>
              <a:latin typeface="Gill Sans MT"/>
              <a:ea typeface="+mn-ea"/>
              <a:cs typeface="+mn-cs"/>
            </a:endParaRPr>
          </a:p>
        </p:txBody>
      </p:sp>
      <p:sp>
        <p:nvSpPr>
          <p:cNvPr id="9" name="Text Box 4">
            <a:extLst>
              <a:ext uri="{FF2B5EF4-FFF2-40B4-BE49-F238E27FC236}">
                <a16:creationId xmlns:a16="http://schemas.microsoft.com/office/drawing/2014/main" id="{86250802-8CF9-B205-B455-72041F1F388D}"/>
              </a:ext>
            </a:extLst>
          </p:cNvPr>
          <p:cNvSpPr txBox="1"/>
          <p:nvPr/>
        </p:nvSpPr>
        <p:spPr>
          <a:xfrm>
            <a:off x="775215" y="1021963"/>
            <a:ext cx="897450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ahoma" panose="020B0604030504040204" charset="0"/>
                <a:ea typeface="+mn-ea"/>
                <a:cs typeface="Tahoma" panose="020B0604030504040204" charset="0"/>
                <a:sym typeface="+mn-ea"/>
              </a:rPr>
              <a:t>Targets for PIBOs</a:t>
            </a:r>
          </a:p>
        </p:txBody>
      </p:sp>
      <p:sp>
        <p:nvSpPr>
          <p:cNvPr id="11" name="Rectangle 3">
            <a:extLst>
              <a:ext uri="{FF2B5EF4-FFF2-40B4-BE49-F238E27FC236}">
                <a16:creationId xmlns:a16="http://schemas.microsoft.com/office/drawing/2014/main" id="{6CC7A27D-574B-ADFE-C724-BD997DB44817}"/>
              </a:ext>
            </a:extLst>
          </p:cNvPr>
          <p:cNvSpPr/>
          <p:nvPr/>
        </p:nvSpPr>
        <p:spPr>
          <a:xfrm>
            <a:off x="3540288" y="1959242"/>
            <a:ext cx="1916449" cy="1290852"/>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Average weight of plastic packaging material (category-wise) sold in last two financial years(FY)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a:t>
            </a:r>
          </a:p>
        </p:txBody>
      </p:sp>
      <p:sp>
        <p:nvSpPr>
          <p:cNvPr id="12" name="Rectangle 4">
            <a:extLst>
              <a:ext uri="{FF2B5EF4-FFF2-40B4-BE49-F238E27FC236}">
                <a16:creationId xmlns:a16="http://schemas.microsoft.com/office/drawing/2014/main" id="{1ED0C651-B647-193B-A8DB-4DB8099DEF52}"/>
              </a:ext>
            </a:extLst>
          </p:cNvPr>
          <p:cNvSpPr/>
          <p:nvPr/>
        </p:nvSpPr>
        <p:spPr>
          <a:xfrm>
            <a:off x="5794957" y="2161002"/>
            <a:ext cx="2696320" cy="108184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Average quantity of pre-consumer plastic packaging waste in the last two financial</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years </a:t>
            </a:r>
            <a:r>
              <a:rPr kumimoji="0" lang="en-US" sz="1400" b="0" i="0" u="none" strike="noStrike" kern="1200" cap="none" spc="0" normalizeH="0" baseline="0" noProof="0" dirty="0">
                <a:ln>
                  <a:noFill/>
                </a:ln>
                <a:solidFill>
                  <a:prstClr val="black"/>
                </a:solidFill>
                <a:effectLst/>
                <a:uLnTx/>
                <a:uFillTx/>
                <a:latin typeface="Gill Sans MT"/>
                <a:ea typeface="+mn-ea"/>
                <a:cs typeface="+mn-cs"/>
              </a:rPr>
              <a:t>(B)</a:t>
            </a:r>
          </a:p>
        </p:txBody>
      </p:sp>
      <p:sp>
        <p:nvSpPr>
          <p:cNvPr id="13" name="Rectangle 5">
            <a:extLst>
              <a:ext uri="{FF2B5EF4-FFF2-40B4-BE49-F238E27FC236}">
                <a16:creationId xmlns:a16="http://schemas.microsoft.com/office/drawing/2014/main" id="{FEA92C75-0D2A-86F2-ECD6-52B6E072306B}"/>
              </a:ext>
            </a:extLst>
          </p:cNvPr>
          <p:cNvSpPr/>
          <p:nvPr/>
        </p:nvSpPr>
        <p:spPr>
          <a:xfrm>
            <a:off x="8915428" y="2161002"/>
            <a:ext cx="2391516" cy="107459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Annual quantity (C) supplied to Brand Owners in the previous</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a:t>
            </a:r>
            <a:r>
              <a:rPr kumimoji="0" lang="en-GB" sz="1400" b="0" i="0" u="none" strike="noStrike" kern="1200" cap="none" spc="0" normalizeH="0" baseline="0" noProof="0" dirty="0">
                <a:ln>
                  <a:noFill/>
                </a:ln>
                <a:solidFill>
                  <a:prstClr val="black"/>
                </a:solidFill>
                <a:effectLst/>
                <a:uLnTx/>
                <a:uFillTx/>
                <a:latin typeface="Gill Sans MT"/>
                <a:ea typeface="+mn-lt"/>
                <a:cs typeface="+mn-lt"/>
              </a:rPr>
              <a:t>financial year</a:t>
            </a:r>
            <a:r>
              <a:rPr kumimoji="0" lang="en-US" sz="1400" b="0" i="0" u="none" strike="noStrike" kern="1200" cap="none" spc="0" normalizeH="0" baseline="0" noProof="0" dirty="0">
                <a:ln>
                  <a:noFill/>
                </a:ln>
                <a:solidFill>
                  <a:prstClr val="black"/>
                </a:solidFill>
                <a:effectLst/>
                <a:uLnTx/>
                <a:uFillTx/>
                <a:latin typeface="Gill Sans MT"/>
                <a:ea typeface="+mn-ea"/>
                <a:cs typeface="+mn-cs"/>
              </a:rPr>
              <a:t>(C)</a:t>
            </a:r>
          </a:p>
        </p:txBody>
      </p:sp>
      <mc:AlternateContent xmlns:mc="http://schemas.openxmlformats.org/markup-compatibility/2006" xmlns:a14="http://schemas.microsoft.com/office/drawing/2010/main">
        <mc:Choice Requires="a14">
          <p:sp>
            <p:nvSpPr>
              <p:cNvPr id="14" name="TextBox 6">
                <a:extLst>
                  <a:ext uri="{FF2B5EF4-FFF2-40B4-BE49-F238E27FC236}">
                    <a16:creationId xmlns:a16="http://schemas.microsoft.com/office/drawing/2014/main" id="{FF18067B-AB6A-E80E-B7FD-005974C2D5EF}"/>
                  </a:ext>
                </a:extLst>
              </p:cNvPr>
              <p:cNvSpPr txBox="1"/>
              <p:nvPr/>
            </p:nvSpPr>
            <p:spPr>
              <a:xfrm>
                <a:off x="3112074" y="2716513"/>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14" name="TextBox 6">
                <a:extLst>
                  <a:ext uri="{FF2B5EF4-FFF2-40B4-BE49-F238E27FC236}">
                    <a16:creationId xmlns:a16="http://schemas.microsoft.com/office/drawing/2014/main" id="{FF18067B-AB6A-E80E-B7FD-005974C2D5EF}"/>
                  </a:ext>
                </a:extLst>
              </p:cNvPr>
              <p:cNvSpPr txBox="1">
                <a:spLocks noRot="1" noChangeAspect="1" noMove="1" noResize="1" noEditPoints="1" noAdjustHandles="1" noChangeArrowheads="1" noChangeShapeType="1" noTextEdit="1"/>
              </p:cNvSpPr>
              <p:nvPr/>
            </p:nvSpPr>
            <p:spPr>
              <a:xfrm>
                <a:off x="3112074" y="2716513"/>
                <a:ext cx="284990"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7">
                <a:extLst>
                  <a:ext uri="{FF2B5EF4-FFF2-40B4-BE49-F238E27FC236}">
                    <a16:creationId xmlns:a16="http://schemas.microsoft.com/office/drawing/2014/main" id="{8693CD44-B208-1276-2586-62AF511ED689}"/>
                  </a:ext>
                </a:extLst>
              </p:cNvPr>
              <p:cNvSpPr txBox="1"/>
              <p:nvPr/>
            </p:nvSpPr>
            <p:spPr>
              <a:xfrm>
                <a:off x="8574650" y="2716513"/>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15" name="TextBox 7">
                <a:extLst>
                  <a:ext uri="{FF2B5EF4-FFF2-40B4-BE49-F238E27FC236}">
                    <a16:creationId xmlns:a16="http://schemas.microsoft.com/office/drawing/2014/main" id="{8693CD44-B208-1276-2586-62AF511ED689}"/>
                  </a:ext>
                </a:extLst>
              </p:cNvPr>
              <p:cNvSpPr txBox="1">
                <a:spLocks noRot="1" noChangeAspect="1" noMove="1" noResize="1" noEditPoints="1" noAdjustHandles="1" noChangeArrowheads="1" noChangeShapeType="1" noTextEdit="1"/>
              </p:cNvSpPr>
              <p:nvPr/>
            </p:nvSpPr>
            <p:spPr>
              <a:xfrm>
                <a:off x="8574650" y="2716513"/>
                <a:ext cx="221880" cy="430887"/>
              </a:xfrm>
              <a:prstGeom prst="rect">
                <a:avLst/>
              </a:prstGeom>
              <a:blipFill>
                <a:blip r:embed="rId4"/>
                <a:stretch>
                  <a:fillRect r="-8333"/>
                </a:stretch>
              </a:blipFill>
            </p:spPr>
            <p:txBody>
              <a:bodyPr/>
              <a:lstStyle/>
              <a:p>
                <a:r>
                  <a:rPr lang="en-IN">
                    <a:noFill/>
                  </a:rPr>
                  <a:t> </a:t>
                </a:r>
              </a:p>
            </p:txBody>
          </p:sp>
        </mc:Fallback>
      </mc:AlternateContent>
      <p:sp>
        <p:nvSpPr>
          <p:cNvPr id="16" name="Rectangle 9">
            <a:extLst>
              <a:ext uri="{FF2B5EF4-FFF2-40B4-BE49-F238E27FC236}">
                <a16:creationId xmlns:a16="http://schemas.microsoft.com/office/drawing/2014/main" id="{F297EF61-1CDC-BC29-51DD-B108F077EE33}"/>
              </a:ext>
            </a:extLst>
          </p:cNvPr>
          <p:cNvSpPr/>
          <p:nvPr/>
        </p:nvSpPr>
        <p:spPr>
          <a:xfrm>
            <a:off x="832902" y="2566765"/>
            <a:ext cx="2135948"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Gill Sans MT"/>
                <a:ea typeface="+mn-lt"/>
                <a:cs typeface="+mn-lt"/>
              </a:rPr>
              <a:t>Eligible Quantity in MT </a:t>
            </a:r>
            <a:r>
              <a:rPr kumimoji="0" lang="en-US" sz="1400" b="0" i="0" u="none" strike="noStrike" kern="1200" cap="none" spc="0" normalizeH="0" baseline="0" noProof="0">
                <a:ln>
                  <a:noFill/>
                </a:ln>
                <a:solidFill>
                  <a:prstClr val="black"/>
                </a:solidFill>
                <a:effectLst/>
                <a:uLnTx/>
                <a:uFillTx/>
                <a:latin typeface="Gill Sans MT"/>
                <a:ea typeface="+mn-ea"/>
                <a:cs typeface="Calibri"/>
              </a:rPr>
              <a:t>(Q1)</a:t>
            </a:r>
          </a:p>
        </p:txBody>
      </p:sp>
      <mc:AlternateContent xmlns:mc="http://schemas.openxmlformats.org/markup-compatibility/2006" xmlns:a14="http://schemas.microsoft.com/office/drawing/2010/main">
        <mc:Choice Requires="a14">
          <p:sp>
            <p:nvSpPr>
              <p:cNvPr id="18" name="TextBox 10">
                <a:extLst>
                  <a:ext uri="{FF2B5EF4-FFF2-40B4-BE49-F238E27FC236}">
                    <a16:creationId xmlns:a16="http://schemas.microsoft.com/office/drawing/2014/main" id="{466D9AB7-84C0-C2CB-37B7-350977CC486F}"/>
                  </a:ext>
                </a:extLst>
              </p:cNvPr>
              <p:cNvSpPr txBox="1"/>
              <p:nvPr/>
            </p:nvSpPr>
            <p:spPr>
              <a:xfrm>
                <a:off x="5456737" y="2720138"/>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18" name="TextBox 10">
                <a:extLst>
                  <a:ext uri="{FF2B5EF4-FFF2-40B4-BE49-F238E27FC236}">
                    <a16:creationId xmlns:a16="http://schemas.microsoft.com/office/drawing/2014/main" id="{466D9AB7-84C0-C2CB-37B7-350977CC486F}"/>
                  </a:ext>
                </a:extLst>
              </p:cNvPr>
              <p:cNvSpPr txBox="1">
                <a:spLocks noRot="1" noChangeAspect="1" noMove="1" noResize="1" noEditPoints="1" noAdjustHandles="1" noChangeArrowheads="1" noChangeShapeType="1" noTextEdit="1"/>
              </p:cNvSpPr>
              <p:nvPr/>
            </p:nvSpPr>
            <p:spPr>
              <a:xfrm>
                <a:off x="5456737" y="2720138"/>
                <a:ext cx="350677" cy="430887"/>
              </a:xfrm>
              <a:prstGeom prst="rect">
                <a:avLst/>
              </a:prstGeom>
              <a:blipFill>
                <a:blip r:embed="rId5"/>
                <a:stretch>
                  <a:fillRect/>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4A877D01-B43E-BC70-C03A-78CD3B14FD9E}"/>
              </a:ext>
            </a:extLst>
          </p:cNvPr>
          <p:cNvSpPr txBox="1"/>
          <p:nvPr/>
        </p:nvSpPr>
        <p:spPr>
          <a:xfrm>
            <a:off x="736600" y="20687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ill Sans MT"/>
                <a:ea typeface="+mn-ea"/>
                <a:cs typeface="+mn-cs"/>
              </a:rPr>
              <a:t>Targets for a Producer</a:t>
            </a:r>
          </a:p>
        </p:txBody>
      </p:sp>
      <p:sp>
        <p:nvSpPr>
          <p:cNvPr id="20" name="Rectangle 3">
            <a:extLst>
              <a:ext uri="{FF2B5EF4-FFF2-40B4-BE49-F238E27FC236}">
                <a16:creationId xmlns:a16="http://schemas.microsoft.com/office/drawing/2014/main" id="{55F49A0D-C2D4-86AB-4586-C11FB07CA78B}"/>
              </a:ext>
            </a:extLst>
          </p:cNvPr>
          <p:cNvSpPr/>
          <p:nvPr/>
        </p:nvSpPr>
        <p:spPr>
          <a:xfrm>
            <a:off x="3540937" y="3766844"/>
            <a:ext cx="1866041" cy="94996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Average weight of plastic packaging material (category-wise) sold in last two FY </a:t>
            </a:r>
            <a:r>
              <a:rPr kumimoji="0" lang="en-US" sz="1400" b="0" i="0" u="none" strike="noStrike" kern="1200" cap="none" spc="0" normalizeH="0" baseline="0" noProof="0" dirty="0">
                <a:ln>
                  <a:noFill/>
                </a:ln>
                <a:solidFill>
                  <a:prstClr val="black"/>
                </a:solidFill>
                <a:effectLst/>
                <a:uLnTx/>
                <a:uFillTx/>
                <a:latin typeface="Gill Sans MT"/>
                <a:ea typeface="+mn-ea"/>
                <a:cs typeface="+mn-cs"/>
              </a:rPr>
              <a:t>(A)</a:t>
            </a:r>
          </a:p>
        </p:txBody>
      </p:sp>
      <p:sp>
        <p:nvSpPr>
          <p:cNvPr id="21" name="Rectangle 4">
            <a:extLst>
              <a:ext uri="{FF2B5EF4-FFF2-40B4-BE49-F238E27FC236}">
                <a16:creationId xmlns:a16="http://schemas.microsoft.com/office/drawing/2014/main" id="{5DCBE913-C50A-5C9A-2E32-548CEB5D4760}"/>
              </a:ext>
            </a:extLst>
          </p:cNvPr>
          <p:cNvSpPr/>
          <p:nvPr/>
        </p:nvSpPr>
        <p:spPr>
          <a:xfrm>
            <a:off x="5795606" y="3766844"/>
            <a:ext cx="2696320" cy="94271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Average quantity of pre-consumer plastic packaging waste in the last two financial</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year</a:t>
            </a:r>
            <a:r>
              <a:rPr kumimoji="0" lang="en-US" sz="1400" b="0" i="0" u="none" strike="noStrike" kern="1200" cap="none" spc="0" normalizeH="0" baseline="0" noProof="0" dirty="0">
                <a:ln>
                  <a:noFill/>
                </a:ln>
                <a:solidFill>
                  <a:prstClr val="black"/>
                </a:solidFill>
                <a:effectLst/>
                <a:uLnTx/>
                <a:uFillTx/>
                <a:latin typeface="Gill Sans MT"/>
                <a:ea typeface="+mn-ea"/>
                <a:cs typeface="+mn-cs"/>
              </a:rPr>
              <a:t>(B)</a:t>
            </a:r>
          </a:p>
        </p:txBody>
      </p:sp>
      <p:sp>
        <p:nvSpPr>
          <p:cNvPr id="22" name="Rectangle 5">
            <a:extLst>
              <a:ext uri="{FF2B5EF4-FFF2-40B4-BE49-F238E27FC236}">
                <a16:creationId xmlns:a16="http://schemas.microsoft.com/office/drawing/2014/main" id="{20D53C17-7157-F37C-A6CB-A0989EF470EF}"/>
              </a:ext>
            </a:extLst>
          </p:cNvPr>
          <p:cNvSpPr/>
          <p:nvPr/>
        </p:nvSpPr>
        <p:spPr>
          <a:xfrm>
            <a:off x="8880553" y="3759594"/>
            <a:ext cx="2391516" cy="94996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Annual quantity (C) supplied to Brand Owners in the previous</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a:t>
            </a:r>
            <a:r>
              <a:rPr kumimoji="0" lang="en-GB" sz="1400" b="0" i="0" u="none" strike="noStrike" kern="1200" cap="none" spc="0" normalizeH="0" baseline="0" noProof="0" dirty="0">
                <a:ln>
                  <a:noFill/>
                </a:ln>
                <a:solidFill>
                  <a:prstClr val="black"/>
                </a:solidFill>
                <a:effectLst/>
                <a:uLnTx/>
                <a:uFillTx/>
                <a:latin typeface="Gill Sans MT"/>
                <a:ea typeface="+mn-lt"/>
                <a:cs typeface="+mn-lt"/>
              </a:rPr>
              <a:t>financial year</a:t>
            </a:r>
            <a:br>
              <a:rPr kumimoji="0" lang="en-US" sz="1400" b="0" i="0" u="none" strike="noStrike" kern="1200" cap="none" spc="0" normalizeH="0" baseline="0" noProof="0" dirty="0">
                <a:ln>
                  <a:noFill/>
                </a:ln>
                <a:solidFill>
                  <a:prstClr val="black"/>
                </a:solidFill>
                <a:effectLst/>
                <a:uLnTx/>
                <a:uFillTx/>
                <a:latin typeface="Gill Sans MT"/>
                <a:ea typeface="+mn-ea"/>
                <a:cs typeface="+mn-cs"/>
              </a:rPr>
            </a:br>
            <a:r>
              <a:rPr kumimoji="0" lang="en-US" sz="1400" b="0" i="0" u="none" strike="noStrike" kern="1200" cap="none" spc="0" normalizeH="0" baseline="0" noProof="0" dirty="0">
                <a:ln>
                  <a:noFill/>
                </a:ln>
                <a:solidFill>
                  <a:prstClr val="black"/>
                </a:solidFill>
                <a:effectLst/>
                <a:uLnTx/>
                <a:uFillTx/>
                <a:latin typeface="Gill Sans MT"/>
                <a:ea typeface="+mn-ea"/>
                <a:cs typeface="+mn-cs"/>
              </a:rPr>
              <a:t>(C)</a:t>
            </a:r>
          </a:p>
        </p:txBody>
      </p:sp>
      <mc:AlternateContent xmlns:mc="http://schemas.openxmlformats.org/markup-compatibility/2006" xmlns:a14="http://schemas.microsoft.com/office/drawing/2010/main">
        <mc:Choice Requires="a14">
          <p:sp>
            <p:nvSpPr>
              <p:cNvPr id="23" name="TextBox 6">
                <a:extLst>
                  <a:ext uri="{FF2B5EF4-FFF2-40B4-BE49-F238E27FC236}">
                    <a16:creationId xmlns:a16="http://schemas.microsoft.com/office/drawing/2014/main" id="{0443C6FD-5CC4-1D01-4432-6A84B5F03A32}"/>
                  </a:ext>
                </a:extLst>
              </p:cNvPr>
              <p:cNvSpPr txBox="1"/>
              <p:nvPr/>
            </p:nvSpPr>
            <p:spPr>
              <a:xfrm>
                <a:off x="3112723" y="4183231"/>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3" name="TextBox 6">
                <a:extLst>
                  <a:ext uri="{FF2B5EF4-FFF2-40B4-BE49-F238E27FC236}">
                    <a16:creationId xmlns:a16="http://schemas.microsoft.com/office/drawing/2014/main" id="{0443C6FD-5CC4-1D01-4432-6A84B5F03A32}"/>
                  </a:ext>
                </a:extLst>
              </p:cNvPr>
              <p:cNvSpPr txBox="1">
                <a:spLocks noRot="1" noChangeAspect="1" noMove="1" noResize="1" noEditPoints="1" noAdjustHandles="1" noChangeArrowheads="1" noChangeShapeType="1" noTextEdit="1"/>
              </p:cNvSpPr>
              <p:nvPr/>
            </p:nvSpPr>
            <p:spPr>
              <a:xfrm>
                <a:off x="3112723" y="4183231"/>
                <a:ext cx="284990" cy="43088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7">
                <a:extLst>
                  <a:ext uri="{FF2B5EF4-FFF2-40B4-BE49-F238E27FC236}">
                    <a16:creationId xmlns:a16="http://schemas.microsoft.com/office/drawing/2014/main" id="{F7116CAB-5395-5BED-BC6C-890B4B3E8B10}"/>
                  </a:ext>
                </a:extLst>
              </p:cNvPr>
              <p:cNvSpPr txBox="1"/>
              <p:nvPr/>
            </p:nvSpPr>
            <p:spPr>
              <a:xfrm>
                <a:off x="8575299" y="4183231"/>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4" name="TextBox 7">
                <a:extLst>
                  <a:ext uri="{FF2B5EF4-FFF2-40B4-BE49-F238E27FC236}">
                    <a16:creationId xmlns:a16="http://schemas.microsoft.com/office/drawing/2014/main" id="{F7116CAB-5395-5BED-BC6C-890B4B3E8B10}"/>
                  </a:ext>
                </a:extLst>
              </p:cNvPr>
              <p:cNvSpPr txBox="1">
                <a:spLocks noRot="1" noChangeAspect="1" noMove="1" noResize="1" noEditPoints="1" noAdjustHandles="1" noChangeArrowheads="1" noChangeShapeType="1" noTextEdit="1"/>
              </p:cNvSpPr>
              <p:nvPr/>
            </p:nvSpPr>
            <p:spPr>
              <a:xfrm>
                <a:off x="8575299" y="4183231"/>
                <a:ext cx="221880" cy="430887"/>
              </a:xfrm>
              <a:prstGeom prst="rect">
                <a:avLst/>
              </a:prstGeom>
              <a:blipFill>
                <a:blip r:embed="rId7"/>
                <a:stretch>
                  <a:fillRect r="-8333"/>
                </a:stretch>
              </a:blipFill>
            </p:spPr>
            <p:txBody>
              <a:bodyPr/>
              <a:lstStyle/>
              <a:p>
                <a:r>
                  <a:rPr lang="en-IN">
                    <a:noFill/>
                  </a:rPr>
                  <a:t> </a:t>
                </a:r>
              </a:p>
            </p:txBody>
          </p:sp>
        </mc:Fallback>
      </mc:AlternateContent>
      <p:sp>
        <p:nvSpPr>
          <p:cNvPr id="25" name="Rectangle 9">
            <a:extLst>
              <a:ext uri="{FF2B5EF4-FFF2-40B4-BE49-F238E27FC236}">
                <a16:creationId xmlns:a16="http://schemas.microsoft.com/office/drawing/2014/main" id="{A1B517BD-9052-BE77-2716-1565810C5EBD}"/>
              </a:ext>
            </a:extLst>
          </p:cNvPr>
          <p:cNvSpPr/>
          <p:nvPr/>
        </p:nvSpPr>
        <p:spPr>
          <a:xfrm>
            <a:off x="833551" y="4033483"/>
            <a:ext cx="2135948"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lt"/>
                <a:cs typeface="+mn-lt"/>
              </a:rPr>
              <a:t>Eligible Quantity in MT </a:t>
            </a:r>
            <a:r>
              <a:rPr kumimoji="0" lang="en-US" sz="1400" b="0" i="0" u="none" strike="noStrike" kern="1200" cap="none" spc="0" normalizeH="0" baseline="0" noProof="0">
                <a:ln>
                  <a:noFill/>
                </a:ln>
                <a:solidFill>
                  <a:prstClr val="black"/>
                </a:solidFill>
                <a:effectLst/>
                <a:uLnTx/>
                <a:uFillTx/>
                <a:latin typeface="Gill Sans MT"/>
                <a:ea typeface="+mn-ea"/>
                <a:cs typeface="Calibri"/>
              </a:rPr>
              <a:t>(Q2)</a:t>
            </a:r>
          </a:p>
        </p:txBody>
      </p:sp>
      <mc:AlternateContent xmlns:mc="http://schemas.openxmlformats.org/markup-compatibility/2006" xmlns:a14="http://schemas.microsoft.com/office/drawing/2010/main">
        <mc:Choice Requires="a14">
          <p:sp>
            <p:nvSpPr>
              <p:cNvPr id="26" name="TextBox 10">
                <a:extLst>
                  <a:ext uri="{FF2B5EF4-FFF2-40B4-BE49-F238E27FC236}">
                    <a16:creationId xmlns:a16="http://schemas.microsoft.com/office/drawing/2014/main" id="{4EBB898A-3D77-CF69-2806-1C81C89C5CB9}"/>
                  </a:ext>
                </a:extLst>
              </p:cNvPr>
              <p:cNvSpPr txBox="1"/>
              <p:nvPr/>
            </p:nvSpPr>
            <p:spPr>
              <a:xfrm>
                <a:off x="5457386" y="4186856"/>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6" name="TextBox 10">
                <a:extLst>
                  <a:ext uri="{FF2B5EF4-FFF2-40B4-BE49-F238E27FC236}">
                    <a16:creationId xmlns:a16="http://schemas.microsoft.com/office/drawing/2014/main" id="{4EBB898A-3D77-CF69-2806-1C81C89C5CB9}"/>
                  </a:ext>
                </a:extLst>
              </p:cNvPr>
              <p:cNvSpPr txBox="1">
                <a:spLocks noRot="1" noChangeAspect="1" noMove="1" noResize="1" noEditPoints="1" noAdjustHandles="1" noChangeArrowheads="1" noChangeShapeType="1" noTextEdit="1"/>
              </p:cNvSpPr>
              <p:nvPr/>
            </p:nvSpPr>
            <p:spPr>
              <a:xfrm>
                <a:off x="5457386" y="4186856"/>
                <a:ext cx="350677" cy="430887"/>
              </a:xfrm>
              <a:prstGeom prst="rect">
                <a:avLst/>
              </a:prstGeom>
              <a:blipFill>
                <a:blip r:embed="rId8"/>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4239EFC0-1BA2-9494-BD64-581ED4134671}"/>
              </a:ext>
            </a:extLst>
          </p:cNvPr>
          <p:cNvSpPr txBox="1"/>
          <p:nvPr/>
        </p:nvSpPr>
        <p:spPr>
          <a:xfrm>
            <a:off x="736599" y="35419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ill Sans MT"/>
                <a:ea typeface="+mn-ea"/>
                <a:cs typeface="+mn-cs"/>
              </a:rPr>
              <a:t>Targets for an Importer</a:t>
            </a:r>
          </a:p>
        </p:txBody>
      </p:sp>
      <p:sp>
        <p:nvSpPr>
          <p:cNvPr id="28" name="Rectangle 3">
            <a:extLst>
              <a:ext uri="{FF2B5EF4-FFF2-40B4-BE49-F238E27FC236}">
                <a16:creationId xmlns:a16="http://schemas.microsoft.com/office/drawing/2014/main" id="{03F5E2C4-69B5-2F1D-BC79-6433185903CF}"/>
              </a:ext>
            </a:extLst>
          </p:cNvPr>
          <p:cNvSpPr/>
          <p:nvPr/>
        </p:nvSpPr>
        <p:spPr>
          <a:xfrm>
            <a:off x="3541399" y="5516145"/>
            <a:ext cx="2266015" cy="921252"/>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Average quantity Packaging of Material Introduced in Market in last two FY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a:t>
            </a:r>
          </a:p>
        </p:txBody>
      </p:sp>
      <p:sp>
        <p:nvSpPr>
          <p:cNvPr id="29" name="Rectangle 4">
            <a:extLst>
              <a:ext uri="{FF2B5EF4-FFF2-40B4-BE49-F238E27FC236}">
                <a16:creationId xmlns:a16="http://schemas.microsoft.com/office/drawing/2014/main" id="{F0B01E1B-4682-3FC4-DB14-EA53C30246A6}"/>
              </a:ext>
            </a:extLst>
          </p:cNvPr>
          <p:cNvSpPr/>
          <p:nvPr/>
        </p:nvSpPr>
        <p:spPr>
          <a:xfrm>
            <a:off x="6134874" y="5516145"/>
            <a:ext cx="2696320"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Average quantity of pre-consumer plastic packaging waste in the last two financial</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year</a:t>
            </a:r>
            <a:r>
              <a:rPr kumimoji="0" lang="en-US" sz="1400" b="0" i="0" u="none" strike="noStrike" kern="1200" cap="none" spc="0" normalizeH="0" baseline="0" noProof="0" dirty="0">
                <a:ln>
                  <a:noFill/>
                </a:ln>
                <a:solidFill>
                  <a:prstClr val="black"/>
                </a:solidFill>
                <a:effectLst/>
                <a:uLnTx/>
                <a:uFillTx/>
                <a:latin typeface="Gill Sans MT"/>
                <a:ea typeface="+mn-ea"/>
                <a:cs typeface="+mn-cs"/>
              </a:rPr>
              <a:t>(B)</a:t>
            </a:r>
          </a:p>
        </p:txBody>
      </p:sp>
      <p:sp>
        <p:nvSpPr>
          <p:cNvPr id="30" name="Rectangle 5">
            <a:extLst>
              <a:ext uri="{FF2B5EF4-FFF2-40B4-BE49-F238E27FC236}">
                <a16:creationId xmlns:a16="http://schemas.microsoft.com/office/drawing/2014/main" id="{DAC35387-3FF6-72C0-5E45-A8E6E0A34AAD}"/>
              </a:ext>
            </a:extLst>
          </p:cNvPr>
          <p:cNvSpPr/>
          <p:nvPr/>
        </p:nvSpPr>
        <p:spPr>
          <a:xfrm>
            <a:off x="9569879" y="5523395"/>
            <a:ext cx="1758719" cy="676078"/>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Quantity of Reuse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(Only for Cat I)</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31" name="TextBox 6">
                <a:extLst>
                  <a:ext uri="{FF2B5EF4-FFF2-40B4-BE49-F238E27FC236}">
                    <a16:creationId xmlns:a16="http://schemas.microsoft.com/office/drawing/2014/main" id="{CA29305B-7709-DC8A-37DD-0113ADC8CB93}"/>
                  </a:ext>
                </a:extLst>
              </p:cNvPr>
              <p:cNvSpPr txBox="1"/>
              <p:nvPr/>
            </p:nvSpPr>
            <p:spPr>
              <a:xfrm>
                <a:off x="3113185" y="5665893"/>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31" name="TextBox 6">
                <a:extLst>
                  <a:ext uri="{FF2B5EF4-FFF2-40B4-BE49-F238E27FC236}">
                    <a16:creationId xmlns:a16="http://schemas.microsoft.com/office/drawing/2014/main" id="{CA29305B-7709-DC8A-37DD-0113ADC8CB93}"/>
                  </a:ext>
                </a:extLst>
              </p:cNvPr>
              <p:cNvSpPr txBox="1">
                <a:spLocks noRot="1" noChangeAspect="1" noMove="1" noResize="1" noEditPoints="1" noAdjustHandles="1" noChangeArrowheads="1" noChangeShapeType="1" noTextEdit="1"/>
              </p:cNvSpPr>
              <p:nvPr/>
            </p:nvSpPr>
            <p:spPr>
              <a:xfrm>
                <a:off x="3113185" y="5665893"/>
                <a:ext cx="284990" cy="43088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7">
                <a:extLst>
                  <a:ext uri="{FF2B5EF4-FFF2-40B4-BE49-F238E27FC236}">
                    <a16:creationId xmlns:a16="http://schemas.microsoft.com/office/drawing/2014/main" id="{3DC68B18-87F3-CC17-416B-C4CCE883757D}"/>
                  </a:ext>
                </a:extLst>
              </p:cNvPr>
              <p:cNvSpPr txBox="1"/>
              <p:nvPr/>
            </p:nvSpPr>
            <p:spPr>
              <a:xfrm>
                <a:off x="9021650" y="5665893"/>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2" name="TextBox 7">
                <a:extLst>
                  <a:ext uri="{FF2B5EF4-FFF2-40B4-BE49-F238E27FC236}">
                    <a16:creationId xmlns:a16="http://schemas.microsoft.com/office/drawing/2014/main" id="{3DC68B18-87F3-CC17-416B-C4CCE883757D}"/>
                  </a:ext>
                </a:extLst>
              </p:cNvPr>
              <p:cNvSpPr txBox="1">
                <a:spLocks noRot="1" noChangeAspect="1" noMove="1" noResize="1" noEditPoints="1" noAdjustHandles="1" noChangeArrowheads="1" noChangeShapeType="1" noTextEdit="1"/>
              </p:cNvSpPr>
              <p:nvPr/>
            </p:nvSpPr>
            <p:spPr>
              <a:xfrm>
                <a:off x="9021650" y="5665893"/>
                <a:ext cx="221880" cy="430887"/>
              </a:xfrm>
              <a:prstGeom prst="rect">
                <a:avLst/>
              </a:prstGeom>
              <a:blipFill>
                <a:blip r:embed="rId10"/>
                <a:stretch>
                  <a:fillRect r="-11111"/>
                </a:stretch>
              </a:blipFill>
            </p:spPr>
            <p:txBody>
              <a:bodyPr/>
              <a:lstStyle/>
              <a:p>
                <a:r>
                  <a:rPr lang="en-IN">
                    <a:noFill/>
                  </a:rPr>
                  <a:t> </a:t>
                </a:r>
              </a:p>
            </p:txBody>
          </p:sp>
        </mc:Fallback>
      </mc:AlternateContent>
      <p:sp>
        <p:nvSpPr>
          <p:cNvPr id="33" name="Rectangle 9">
            <a:extLst>
              <a:ext uri="{FF2B5EF4-FFF2-40B4-BE49-F238E27FC236}">
                <a16:creationId xmlns:a16="http://schemas.microsoft.com/office/drawing/2014/main" id="{147945D5-56AB-DE53-D7ED-803E773A2AE3}"/>
              </a:ext>
            </a:extLst>
          </p:cNvPr>
          <p:cNvSpPr/>
          <p:nvPr/>
        </p:nvSpPr>
        <p:spPr>
          <a:xfrm>
            <a:off x="834013" y="5516145"/>
            <a:ext cx="2135948"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lt"/>
                <a:cs typeface="+mn-lt"/>
              </a:rPr>
              <a:t>Eligible Quantity in MT </a:t>
            </a:r>
            <a:r>
              <a:rPr kumimoji="0" lang="en-US" sz="1400" b="0" i="0" u="none" strike="noStrike" kern="1200" cap="none" spc="0" normalizeH="0" baseline="0" noProof="0">
                <a:ln>
                  <a:noFill/>
                </a:ln>
                <a:solidFill>
                  <a:prstClr val="black"/>
                </a:solidFill>
                <a:effectLst/>
                <a:uLnTx/>
                <a:uFillTx/>
                <a:latin typeface="Gill Sans MT"/>
                <a:ea typeface="+mn-ea"/>
                <a:cs typeface="Calibri"/>
              </a:rPr>
              <a:t>(Q3)</a:t>
            </a:r>
          </a:p>
        </p:txBody>
      </p:sp>
      <mc:AlternateContent xmlns:mc="http://schemas.openxmlformats.org/markup-compatibility/2006" xmlns:a14="http://schemas.microsoft.com/office/drawing/2010/main">
        <mc:Choice Requires="a14">
          <p:sp>
            <p:nvSpPr>
              <p:cNvPr id="34" name="TextBox 10">
                <a:extLst>
                  <a:ext uri="{FF2B5EF4-FFF2-40B4-BE49-F238E27FC236}">
                    <a16:creationId xmlns:a16="http://schemas.microsoft.com/office/drawing/2014/main" id="{34CFADAE-BD70-00BD-DF0E-A31D408188F8}"/>
                  </a:ext>
                </a:extLst>
              </p:cNvPr>
              <p:cNvSpPr txBox="1"/>
              <p:nvPr/>
            </p:nvSpPr>
            <p:spPr>
              <a:xfrm>
                <a:off x="5807414" y="5642365"/>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4" name="TextBox 10">
                <a:extLst>
                  <a:ext uri="{FF2B5EF4-FFF2-40B4-BE49-F238E27FC236}">
                    <a16:creationId xmlns:a16="http://schemas.microsoft.com/office/drawing/2014/main" id="{34CFADAE-BD70-00BD-DF0E-A31D408188F8}"/>
                  </a:ext>
                </a:extLst>
              </p:cNvPr>
              <p:cNvSpPr txBox="1">
                <a:spLocks noRot="1" noChangeAspect="1" noMove="1" noResize="1" noEditPoints="1" noAdjustHandles="1" noChangeArrowheads="1" noChangeShapeType="1" noTextEdit="1"/>
              </p:cNvSpPr>
              <p:nvPr/>
            </p:nvSpPr>
            <p:spPr>
              <a:xfrm>
                <a:off x="5807414" y="5642365"/>
                <a:ext cx="350677" cy="430887"/>
              </a:xfrm>
              <a:prstGeom prst="rect">
                <a:avLst/>
              </a:prstGeom>
              <a:blipFill>
                <a:blip r:embed="rId11"/>
                <a:stretch>
                  <a:fillRect/>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357A2FE1-EC2F-65A1-A57C-C9BC66E7448E}"/>
              </a:ext>
            </a:extLst>
          </p:cNvPr>
          <p:cNvSpPr txBox="1"/>
          <p:nvPr/>
        </p:nvSpPr>
        <p:spPr>
          <a:xfrm>
            <a:off x="736599" y="5130869"/>
            <a:ext cx="35626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Targets for a Brand Owner</a:t>
            </a:r>
          </a:p>
        </p:txBody>
      </p:sp>
      <mc:AlternateContent xmlns:mc="http://schemas.openxmlformats.org/markup-compatibility/2006" xmlns:p14="http://schemas.microsoft.com/office/powerpoint/2010/main">
        <mc:Choice Requires="p14">
          <p:contentPart p14:bwMode="auto" r:id="rId12">
            <p14:nvContentPartPr>
              <p14:cNvPr id="8" name="Freihand 7">
                <a:extLst>
                  <a:ext uri="{FF2B5EF4-FFF2-40B4-BE49-F238E27FC236}">
                    <a16:creationId xmlns:a16="http://schemas.microsoft.com/office/drawing/2014/main" id="{45CB3019-08B2-BE9F-44AD-D05C339569D5}"/>
                  </a:ext>
                </a:extLst>
              </p14:cNvPr>
              <p14:cNvContentPartPr/>
              <p14:nvPr/>
            </p14:nvContentPartPr>
            <p14:xfrm>
              <a:off x="9326280" y="9106260"/>
              <a:ext cx="360" cy="360"/>
            </p14:xfrm>
          </p:contentPart>
        </mc:Choice>
        <mc:Fallback xmlns="">
          <p:pic>
            <p:nvPicPr>
              <p:cNvPr id="8" name="Freihand 7">
                <a:extLst>
                  <a:ext uri="{FF2B5EF4-FFF2-40B4-BE49-F238E27FC236}">
                    <a16:creationId xmlns:a16="http://schemas.microsoft.com/office/drawing/2014/main" id="{45CB3019-08B2-BE9F-44AD-D05C339569D5}"/>
                  </a:ext>
                </a:extLst>
              </p:cNvPr>
              <p:cNvPicPr/>
              <p:nvPr/>
            </p:nvPicPr>
            <p:blipFill>
              <a:blip r:embed="rId13"/>
              <a:stretch>
                <a:fillRect/>
              </a:stretch>
            </p:blipFill>
            <p:spPr>
              <a:xfrm>
                <a:off x="9272280" y="89982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Freihand 16">
                <a:extLst>
                  <a:ext uri="{FF2B5EF4-FFF2-40B4-BE49-F238E27FC236}">
                    <a16:creationId xmlns:a16="http://schemas.microsoft.com/office/drawing/2014/main" id="{978BAF18-FAA1-81E4-6599-F3C6FD6232D2}"/>
                  </a:ext>
                </a:extLst>
              </p14:cNvPr>
              <p14:cNvContentPartPr/>
              <p14:nvPr/>
            </p14:nvContentPartPr>
            <p14:xfrm>
              <a:off x="7557960" y="9624660"/>
              <a:ext cx="360" cy="360"/>
            </p14:xfrm>
          </p:contentPart>
        </mc:Choice>
        <mc:Fallback xmlns="">
          <p:pic>
            <p:nvPicPr>
              <p:cNvPr id="17" name="Freihand 16">
                <a:extLst>
                  <a:ext uri="{FF2B5EF4-FFF2-40B4-BE49-F238E27FC236}">
                    <a16:creationId xmlns:a16="http://schemas.microsoft.com/office/drawing/2014/main" id="{978BAF18-FAA1-81E4-6599-F3C6FD6232D2}"/>
                  </a:ext>
                </a:extLst>
              </p:cNvPr>
              <p:cNvPicPr/>
              <p:nvPr/>
            </p:nvPicPr>
            <p:blipFill>
              <a:blip r:embed="rId13"/>
              <a:stretch>
                <a:fillRect/>
              </a:stretch>
            </p:blipFill>
            <p:spPr>
              <a:xfrm>
                <a:off x="7503960" y="95166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Freihand 36">
                <a:extLst>
                  <a:ext uri="{FF2B5EF4-FFF2-40B4-BE49-F238E27FC236}">
                    <a16:creationId xmlns:a16="http://schemas.microsoft.com/office/drawing/2014/main" id="{ED71AF31-42CF-8955-8839-8ABBF145BA65}"/>
                  </a:ext>
                </a:extLst>
              </p14:cNvPr>
              <p14:cNvContentPartPr/>
              <p14:nvPr/>
            </p14:nvContentPartPr>
            <p14:xfrm>
              <a:off x="8502840" y="10203060"/>
              <a:ext cx="360" cy="360"/>
            </p14:xfrm>
          </p:contentPart>
        </mc:Choice>
        <mc:Fallback xmlns="">
          <p:pic>
            <p:nvPicPr>
              <p:cNvPr id="37" name="Freihand 36">
                <a:extLst>
                  <a:ext uri="{FF2B5EF4-FFF2-40B4-BE49-F238E27FC236}">
                    <a16:creationId xmlns:a16="http://schemas.microsoft.com/office/drawing/2014/main" id="{ED71AF31-42CF-8955-8839-8ABBF145BA65}"/>
                  </a:ext>
                </a:extLst>
              </p:cNvPr>
              <p:cNvPicPr/>
              <p:nvPr/>
            </p:nvPicPr>
            <p:blipFill>
              <a:blip r:embed="rId16"/>
              <a:stretch>
                <a:fillRect/>
              </a:stretch>
            </p:blipFill>
            <p:spPr>
              <a:xfrm>
                <a:off x="8448840" y="100950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Freihand 38">
                <a:extLst>
                  <a:ext uri="{FF2B5EF4-FFF2-40B4-BE49-F238E27FC236}">
                    <a16:creationId xmlns:a16="http://schemas.microsoft.com/office/drawing/2014/main" id="{900AA72E-E8A0-8DAD-D9C2-190524BBF3B6}"/>
                  </a:ext>
                </a:extLst>
              </p14:cNvPr>
              <p14:cNvContentPartPr/>
              <p14:nvPr/>
            </p14:nvContentPartPr>
            <p14:xfrm>
              <a:off x="9569880" y="10538580"/>
              <a:ext cx="360" cy="360"/>
            </p14:xfrm>
          </p:contentPart>
        </mc:Choice>
        <mc:Fallback xmlns="">
          <p:pic>
            <p:nvPicPr>
              <p:cNvPr id="39" name="Freihand 38">
                <a:extLst>
                  <a:ext uri="{FF2B5EF4-FFF2-40B4-BE49-F238E27FC236}">
                    <a16:creationId xmlns:a16="http://schemas.microsoft.com/office/drawing/2014/main" id="{900AA72E-E8A0-8DAD-D9C2-190524BBF3B6}"/>
                  </a:ext>
                </a:extLst>
              </p:cNvPr>
              <p:cNvPicPr/>
              <p:nvPr/>
            </p:nvPicPr>
            <p:blipFill>
              <a:blip r:embed="rId16"/>
              <a:stretch>
                <a:fillRect/>
              </a:stretch>
            </p:blipFill>
            <p:spPr>
              <a:xfrm>
                <a:off x="9515880" y="10430580"/>
                <a:ext cx="108000" cy="216000"/>
              </a:xfrm>
              <a:prstGeom prst="rect">
                <a:avLst/>
              </a:prstGeom>
            </p:spPr>
          </p:pic>
        </mc:Fallback>
      </mc:AlternateContent>
    </p:spTree>
    <p:extLst>
      <p:ext uri="{BB962C8B-B14F-4D97-AF65-F5344CB8AC3E}">
        <p14:creationId xmlns:p14="http://schemas.microsoft.com/office/powerpoint/2010/main" val="117398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3445339-A109-BD27-9B4F-36289797B8D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678B19-1586-4230-BC2E-ACE5B25F8E53}" type="slidenum">
              <a:rPr kumimoji="0" lang="en-IN" sz="900" b="0" i="0" u="none" strike="noStrike" kern="1200" cap="none" spc="0" normalizeH="0" baseline="0" noProof="0" smtClean="0">
                <a:ln>
                  <a:noFill/>
                </a:ln>
                <a:solidFill>
                  <a:srgbClr val="903163"/>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900" b="0" i="0" u="none" strike="noStrike" kern="1200" cap="none" spc="0" normalizeH="0" baseline="0" noProof="0">
              <a:ln>
                <a:noFill/>
              </a:ln>
              <a:solidFill>
                <a:srgbClr val="903163"/>
              </a:solidFill>
              <a:effectLst/>
              <a:uLnTx/>
              <a:uFillTx/>
              <a:latin typeface="Gill Sans MT"/>
              <a:ea typeface="+mn-ea"/>
              <a:cs typeface="+mn-cs"/>
            </a:endParaRPr>
          </a:p>
        </p:txBody>
      </p:sp>
      <p:sp>
        <p:nvSpPr>
          <p:cNvPr id="9" name="Text Box 4">
            <a:extLst>
              <a:ext uri="{FF2B5EF4-FFF2-40B4-BE49-F238E27FC236}">
                <a16:creationId xmlns:a16="http://schemas.microsoft.com/office/drawing/2014/main" id="{86250802-8CF9-B205-B455-72041F1F388D}"/>
              </a:ext>
            </a:extLst>
          </p:cNvPr>
          <p:cNvSpPr txBox="1"/>
          <p:nvPr/>
        </p:nvSpPr>
        <p:spPr>
          <a:xfrm>
            <a:off x="678203" y="672486"/>
            <a:ext cx="10835593"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ahoma" panose="020B0604030504040204" charset="0"/>
                <a:ea typeface="+mn-ea"/>
                <a:cs typeface="Tahoma" panose="020B0604030504040204" charset="0"/>
                <a:sym typeface="+mn-ea"/>
              </a:rPr>
              <a:t>Example for Producer on Target calculation for Year 2023-24 in Cat II</a:t>
            </a:r>
          </a:p>
        </p:txBody>
      </p:sp>
      <p:sp>
        <p:nvSpPr>
          <p:cNvPr id="22" name="Rectangle 21">
            <a:extLst>
              <a:ext uri="{FF2B5EF4-FFF2-40B4-BE49-F238E27FC236}">
                <a16:creationId xmlns:a16="http://schemas.microsoft.com/office/drawing/2014/main" id="{53AC4259-C836-6569-C4EE-15BC25FD5761}"/>
              </a:ext>
            </a:extLst>
          </p:cNvPr>
          <p:cNvSpPr/>
          <p:nvPr/>
        </p:nvSpPr>
        <p:spPr>
          <a:xfrm>
            <a:off x="3148977" y="1825625"/>
            <a:ext cx="1866041" cy="68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Packaging Material Sold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(A)</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p:sp>
        <p:nvSpPr>
          <p:cNvPr id="23" name="Rectangle 22">
            <a:extLst>
              <a:ext uri="{FF2B5EF4-FFF2-40B4-BE49-F238E27FC236}">
                <a16:creationId xmlns:a16="http://schemas.microsoft.com/office/drawing/2014/main" id="{60E04F25-AFA6-7747-DCAD-B86AA91AC28E}"/>
              </a:ext>
            </a:extLst>
          </p:cNvPr>
          <p:cNvSpPr/>
          <p:nvPr/>
        </p:nvSpPr>
        <p:spPr>
          <a:xfrm>
            <a:off x="5403646" y="1818375"/>
            <a:ext cx="2696320" cy="68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Pre-Consumer Plastic Packaging Waste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(B)</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8BEFAE30-3E34-DBF9-A3B6-54A18D62EB11}"/>
              </a:ext>
            </a:extLst>
          </p:cNvPr>
          <p:cNvSpPr/>
          <p:nvPr/>
        </p:nvSpPr>
        <p:spPr>
          <a:xfrm>
            <a:off x="8488593" y="1825625"/>
            <a:ext cx="2391516" cy="676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Quantity Supplied to BOs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(C)</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41602EA-90BB-72CD-DF32-1BF7D3EBFD89}"/>
                  </a:ext>
                </a:extLst>
              </p:cNvPr>
              <p:cNvSpPr txBox="1"/>
              <p:nvPr/>
            </p:nvSpPr>
            <p:spPr>
              <a:xfrm>
                <a:off x="2720763" y="1975373"/>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5" name="TextBox 24">
                <a:extLst>
                  <a:ext uri="{FF2B5EF4-FFF2-40B4-BE49-F238E27FC236}">
                    <a16:creationId xmlns:a16="http://schemas.microsoft.com/office/drawing/2014/main" id="{041602EA-90BB-72CD-DF32-1BF7D3EBFD89}"/>
                  </a:ext>
                </a:extLst>
              </p:cNvPr>
              <p:cNvSpPr txBox="1">
                <a:spLocks noRot="1" noChangeAspect="1" noMove="1" noResize="1" noEditPoints="1" noAdjustHandles="1" noChangeArrowheads="1" noChangeShapeType="1" noTextEdit="1"/>
              </p:cNvSpPr>
              <p:nvPr/>
            </p:nvSpPr>
            <p:spPr>
              <a:xfrm>
                <a:off x="2720763" y="1975373"/>
                <a:ext cx="284990"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5F8FC20-7B84-4C5A-BD92-C5800145F04D}"/>
                  </a:ext>
                </a:extLst>
              </p:cNvPr>
              <p:cNvSpPr txBox="1"/>
              <p:nvPr/>
            </p:nvSpPr>
            <p:spPr>
              <a:xfrm>
                <a:off x="8183339" y="1975373"/>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6" name="TextBox 25">
                <a:extLst>
                  <a:ext uri="{FF2B5EF4-FFF2-40B4-BE49-F238E27FC236}">
                    <a16:creationId xmlns:a16="http://schemas.microsoft.com/office/drawing/2014/main" id="{65F8FC20-7B84-4C5A-BD92-C5800145F04D}"/>
                  </a:ext>
                </a:extLst>
              </p:cNvPr>
              <p:cNvSpPr txBox="1">
                <a:spLocks noRot="1" noChangeAspect="1" noMove="1" noResize="1" noEditPoints="1" noAdjustHandles="1" noChangeArrowheads="1" noChangeShapeType="1" noTextEdit="1"/>
              </p:cNvSpPr>
              <p:nvPr/>
            </p:nvSpPr>
            <p:spPr>
              <a:xfrm>
                <a:off x="8183339" y="1975373"/>
                <a:ext cx="221880" cy="430887"/>
              </a:xfrm>
              <a:prstGeom prst="rect">
                <a:avLst/>
              </a:prstGeom>
              <a:blipFill>
                <a:blip r:embed="rId4"/>
                <a:stretch>
                  <a:fillRect r="-8108"/>
                </a:stretch>
              </a:blipFill>
            </p:spPr>
            <p:txBody>
              <a:bodyPr/>
              <a:lstStyle/>
              <a:p>
                <a:r>
                  <a:rPr lang="en-IN">
                    <a:noFill/>
                  </a:rPr>
                  <a:t> </a:t>
                </a:r>
              </a:p>
            </p:txBody>
          </p:sp>
        </mc:Fallback>
      </mc:AlternateContent>
      <p:sp>
        <p:nvSpPr>
          <p:cNvPr id="27" name="Rectangle 26">
            <a:extLst>
              <a:ext uri="{FF2B5EF4-FFF2-40B4-BE49-F238E27FC236}">
                <a16:creationId xmlns:a16="http://schemas.microsoft.com/office/drawing/2014/main" id="{9063092F-45E2-8C0E-A8C3-45206D04661D}"/>
              </a:ext>
            </a:extLst>
          </p:cNvPr>
          <p:cNvSpPr/>
          <p:nvPr/>
        </p:nvSpPr>
        <p:spPr>
          <a:xfrm>
            <a:off x="838200" y="1825625"/>
            <a:ext cx="1641184" cy="68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EPR Target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Q1 / (a)</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0242F12-8958-CBFA-92D8-EA958C0B2DD8}"/>
                  </a:ext>
                </a:extLst>
              </p:cNvPr>
              <p:cNvSpPr txBox="1"/>
              <p:nvPr/>
            </p:nvSpPr>
            <p:spPr>
              <a:xfrm>
                <a:off x="5065426" y="1978998"/>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8" name="TextBox 27">
                <a:extLst>
                  <a:ext uri="{FF2B5EF4-FFF2-40B4-BE49-F238E27FC236}">
                    <a16:creationId xmlns:a16="http://schemas.microsoft.com/office/drawing/2014/main" id="{60242F12-8958-CBFA-92D8-EA958C0B2DD8}"/>
                  </a:ext>
                </a:extLst>
              </p:cNvPr>
              <p:cNvSpPr txBox="1">
                <a:spLocks noRot="1" noChangeAspect="1" noMove="1" noResize="1" noEditPoints="1" noAdjustHandles="1" noChangeArrowheads="1" noChangeShapeType="1" noTextEdit="1"/>
              </p:cNvSpPr>
              <p:nvPr/>
            </p:nvSpPr>
            <p:spPr>
              <a:xfrm>
                <a:off x="5065426" y="1978998"/>
                <a:ext cx="350677" cy="430887"/>
              </a:xfrm>
              <a:prstGeom prst="rect">
                <a:avLst/>
              </a:prstGeom>
              <a:blipFill>
                <a:blip r:embed="rId5"/>
                <a:stretch>
                  <a:fillRect/>
                </a:stretch>
              </a:blipFill>
            </p:spPr>
            <p:txBody>
              <a:bodyPr/>
              <a:lstStyle/>
              <a:p>
                <a:r>
                  <a:rPr lang="en-IN">
                    <a:noFill/>
                  </a:rPr>
                  <a:t> </a:t>
                </a:r>
              </a:p>
            </p:txBody>
          </p:sp>
        </mc:Fallback>
      </mc:AlternateContent>
      <p:graphicFrame>
        <p:nvGraphicFramePr>
          <p:cNvPr id="29" name="Table 76">
            <a:extLst>
              <a:ext uri="{FF2B5EF4-FFF2-40B4-BE49-F238E27FC236}">
                <a16:creationId xmlns:a16="http://schemas.microsoft.com/office/drawing/2014/main" id="{08553806-BA26-2801-4070-50B96668C969}"/>
              </a:ext>
            </a:extLst>
          </p:cNvPr>
          <p:cNvGraphicFramePr>
            <a:graphicFrameLocks noGrp="1"/>
          </p:cNvGraphicFramePr>
          <p:nvPr/>
        </p:nvGraphicFramePr>
        <p:xfrm>
          <a:off x="838200" y="3129848"/>
          <a:ext cx="4418144" cy="2438400"/>
        </p:xfrm>
        <a:graphic>
          <a:graphicData uri="http://schemas.openxmlformats.org/drawingml/2006/table">
            <a:tbl>
              <a:tblPr firstRow="1" bandRow="1">
                <a:tableStyleId>{5C22544A-7EE6-4342-B048-85BDC9FD1C3A}</a:tableStyleId>
              </a:tblPr>
              <a:tblGrid>
                <a:gridCol w="3755535">
                  <a:extLst>
                    <a:ext uri="{9D8B030D-6E8A-4147-A177-3AD203B41FA5}">
                      <a16:colId xmlns:a16="http://schemas.microsoft.com/office/drawing/2014/main" val="2315675925"/>
                    </a:ext>
                  </a:extLst>
                </a:gridCol>
                <a:gridCol w="662609">
                  <a:extLst>
                    <a:ext uri="{9D8B030D-6E8A-4147-A177-3AD203B41FA5}">
                      <a16:colId xmlns:a16="http://schemas.microsoft.com/office/drawing/2014/main" val="3425175200"/>
                    </a:ext>
                  </a:extLst>
                </a:gridCol>
              </a:tblGrid>
              <a:tr h="238760">
                <a:tc>
                  <a:txBody>
                    <a:bodyPr/>
                    <a:lstStyle/>
                    <a:p>
                      <a:r>
                        <a:rPr lang="en-US" sz="1400"/>
                        <a:t>Illustration (Year 2023-24) Cat II</a:t>
                      </a:r>
                      <a:endParaRPr lang="en-IN" sz="1400"/>
                    </a:p>
                  </a:txBody>
                  <a:tcPr/>
                </a:tc>
                <a:tc>
                  <a:txBody>
                    <a:bodyPr/>
                    <a:lstStyle/>
                    <a:p>
                      <a:r>
                        <a:rPr lang="en-US" sz="1400"/>
                        <a:t>MT</a:t>
                      </a:r>
                      <a:endParaRPr lang="en-IN" sz="1400"/>
                    </a:p>
                  </a:txBody>
                  <a:tcPr/>
                </a:tc>
                <a:extLst>
                  <a:ext uri="{0D108BD9-81ED-4DB2-BD59-A6C34878D82A}">
                    <a16:rowId xmlns:a16="http://schemas.microsoft.com/office/drawing/2014/main" val="3807885468"/>
                  </a:ext>
                </a:extLst>
              </a:tr>
              <a:tr h="238760">
                <a:tc>
                  <a:txBody>
                    <a:bodyPr/>
                    <a:lstStyle/>
                    <a:p>
                      <a:r>
                        <a:rPr lang="en-US" sz="1400"/>
                        <a:t>(A) Avg plastic introduced in market</a:t>
                      </a:r>
                      <a:endParaRPr lang="en-IN" sz="1400"/>
                    </a:p>
                  </a:txBody>
                  <a:tcPr/>
                </a:tc>
                <a:tc>
                  <a:txBody>
                    <a:bodyPr/>
                    <a:lstStyle/>
                    <a:p>
                      <a:r>
                        <a:rPr lang="en-US" sz="1400"/>
                        <a:t>140</a:t>
                      </a:r>
                      <a:endParaRPr lang="en-IN" sz="1400"/>
                    </a:p>
                  </a:txBody>
                  <a:tcPr/>
                </a:tc>
                <a:extLst>
                  <a:ext uri="{0D108BD9-81ED-4DB2-BD59-A6C34878D82A}">
                    <a16:rowId xmlns:a16="http://schemas.microsoft.com/office/drawing/2014/main" val="3987350537"/>
                  </a:ext>
                </a:extLst>
              </a:tr>
              <a:tr h="238760">
                <a:tc>
                  <a:txBody>
                    <a:bodyPr/>
                    <a:lstStyle/>
                    <a:p>
                      <a:r>
                        <a:rPr lang="en-US" sz="1400"/>
                        <a:t>(B) Pre-consumer Packing Waste</a:t>
                      </a:r>
                      <a:endParaRPr lang="en-IN" sz="1400"/>
                    </a:p>
                  </a:txBody>
                  <a:tcPr/>
                </a:tc>
                <a:tc>
                  <a:txBody>
                    <a:bodyPr/>
                    <a:lstStyle/>
                    <a:p>
                      <a:r>
                        <a:rPr lang="en-US" sz="1400"/>
                        <a:t>10</a:t>
                      </a:r>
                      <a:endParaRPr lang="en-IN" sz="1400"/>
                    </a:p>
                  </a:txBody>
                  <a:tcPr/>
                </a:tc>
                <a:extLst>
                  <a:ext uri="{0D108BD9-81ED-4DB2-BD59-A6C34878D82A}">
                    <a16:rowId xmlns:a16="http://schemas.microsoft.com/office/drawing/2014/main" val="2823721388"/>
                  </a:ext>
                </a:extLst>
              </a:tr>
              <a:tr h="238760">
                <a:tc>
                  <a:txBody>
                    <a:bodyPr/>
                    <a:lstStyle/>
                    <a:p>
                      <a:r>
                        <a:rPr lang="en-US" sz="1400"/>
                        <a:t>(C) Qty supplied to BO (C)</a:t>
                      </a:r>
                      <a:endParaRPr lang="en-IN" sz="1400"/>
                    </a:p>
                  </a:txBody>
                  <a:tcPr/>
                </a:tc>
                <a:tc>
                  <a:txBody>
                    <a:bodyPr/>
                    <a:lstStyle/>
                    <a:p>
                      <a:r>
                        <a:rPr lang="en-US" sz="1400"/>
                        <a:t>50</a:t>
                      </a:r>
                      <a:endParaRPr lang="en-IN" sz="1400"/>
                    </a:p>
                  </a:txBody>
                  <a:tcPr/>
                </a:tc>
                <a:extLst>
                  <a:ext uri="{0D108BD9-81ED-4DB2-BD59-A6C34878D82A}">
                    <a16:rowId xmlns:a16="http://schemas.microsoft.com/office/drawing/2014/main" val="192960714"/>
                  </a:ext>
                </a:extLst>
              </a:tr>
              <a:tr h="238760">
                <a:tc>
                  <a:txBody>
                    <a:bodyPr/>
                    <a:lstStyle/>
                    <a:p>
                      <a:r>
                        <a:rPr lang="en-US" sz="1400"/>
                        <a:t>(a) EPR Target (100%)</a:t>
                      </a:r>
                      <a:endParaRPr lang="en-IN" sz="1400"/>
                    </a:p>
                  </a:txBody>
                  <a:tcPr/>
                </a:tc>
                <a:tc>
                  <a:txBody>
                    <a:bodyPr/>
                    <a:lstStyle/>
                    <a:p>
                      <a:r>
                        <a:rPr lang="en-US" sz="1400"/>
                        <a:t>100</a:t>
                      </a:r>
                      <a:endParaRPr lang="en-IN" sz="1400"/>
                    </a:p>
                  </a:txBody>
                  <a:tcPr/>
                </a:tc>
                <a:extLst>
                  <a:ext uri="{0D108BD9-81ED-4DB2-BD59-A6C34878D82A}">
                    <a16:rowId xmlns:a16="http://schemas.microsoft.com/office/drawing/2014/main" val="911625962"/>
                  </a:ext>
                </a:extLst>
              </a:tr>
              <a:tr h="238760">
                <a:tc>
                  <a:txBody>
                    <a:bodyPr/>
                    <a:lstStyle/>
                    <a:p>
                      <a:r>
                        <a:rPr lang="en-US" sz="1400"/>
                        <a:t>(b) Min Level of Recycling (30%) </a:t>
                      </a:r>
                      <a:endParaRPr lang="en-IN" sz="1400"/>
                    </a:p>
                  </a:txBody>
                  <a:tcPr/>
                </a:tc>
                <a:tc>
                  <a:txBody>
                    <a:bodyPr/>
                    <a:lstStyle/>
                    <a:p>
                      <a:r>
                        <a:rPr lang="en-US" sz="1400"/>
                        <a:t>0</a:t>
                      </a:r>
                      <a:endParaRPr lang="en-IN" sz="1400"/>
                    </a:p>
                  </a:txBody>
                  <a:tcPr/>
                </a:tc>
                <a:extLst>
                  <a:ext uri="{0D108BD9-81ED-4DB2-BD59-A6C34878D82A}">
                    <a16:rowId xmlns:a16="http://schemas.microsoft.com/office/drawing/2014/main" val="1795150369"/>
                  </a:ext>
                </a:extLst>
              </a:tr>
              <a:tr h="238760">
                <a:tc>
                  <a:txBody>
                    <a:bodyPr/>
                    <a:lstStyle/>
                    <a:p>
                      <a:r>
                        <a:rPr lang="en-US" sz="1400"/>
                        <a:t>(c) End of Life Disposal </a:t>
                      </a:r>
                      <a:endParaRPr lang="en-IN" sz="1400"/>
                    </a:p>
                  </a:txBody>
                  <a:tcPr/>
                </a:tc>
                <a:tc>
                  <a:txBody>
                    <a:bodyPr/>
                    <a:lstStyle/>
                    <a:p>
                      <a:r>
                        <a:rPr lang="en-US" sz="1400"/>
                        <a:t>100</a:t>
                      </a:r>
                      <a:endParaRPr lang="en-IN" sz="1400"/>
                    </a:p>
                  </a:txBody>
                  <a:tcPr/>
                </a:tc>
                <a:extLst>
                  <a:ext uri="{0D108BD9-81ED-4DB2-BD59-A6C34878D82A}">
                    <a16:rowId xmlns:a16="http://schemas.microsoft.com/office/drawing/2014/main" val="551312708"/>
                  </a:ext>
                </a:extLst>
              </a:tr>
              <a:tr h="238760">
                <a:tc>
                  <a:txBody>
                    <a:bodyPr/>
                    <a:lstStyle/>
                    <a:p>
                      <a:r>
                        <a:rPr lang="en-US" sz="1400"/>
                        <a:t>(d) Min Recycled Content in Packaging  (0%) (d)</a:t>
                      </a:r>
                      <a:endParaRPr lang="en-IN" sz="1400"/>
                    </a:p>
                  </a:txBody>
                  <a:tcPr/>
                </a:tc>
                <a:tc>
                  <a:txBody>
                    <a:bodyPr/>
                    <a:lstStyle/>
                    <a:p>
                      <a:r>
                        <a:rPr lang="en-US" sz="1400"/>
                        <a:t>0</a:t>
                      </a:r>
                      <a:endParaRPr lang="en-IN" sz="1400"/>
                    </a:p>
                  </a:txBody>
                  <a:tcPr/>
                </a:tc>
                <a:extLst>
                  <a:ext uri="{0D108BD9-81ED-4DB2-BD59-A6C34878D82A}">
                    <a16:rowId xmlns:a16="http://schemas.microsoft.com/office/drawing/2014/main" val="1444869216"/>
                  </a:ext>
                </a:extLst>
              </a:tr>
            </a:tbl>
          </a:graphicData>
        </a:graphic>
      </p:graphicFrame>
      <p:sp>
        <p:nvSpPr>
          <p:cNvPr id="30" name="Textfeld 15">
            <a:extLst>
              <a:ext uri="{FF2B5EF4-FFF2-40B4-BE49-F238E27FC236}">
                <a16:creationId xmlns:a16="http://schemas.microsoft.com/office/drawing/2014/main" id="{6AED78AB-7D66-61D6-D913-8D15C68BFE22}"/>
              </a:ext>
            </a:extLst>
          </p:cNvPr>
          <p:cNvSpPr txBox="1"/>
          <p:nvPr/>
        </p:nvSpPr>
        <p:spPr>
          <a:xfrm>
            <a:off x="5837382" y="2854036"/>
            <a:ext cx="5516418"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 EPR Target Q1  	= 100 % *(A + B – 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*(140 MT + 10 MT – 50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(b) Minimum Level for Recycling (% of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0% *100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End of life disposal = (a) – (b)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MT – 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MT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 Obligation for Use of Recycled Content (% of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0 % *</a:t>
            </a:r>
            <a:r>
              <a:rPr kumimoji="0" lang="de-DE" sz="1800" b="0" i="0" u="none" strike="noStrike" kern="1200" cap="none" spc="0" normalizeH="0" baseline="0" noProof="0" dirty="0">
                <a:ln>
                  <a:noFill/>
                </a:ln>
                <a:solidFill>
                  <a:prstClr val="black"/>
                </a:solidFill>
                <a:effectLst/>
                <a:uLnTx/>
                <a:uFillTx/>
                <a:latin typeface="Gill Sans MT"/>
                <a:ea typeface="+mn-ea"/>
                <a:cs typeface="+mn-cs"/>
              </a:rPr>
              <a:t>140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Gill Sans MT"/>
                <a:ea typeface="+mn-ea"/>
                <a:cs typeface="+mn-cs"/>
              </a:rPr>
              <a:t>		= 0 MT</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TextBox 2">
            <a:extLst>
              <a:ext uri="{FF2B5EF4-FFF2-40B4-BE49-F238E27FC236}">
                <a16:creationId xmlns:a16="http://schemas.microsoft.com/office/drawing/2014/main" id="{71E5CF22-8C4C-4592-2FBB-1DB36BA18AA6}"/>
              </a:ext>
            </a:extLst>
          </p:cNvPr>
          <p:cNvSpPr txBox="1"/>
          <p:nvPr/>
        </p:nvSpPr>
        <p:spPr>
          <a:xfrm>
            <a:off x="5093398" y="2523130"/>
            <a:ext cx="5786711" cy="338554"/>
          </a:xfrm>
          <a:prstGeom prst="rect">
            <a:avLst/>
          </a:prstGeom>
          <a:solidFill>
            <a:schemeClr val="accent5">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Gill Sans MT"/>
                <a:ea typeface="+mn-ea"/>
                <a:cs typeface="+mn-cs"/>
              </a:rPr>
              <a:t>C – Quantity supplied to registered entities in the last financial year</a:t>
            </a:r>
          </a:p>
        </p:txBody>
      </p:sp>
    </p:spTree>
    <p:extLst>
      <p:ext uri="{BB962C8B-B14F-4D97-AF65-F5344CB8AC3E}">
        <p14:creationId xmlns:p14="http://schemas.microsoft.com/office/powerpoint/2010/main" val="412630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F2C8-E397-87CE-8066-7EEEBDCCE6EA}"/>
              </a:ext>
            </a:extLst>
          </p:cNvPr>
          <p:cNvSpPr>
            <a:spLocks noGrp="1"/>
          </p:cNvSpPr>
          <p:nvPr>
            <p:ph type="title"/>
          </p:nvPr>
        </p:nvSpPr>
        <p:spPr/>
        <p:txBody>
          <a:bodyPr/>
          <a:lstStyle/>
          <a:p>
            <a:r>
              <a:rPr lang="en-US" dirty="0">
                <a:solidFill>
                  <a:srgbClr val="FFFEFF"/>
                </a:solidFill>
              </a:rPr>
              <a:t>EPR Targets for PIBOs</a:t>
            </a:r>
            <a:endParaRPr lang="en-IN" dirty="0"/>
          </a:p>
        </p:txBody>
      </p:sp>
      <p:graphicFrame>
        <p:nvGraphicFramePr>
          <p:cNvPr id="4" name="Content Placeholder 6">
            <a:extLst>
              <a:ext uri="{FF2B5EF4-FFF2-40B4-BE49-F238E27FC236}">
                <a16:creationId xmlns:a16="http://schemas.microsoft.com/office/drawing/2014/main" id="{56EDAA42-8691-13F4-7BAF-E60B3E256ED4}"/>
              </a:ext>
            </a:extLst>
          </p:cNvPr>
          <p:cNvGraphicFramePr>
            <a:graphicFrameLocks/>
          </p:cNvGraphicFramePr>
          <p:nvPr/>
        </p:nvGraphicFramePr>
        <p:xfrm>
          <a:off x="748298" y="2034281"/>
          <a:ext cx="10695404" cy="4294600"/>
        </p:xfrm>
        <a:graphic>
          <a:graphicData uri="http://schemas.openxmlformats.org/drawingml/2006/table">
            <a:tbl>
              <a:tblPr firstRow="1" firstCol="1" bandRow="1"/>
              <a:tblGrid>
                <a:gridCol w="1086645">
                  <a:extLst>
                    <a:ext uri="{9D8B030D-6E8A-4147-A177-3AD203B41FA5}">
                      <a16:colId xmlns:a16="http://schemas.microsoft.com/office/drawing/2014/main" val="2556750303"/>
                    </a:ext>
                  </a:extLst>
                </a:gridCol>
                <a:gridCol w="1677879">
                  <a:extLst>
                    <a:ext uri="{9D8B030D-6E8A-4147-A177-3AD203B41FA5}">
                      <a16:colId xmlns:a16="http://schemas.microsoft.com/office/drawing/2014/main" val="3350554771"/>
                    </a:ext>
                  </a:extLst>
                </a:gridCol>
                <a:gridCol w="409586">
                  <a:extLst>
                    <a:ext uri="{9D8B030D-6E8A-4147-A177-3AD203B41FA5}">
                      <a16:colId xmlns:a16="http://schemas.microsoft.com/office/drawing/2014/main" val="1158673458"/>
                    </a:ext>
                  </a:extLst>
                </a:gridCol>
                <a:gridCol w="409586">
                  <a:extLst>
                    <a:ext uri="{9D8B030D-6E8A-4147-A177-3AD203B41FA5}">
                      <a16:colId xmlns:a16="http://schemas.microsoft.com/office/drawing/2014/main" val="2189011118"/>
                    </a:ext>
                  </a:extLst>
                </a:gridCol>
                <a:gridCol w="409586">
                  <a:extLst>
                    <a:ext uri="{9D8B030D-6E8A-4147-A177-3AD203B41FA5}">
                      <a16:colId xmlns:a16="http://schemas.microsoft.com/office/drawing/2014/main" val="2536549389"/>
                    </a:ext>
                  </a:extLst>
                </a:gridCol>
                <a:gridCol w="753962">
                  <a:extLst>
                    <a:ext uri="{9D8B030D-6E8A-4147-A177-3AD203B41FA5}">
                      <a16:colId xmlns:a16="http://schemas.microsoft.com/office/drawing/2014/main" val="3844706611"/>
                    </a:ext>
                  </a:extLst>
                </a:gridCol>
                <a:gridCol w="409586">
                  <a:extLst>
                    <a:ext uri="{9D8B030D-6E8A-4147-A177-3AD203B41FA5}">
                      <a16:colId xmlns:a16="http://schemas.microsoft.com/office/drawing/2014/main" val="3122221260"/>
                    </a:ext>
                  </a:extLst>
                </a:gridCol>
                <a:gridCol w="409586">
                  <a:extLst>
                    <a:ext uri="{9D8B030D-6E8A-4147-A177-3AD203B41FA5}">
                      <a16:colId xmlns:a16="http://schemas.microsoft.com/office/drawing/2014/main" val="3566713982"/>
                    </a:ext>
                  </a:extLst>
                </a:gridCol>
                <a:gridCol w="409586">
                  <a:extLst>
                    <a:ext uri="{9D8B030D-6E8A-4147-A177-3AD203B41FA5}">
                      <a16:colId xmlns:a16="http://schemas.microsoft.com/office/drawing/2014/main" val="630216032"/>
                    </a:ext>
                  </a:extLst>
                </a:gridCol>
                <a:gridCol w="753962">
                  <a:extLst>
                    <a:ext uri="{9D8B030D-6E8A-4147-A177-3AD203B41FA5}">
                      <a16:colId xmlns:a16="http://schemas.microsoft.com/office/drawing/2014/main" val="165232032"/>
                    </a:ext>
                  </a:extLst>
                </a:gridCol>
                <a:gridCol w="409586">
                  <a:extLst>
                    <a:ext uri="{9D8B030D-6E8A-4147-A177-3AD203B41FA5}">
                      <a16:colId xmlns:a16="http://schemas.microsoft.com/office/drawing/2014/main" val="1659448767"/>
                    </a:ext>
                  </a:extLst>
                </a:gridCol>
                <a:gridCol w="409586">
                  <a:extLst>
                    <a:ext uri="{9D8B030D-6E8A-4147-A177-3AD203B41FA5}">
                      <a16:colId xmlns:a16="http://schemas.microsoft.com/office/drawing/2014/main" val="4030498785"/>
                    </a:ext>
                  </a:extLst>
                </a:gridCol>
                <a:gridCol w="409586">
                  <a:extLst>
                    <a:ext uri="{9D8B030D-6E8A-4147-A177-3AD203B41FA5}">
                      <a16:colId xmlns:a16="http://schemas.microsoft.com/office/drawing/2014/main" val="2291920274"/>
                    </a:ext>
                  </a:extLst>
                </a:gridCol>
                <a:gridCol w="753962">
                  <a:extLst>
                    <a:ext uri="{9D8B030D-6E8A-4147-A177-3AD203B41FA5}">
                      <a16:colId xmlns:a16="http://schemas.microsoft.com/office/drawing/2014/main" val="2579244715"/>
                    </a:ext>
                  </a:extLst>
                </a:gridCol>
                <a:gridCol w="409586">
                  <a:extLst>
                    <a:ext uri="{9D8B030D-6E8A-4147-A177-3AD203B41FA5}">
                      <a16:colId xmlns:a16="http://schemas.microsoft.com/office/drawing/2014/main" val="2364033488"/>
                    </a:ext>
                  </a:extLst>
                </a:gridCol>
                <a:gridCol w="409586">
                  <a:extLst>
                    <a:ext uri="{9D8B030D-6E8A-4147-A177-3AD203B41FA5}">
                      <a16:colId xmlns:a16="http://schemas.microsoft.com/office/drawing/2014/main" val="1614481642"/>
                    </a:ext>
                  </a:extLst>
                </a:gridCol>
                <a:gridCol w="409586">
                  <a:extLst>
                    <a:ext uri="{9D8B030D-6E8A-4147-A177-3AD203B41FA5}">
                      <a16:colId xmlns:a16="http://schemas.microsoft.com/office/drawing/2014/main" val="3804679325"/>
                    </a:ext>
                  </a:extLst>
                </a:gridCol>
                <a:gridCol w="753962">
                  <a:extLst>
                    <a:ext uri="{9D8B030D-6E8A-4147-A177-3AD203B41FA5}">
                      <a16:colId xmlns:a16="http://schemas.microsoft.com/office/drawing/2014/main" val="1144766711"/>
                    </a:ext>
                  </a:extLst>
                </a:gridCol>
              </a:tblGrid>
              <a:tr h="405688">
                <a:tc rowSpan="2" gridSpan="2">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Plastic packaging</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Category 1</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Category 2</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Category 3</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Category 4</a:t>
                      </a:r>
                      <a:endParaRPr lang="en-US" sz="2100" b="0" i="0" u="none" strike="noStrike">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7345571"/>
                  </a:ext>
                </a:extLst>
              </a:tr>
              <a:tr h="405688">
                <a:tc gridSpan="2" vMerge="1">
                  <a:txBody>
                    <a:bodyPr/>
                    <a:lstStyle/>
                    <a:p>
                      <a:endParaRPr lang="en-US"/>
                    </a:p>
                  </a:txBody>
                  <a:tcPr/>
                </a:tc>
                <a:tc hMerge="1" vMerge="1">
                  <a:txBody>
                    <a:bodyPr/>
                    <a:lstStyle/>
                    <a:p>
                      <a:endParaRPr lang="en-US"/>
                    </a:p>
                  </a:txBody>
                  <a:tcPr/>
                </a:tc>
                <a:tc gridSpan="16">
                  <a:txBody>
                    <a:bodyPr/>
                    <a:lstStyle/>
                    <a:p>
                      <a:pPr marL="0" marR="0" algn="ctr"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Targets as % of Annual EPR obligation</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3739548"/>
                  </a:ext>
                </a:extLst>
              </a:tr>
              <a:tr h="867664">
                <a:tc>
                  <a:txBody>
                    <a:bodyPr/>
                    <a:lstStyle/>
                    <a:p>
                      <a:pPr marL="0" marR="0" algn="l" fontAlgn="t">
                        <a:lnSpc>
                          <a:spcPct val="107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Stakeholder</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Year/</a:t>
                      </a:r>
                      <a:endParaRPr lang="en-US" sz="2100" b="0" i="0" u="none" strike="noStrike">
                        <a:effectLst/>
                        <a:latin typeface="Arial" panose="020B0604020202020204" pitchFamily="34" charset="0"/>
                      </a:endParaRPr>
                    </a:p>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Target</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222814"/>
                  </a:ext>
                </a:extLst>
              </a:tr>
              <a:tr h="297600">
                <a:tc rowSpan="2">
                  <a:txBody>
                    <a:bodyPr/>
                    <a:lstStyle/>
                    <a:p>
                      <a:pPr marL="0" marR="0" algn="ctr"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PIBOs</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Recycling</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80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30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40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30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40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80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033097"/>
                  </a:ext>
                </a:extLst>
              </a:tr>
              <a:tr h="582632">
                <a:tc vMerge="1">
                  <a:txBody>
                    <a:bodyPr/>
                    <a:lstStyle/>
                    <a:p>
                      <a:endParaRPr lang="en-US"/>
                    </a:p>
                  </a:txBody>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Recycled plastic content</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30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40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20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20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314487"/>
                  </a:ext>
                </a:extLst>
              </a:tr>
              <a:tr h="867664">
                <a:tc rowSpan="2">
                  <a:txBody>
                    <a:bodyPr/>
                    <a:lstStyle/>
                    <a:p>
                      <a:pPr marL="0" marR="0" algn="ctr"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Brand owner</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Reuse</a:t>
                      </a:r>
                      <a:endParaRPr lang="en-US" sz="2100" b="0" i="0" u="none" strike="noStrike">
                        <a:effectLst/>
                        <a:latin typeface="Arial" panose="020B0604020202020204" pitchFamily="34" charset="0"/>
                      </a:endParaRPr>
                    </a:p>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(Packaging less than 4.9 kg or liter)</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15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20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25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gridSpan="12">
                  <a:txBody>
                    <a:bodyPr/>
                    <a:lstStyle/>
                    <a:p>
                      <a:pPr marL="0" marR="0" algn="ctr"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NA</a:t>
                      </a:r>
                      <a:endParaRPr lang="en-US" sz="2100" b="0" i="0" u="none" strike="noStrike">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3441935"/>
                  </a:ext>
                </a:extLst>
              </a:tr>
              <a:tr h="867664">
                <a:tc vMerge="1">
                  <a:txBody>
                    <a:bodyPr/>
                    <a:lstStyle/>
                    <a:p>
                      <a:endParaRPr lang="en-US"/>
                    </a:p>
                  </a:txBody>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Reuse (Packaging greater than 4.9 kg or liter)</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80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85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gridSpan="12">
                  <a:txBody>
                    <a:bodyPr/>
                    <a:lstStyle/>
                    <a:p>
                      <a:pPr marL="0" marR="0" algn="ctr"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NA</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2105669"/>
                  </a:ext>
                </a:extLst>
              </a:tr>
            </a:tbl>
          </a:graphicData>
        </a:graphic>
      </p:graphicFrame>
    </p:spTree>
    <p:extLst>
      <p:ext uri="{BB962C8B-B14F-4D97-AF65-F5344CB8AC3E}">
        <p14:creationId xmlns:p14="http://schemas.microsoft.com/office/powerpoint/2010/main" val="2953994343"/>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Breitbild</PresentationFormat>
  <Paragraphs>169</Paragraphs>
  <Slides>6</Slides>
  <Notes>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vt:i4>
      </vt:variant>
    </vt:vector>
  </HeadingPairs>
  <TitlesOfParts>
    <vt:vector size="14" baseType="lpstr">
      <vt:lpstr>Arial</vt:lpstr>
      <vt:lpstr>Calibri</vt:lpstr>
      <vt:lpstr>Cambria Math</vt:lpstr>
      <vt:lpstr>Gill Sans MT</vt:lpstr>
      <vt:lpstr>Tahoma</vt:lpstr>
      <vt:lpstr>Wingdings</vt:lpstr>
      <vt:lpstr>Wingdings 2</vt:lpstr>
      <vt:lpstr>Theme1</vt:lpstr>
      <vt:lpstr>Overview</vt:lpstr>
      <vt:lpstr>Targets for PIBO</vt:lpstr>
      <vt:lpstr>Targets for PIBOs </vt:lpstr>
      <vt:lpstr>PowerPoint-Präsentation</vt:lpstr>
      <vt:lpstr>PowerPoint-Präsentation</vt:lpstr>
      <vt:lpstr>EPR Targets for PIBOs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Andreas, Volker Marcel GIZ IN</dc:creator>
  <cp:lastModifiedBy>Andreas, Volker Marcel GIZ IN</cp:lastModifiedBy>
  <cp:revision>1</cp:revision>
  <dcterms:created xsi:type="dcterms:W3CDTF">2022-11-16T12:07:47Z</dcterms:created>
  <dcterms:modified xsi:type="dcterms:W3CDTF">2022-11-16T12:09:44Z</dcterms:modified>
</cp:coreProperties>
</file>