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88" r:id="rId2"/>
    <p:sldId id="259" r:id="rId3"/>
    <p:sldId id="273" r:id="rId4"/>
    <p:sldId id="3675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588B9-38D4-4FBD-89BE-6DE450F79B4D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F4D35-2B9B-405D-B484-ECA9CF8F6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965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C57A76-8278-4207-9311-179E8D5E794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853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8CEFBB-1499-4D57-B1DE-B59449E81D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907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8CEFBB-1499-4D57-B1DE-B59449E81D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026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2CC9EF-1A0B-4EA5-9230-5B4C8D6293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5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C9EF-1A0B-4EA5-9230-5B4C8D6293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6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2CC9EF-1A0B-4EA5-9230-5B4C8D6293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9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C9EF-1A0B-4EA5-9230-5B4C8D6293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4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2CC9EF-1A0B-4EA5-9230-5B4C8D6293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6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C9EF-1A0B-4EA5-9230-5B4C8D6293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1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C9EF-1A0B-4EA5-9230-5B4C8D6293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2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C9EF-1A0B-4EA5-9230-5B4C8D6293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9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C9EF-1A0B-4EA5-9230-5B4C8D6293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8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2CC9EF-1A0B-4EA5-9230-5B4C8D6293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C9EF-1A0B-4EA5-9230-5B4C8D6293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9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E2CC9EF-1A0B-4EA5-9230-5B4C8D6293B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808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pcbeprplastic.i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23FA-91B1-3D70-3AC1-B56C7FBA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Registering for Signup – </a:t>
            </a:r>
            <a:r>
              <a:rPr lang="en-US" dirty="0" err="1">
                <a:ea typeface="Calibri Light"/>
                <a:cs typeface="Calibri Light"/>
              </a:rPr>
              <a:t>PIBo</a:t>
            </a:r>
            <a:r>
              <a:rPr lang="en-US" dirty="0">
                <a:ea typeface="Calibri Light"/>
                <a:cs typeface="Calibri Light"/>
              </a:rPr>
              <a:t>  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CF2DC-1128-B649-8B81-0EB856C4BD4F}"/>
              </a:ext>
            </a:extLst>
          </p:cNvPr>
          <p:cNvSpPr txBox="1"/>
          <p:nvPr/>
        </p:nvSpPr>
        <p:spPr>
          <a:xfrm>
            <a:off x="1058174" y="2021456"/>
            <a:ext cx="100898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Go to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  <a:hlinkClick r:id="rId3"/>
              </a:rPr>
              <a:t>Centralized EPR Portal for Plastic Packaging (https://eprplastic.cpcb.gov.in/)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webpage for registration and then signup using the 'Register' option by filling your email and password.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067C724-03FD-D6F5-72C3-F4026942A2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58" y="2667787"/>
            <a:ext cx="11029950" cy="363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46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5558-2CF6-8A80-76AE-3A151887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PIBO – registration Page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786C0-F20B-995D-C6CD-CD51953D593F}"/>
              </a:ext>
            </a:extLst>
          </p:cNvPr>
          <p:cNvSpPr txBox="1"/>
          <p:nvPr/>
        </p:nvSpPr>
        <p:spPr>
          <a:xfrm>
            <a:off x="581192" y="2537285"/>
            <a:ext cx="193597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Signup form for new registration opens up. Information about the applicant type, entity details, authorized person and login details need to be provided by the applicants.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021F3A-C5C7-D91A-C890-E614727F2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162" y="1828973"/>
            <a:ext cx="9355296" cy="470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1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5558-2CF6-8A80-76AE-3A151887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PIBO – registration Page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80FD6E-C276-A09A-D8C0-D60CE98D4D9B}"/>
              </a:ext>
            </a:extLst>
          </p:cNvPr>
          <p:cNvSpPr txBox="1"/>
          <p:nvPr/>
        </p:nvSpPr>
        <p:spPr>
          <a:xfrm>
            <a:off x="417816" y="2187648"/>
            <a:ext cx="182195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Signup form for new registration opens. Information about the applicant type, entity details, authorized person and login details need to be provided by the applicants.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92097-4D44-BD89-E3E0-8C35F5A68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24" y="1905845"/>
            <a:ext cx="9637160" cy="424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2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709F-7EF4-00D1-4E91-141D07FB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READINESS CHECKLIST - PIBO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1C83-0830-619B-B6A8-6C7757B20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9777" y="2862350"/>
            <a:ext cx="3583176" cy="3633047"/>
          </a:xfrm>
        </p:spPr>
        <p:txBody>
          <a:bodyPr anchor="t">
            <a:no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</a:rPr>
              <a:t>Required Documents for PIBOs</a:t>
            </a:r>
            <a:endParaRPr lang="en-US" sz="1800" b="0" i="0" u="none" strike="noStrike" baseline="0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chemeClr val="tx1"/>
                </a:solidFill>
              </a:rPr>
              <a:t>PAN, GST, CIN of the Company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chemeClr val="tx1"/>
                </a:solidFill>
              </a:rPr>
              <a:t>Aadhar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sz="1800" b="0" i="0" u="none" strike="noStrike" baseline="0" dirty="0">
                <a:solidFill>
                  <a:schemeClr val="tx1"/>
                </a:solidFill>
              </a:rPr>
              <a:t>PAN of Authorized person (Scanned Copies)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chemeClr val="tx1"/>
                </a:solidFill>
              </a:rPr>
              <a:t>DIC Registration in PDF format (if unit registered with DIC)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chemeClr val="tx1"/>
                </a:solidFill>
              </a:rPr>
              <a:t>Scanned copy containing details of products (type and quantity) produced/marketed.</a:t>
            </a:r>
          </a:p>
          <a:p>
            <a:pPr marL="342900" indent="-342900">
              <a:buFont typeface="+mj-lt"/>
              <a:buAutoNum type="arabicPeriod"/>
            </a:pPr>
            <a:endParaRPr lang="en-US" sz="1800" b="0" i="0" u="none" strike="noStrike" baseline="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800" b="0" i="0" u="none" strike="noStrike" baseline="0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42F4D-8248-F33D-4662-79A1166FE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5545" y="2537717"/>
            <a:ext cx="3416196" cy="403774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0" u="none" strike="noStrike" baseline="0" dirty="0">
                <a:solidFill>
                  <a:schemeClr val="bg1"/>
                </a:solidFill>
              </a:rPr>
              <a:t>Additional documents for Producer registration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b="0" i="0" u="none" strike="noStrike" baseline="0" dirty="0">
                <a:solidFill>
                  <a:schemeClr val="bg1"/>
                </a:solidFill>
              </a:rPr>
              <a:t>Scanned copy of Process flow diagram 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b="0" i="0" u="none" strike="noStrike" baseline="0" dirty="0">
                <a:solidFill>
                  <a:schemeClr val="bg1"/>
                </a:solidFill>
              </a:rPr>
              <a:t>Combined copy of Consent (Air &amp; Water Act) in PDF Format issued by SPCB/ PCC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i="0" u="none" strike="noStrike" baseline="0" dirty="0">
                <a:solidFill>
                  <a:schemeClr val="bg1"/>
                </a:solidFill>
              </a:rPr>
              <a:t>Additional documents for Importer registration</a:t>
            </a:r>
          </a:p>
          <a:p>
            <a:pPr marL="342900" indent="-342900" algn="l"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IEC of the Company</a:t>
            </a:r>
          </a:p>
          <a:p>
            <a:pPr marL="0" indent="0" algn="l">
              <a:buNone/>
            </a:pPr>
            <a:r>
              <a:rPr lang="en-US" b="1" i="0" u="none" strike="noStrike" baseline="0" dirty="0">
                <a:solidFill>
                  <a:schemeClr val="bg1"/>
                </a:solidFill>
              </a:rPr>
              <a:t>Additional documents for Brand Owner registration</a:t>
            </a:r>
            <a:endParaRPr lang="en-US" b="1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b="0" i="0" u="none" strike="noStrike" baseline="0" dirty="0">
                <a:solidFill>
                  <a:schemeClr val="bg1"/>
                </a:solidFill>
              </a:rPr>
              <a:t>Consents issued by SPCB/ PCC (if unit has a production facility)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US" b="0" i="0" u="none" strike="noStrike" baseline="0" dirty="0">
              <a:solidFill>
                <a:schemeClr val="bg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US" b="0" i="0" u="none" strike="noStrike" baseline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E95C99-F3C1-18F9-F842-2F24ED843DC9}"/>
              </a:ext>
            </a:extLst>
          </p:cNvPr>
          <p:cNvSpPr txBox="1"/>
          <p:nvPr/>
        </p:nvSpPr>
        <p:spPr>
          <a:xfrm>
            <a:off x="581193" y="2077083"/>
            <a:ext cx="11130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Prior to filling up Application form, it shall be ensured that Applicant is readily available with the following documents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in pdf/jpg/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file.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75499C-CCD1-0471-801A-F674190E88A6}"/>
              </a:ext>
            </a:extLst>
          </p:cNvPr>
          <p:cNvSpPr txBox="1">
            <a:spLocks/>
          </p:cNvSpPr>
          <p:nvPr/>
        </p:nvSpPr>
        <p:spPr>
          <a:xfrm>
            <a:off x="4387902" y="2862350"/>
            <a:ext cx="3416196" cy="36330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+mj-lt"/>
              <a:buAutoNum type="arabicPeriod" startAt="5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Representative Picture of packaging overing different plastic categories under EPR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+mj-lt"/>
              <a:buAutoNum type="arabicPeriod" startAt="5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Covering letter in PDF format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+mj-lt"/>
              <a:buAutoNum type="arabicPeriod" startAt="5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Scanned copy of signatures of authorized persons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png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, jpeg, jpg.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+mj-lt"/>
              <a:buAutoNum type="arabicPeriod" startAt="5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Document regarding any other information which the unit wishes to provide.</a:t>
            </a:r>
          </a:p>
        </p:txBody>
      </p:sp>
    </p:spTree>
    <p:extLst>
      <p:ext uri="{BB962C8B-B14F-4D97-AF65-F5344CB8AC3E}">
        <p14:creationId xmlns:p14="http://schemas.microsoft.com/office/powerpoint/2010/main" val="315903327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FE2E03B-EE02-473F-BB3A-30AEA0A2FF51}" vid="{E54DD9B8-2623-457F-8DBD-4869F0DA668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Breitbild</PresentationFormat>
  <Paragraphs>30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Calibri</vt:lpstr>
      <vt:lpstr>Gill Sans MT</vt:lpstr>
      <vt:lpstr>Wingdings 2</vt:lpstr>
      <vt:lpstr>Theme1</vt:lpstr>
      <vt:lpstr>Registering for Signup – PIBo   </vt:lpstr>
      <vt:lpstr>PIBO – registration Page</vt:lpstr>
      <vt:lpstr>PIBO – registration Page</vt:lpstr>
      <vt:lpstr>READINESS CHECKLIST - PIBO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Registering for Signup – PIBo   </dc:title>
  <dc:creator>Andreas, Volker Marcel GIZ IN</dc:creator>
  <cp:lastModifiedBy>Andreas, Volker Marcel GIZ IN</cp:lastModifiedBy>
  <cp:revision>1</cp:revision>
  <dcterms:created xsi:type="dcterms:W3CDTF">2022-11-16T12:14:19Z</dcterms:created>
  <dcterms:modified xsi:type="dcterms:W3CDTF">2022-11-16T12:15:08Z</dcterms:modified>
</cp:coreProperties>
</file>