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679" r:id="rId2"/>
    <p:sldId id="3681"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1B3A0-4E14-43A4-9F58-12E7DA76479A}" type="datetimeFigureOut">
              <a:rPr lang="de-DE" smtClean="0"/>
              <a:t>18.11.2022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F80C3-7D4D-4795-AAAC-9AA5CC69CF11}" type="slidenum">
              <a:rPr lang="de-DE" smtClean="0"/>
              <a:t>‹Nr.›</a:t>
            </a:fld>
            <a:endParaRPr lang="de-DE"/>
          </a:p>
        </p:txBody>
      </p:sp>
    </p:spTree>
    <p:extLst>
      <p:ext uri="{BB962C8B-B14F-4D97-AF65-F5344CB8AC3E}">
        <p14:creationId xmlns:p14="http://schemas.microsoft.com/office/powerpoint/2010/main" val="2641741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1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74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92634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275720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168209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21916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11600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418635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91042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11259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78869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16405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68172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11/18/2022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5621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DA9C-BFC7-7A2E-2CD0-5EE8E5D34024}"/>
              </a:ext>
            </a:extLst>
          </p:cNvPr>
          <p:cNvSpPr>
            <a:spLocks noGrp="1"/>
          </p:cNvSpPr>
          <p:nvPr>
            <p:ph type="title"/>
          </p:nvPr>
        </p:nvSpPr>
        <p:spPr/>
        <p:txBody>
          <a:bodyPr/>
          <a:lstStyle/>
          <a:p>
            <a:r>
              <a:rPr lang="en-US" dirty="0"/>
              <a:t>POINTS TO REMEMBER </a:t>
            </a:r>
          </a:p>
        </p:txBody>
      </p:sp>
      <p:grpSp>
        <p:nvGrpSpPr>
          <p:cNvPr id="3" name="Group 2">
            <a:extLst>
              <a:ext uri="{FF2B5EF4-FFF2-40B4-BE49-F238E27FC236}">
                <a16:creationId xmlns:a16="http://schemas.microsoft.com/office/drawing/2014/main" id="{B1EF9E09-222D-944A-A1A8-FF4AF0F4CC1D}"/>
              </a:ext>
            </a:extLst>
          </p:cNvPr>
          <p:cNvGrpSpPr/>
          <p:nvPr/>
        </p:nvGrpSpPr>
        <p:grpSpPr>
          <a:xfrm>
            <a:off x="507513" y="2488058"/>
            <a:ext cx="11176974" cy="3517129"/>
            <a:chOff x="286475" y="1982449"/>
            <a:chExt cx="11176974" cy="3517129"/>
          </a:xfrm>
        </p:grpSpPr>
        <p:sp>
          <p:nvSpPr>
            <p:cNvPr id="13" name="TextBox 12">
              <a:extLst>
                <a:ext uri="{FF2B5EF4-FFF2-40B4-BE49-F238E27FC236}">
                  <a16:creationId xmlns:a16="http://schemas.microsoft.com/office/drawing/2014/main" id="{200D708D-10BC-44E9-72BC-655515F112BC}"/>
                </a:ext>
              </a:extLst>
            </p:cNvPr>
            <p:cNvSpPr txBox="1"/>
            <p:nvPr/>
          </p:nvSpPr>
          <p:spPr>
            <a:xfrm>
              <a:off x="919808" y="1982449"/>
              <a:ext cx="10543641" cy="892552"/>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If PIBO has inhouse recycling unit for their packaging plastic.</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In such case, PIBOs have to register as PIBO and as Recycler BOTH with relevant documentation. Credits can only be issued to recyclers and transaction of credits to PIBO shall be documented.</a:t>
              </a:r>
            </a:p>
          </p:txBody>
        </p:sp>
        <p:sp>
          <p:nvSpPr>
            <p:cNvPr id="15" name="Rectangle 14">
              <a:extLst>
                <a:ext uri="{FF2B5EF4-FFF2-40B4-BE49-F238E27FC236}">
                  <a16:creationId xmlns:a16="http://schemas.microsoft.com/office/drawing/2014/main" id="{291C8E74-8B46-DC4A-B198-3F170EAA74EF}"/>
                </a:ext>
              </a:extLst>
            </p:cNvPr>
            <p:cNvSpPr/>
            <p:nvPr/>
          </p:nvSpPr>
          <p:spPr>
            <a:xfrm>
              <a:off x="286475" y="2105559"/>
              <a:ext cx="580913"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1.</a:t>
              </a:r>
            </a:p>
          </p:txBody>
        </p:sp>
        <p:sp>
          <p:nvSpPr>
            <p:cNvPr id="16" name="Rectangle 15">
              <a:extLst>
                <a:ext uri="{FF2B5EF4-FFF2-40B4-BE49-F238E27FC236}">
                  <a16:creationId xmlns:a16="http://schemas.microsoft.com/office/drawing/2014/main" id="{019A85EF-3A66-D6DC-8DB0-D777639AA880}"/>
                </a:ext>
              </a:extLst>
            </p:cNvPr>
            <p:cNvSpPr/>
            <p:nvPr/>
          </p:nvSpPr>
          <p:spPr>
            <a:xfrm>
              <a:off x="287032" y="3310125"/>
              <a:ext cx="580356"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2.</a:t>
              </a:r>
            </a:p>
          </p:txBody>
        </p:sp>
        <p:sp>
          <p:nvSpPr>
            <p:cNvPr id="17" name="TextBox 16">
              <a:extLst>
                <a:ext uri="{FF2B5EF4-FFF2-40B4-BE49-F238E27FC236}">
                  <a16:creationId xmlns:a16="http://schemas.microsoft.com/office/drawing/2014/main" id="{5A6A0459-0931-E81C-72F8-0C4FCD946AFF}"/>
                </a:ext>
              </a:extLst>
            </p:cNvPr>
            <p:cNvSpPr txBox="1"/>
            <p:nvPr/>
          </p:nvSpPr>
          <p:spPr>
            <a:xfrm>
              <a:off x="919808" y="3202404"/>
              <a:ext cx="10543641" cy="86177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Entity falling in more than one sub-category needs to submit the following.</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Different email ID is required to register in each category.  </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Company KYC (Company’s PAN, GST &amp; CIN) documents shall be same for each category.</a:t>
              </a:r>
              <a:endParaRPr kumimoji="0" lang="en-US" sz="1600" b="1" i="0" u="none" strike="noStrike" kern="1200" cap="none" spc="0" normalizeH="0" baseline="0" noProof="0" dirty="0">
                <a:ln>
                  <a:noFill/>
                </a:ln>
                <a:solidFill>
                  <a:srgbClr val="00B150"/>
                </a:solidFill>
                <a:effectLst/>
                <a:uLnTx/>
                <a:uFillTx/>
                <a:latin typeface="Gill Sans MT"/>
                <a:ea typeface="+mn-ea"/>
                <a:cs typeface="+mn-cs"/>
              </a:endParaRPr>
            </a:p>
          </p:txBody>
        </p:sp>
        <p:sp>
          <p:nvSpPr>
            <p:cNvPr id="18" name="Rectangle 17">
              <a:extLst>
                <a:ext uri="{FF2B5EF4-FFF2-40B4-BE49-F238E27FC236}">
                  <a16:creationId xmlns:a16="http://schemas.microsoft.com/office/drawing/2014/main" id="{DD101C08-8306-F525-F25D-4AE265AD8116}"/>
                </a:ext>
              </a:extLst>
            </p:cNvPr>
            <p:cNvSpPr/>
            <p:nvPr/>
          </p:nvSpPr>
          <p:spPr>
            <a:xfrm>
              <a:off x="287032" y="4622414"/>
              <a:ext cx="580356"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3.</a:t>
              </a:r>
            </a:p>
          </p:txBody>
        </p:sp>
        <p:sp>
          <p:nvSpPr>
            <p:cNvPr id="21" name="TextBox 20">
              <a:extLst>
                <a:ext uri="{FF2B5EF4-FFF2-40B4-BE49-F238E27FC236}">
                  <a16:creationId xmlns:a16="http://schemas.microsoft.com/office/drawing/2014/main" id="{BC65BC7B-7085-D2C9-8C87-469EC30EED27}"/>
                </a:ext>
              </a:extLst>
            </p:cNvPr>
            <p:cNvSpPr txBox="1"/>
            <p:nvPr/>
          </p:nvSpPr>
          <p:spPr>
            <a:xfrm>
              <a:off x="919808" y="4391582"/>
              <a:ext cx="10543641" cy="1107996"/>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If an entity is falling under the category of Brand Owner as well as Importer.</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000000"/>
                  </a:solidFill>
                  <a:effectLst/>
                  <a:uLnTx/>
                  <a:uFillTx/>
                  <a:latin typeface="Gill Sans MT"/>
                  <a:ea typeface="+mn-ea"/>
                  <a:cs typeface="+mn-cs"/>
                </a:rPr>
                <a:t>In such case, the entity first has to register as a brand owner and provide the entire details in terms of plastic waste generation including imported plastic by the firm.  After registration as brand owner the entity shall register as importer and provide details of imported plastics and the imported material sold to the said brand owner. </a:t>
              </a:r>
              <a:endParaRPr kumimoji="0" lang="en-US" sz="1600" b="1" i="0" u="none" strike="noStrike" kern="1200" cap="none" spc="0" normalizeH="0" baseline="0" noProof="0" dirty="0">
                <a:ln>
                  <a:noFill/>
                </a:ln>
                <a:solidFill>
                  <a:srgbClr val="00B150"/>
                </a:solidFill>
                <a:effectLst/>
                <a:uLnTx/>
                <a:uFillTx/>
                <a:latin typeface="Gill Sans MT"/>
                <a:ea typeface="+mn-ea"/>
                <a:cs typeface="+mn-cs"/>
              </a:endParaRPr>
            </a:p>
          </p:txBody>
        </p:sp>
      </p:grpSp>
    </p:spTree>
    <p:extLst>
      <p:ext uri="{BB962C8B-B14F-4D97-AF65-F5344CB8AC3E}">
        <p14:creationId xmlns:p14="http://schemas.microsoft.com/office/powerpoint/2010/main" val="378475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0004-CCB8-8067-3472-C2BF294EA425}"/>
              </a:ext>
            </a:extLst>
          </p:cNvPr>
          <p:cNvSpPr>
            <a:spLocks noGrp="1"/>
          </p:cNvSpPr>
          <p:nvPr>
            <p:ph type="title"/>
          </p:nvPr>
        </p:nvSpPr>
        <p:spPr/>
        <p:txBody>
          <a:bodyPr/>
          <a:lstStyle/>
          <a:p>
            <a:r>
              <a:rPr lang="en-US" dirty="0"/>
              <a:t>POINTS TO REMEMBER </a:t>
            </a:r>
          </a:p>
        </p:txBody>
      </p:sp>
      <p:grpSp>
        <p:nvGrpSpPr>
          <p:cNvPr id="10" name="Group 9">
            <a:extLst>
              <a:ext uri="{FF2B5EF4-FFF2-40B4-BE49-F238E27FC236}">
                <a16:creationId xmlns:a16="http://schemas.microsoft.com/office/drawing/2014/main" id="{7D88C5D4-97FD-A71C-31BE-03409331B78E}"/>
              </a:ext>
            </a:extLst>
          </p:cNvPr>
          <p:cNvGrpSpPr/>
          <p:nvPr/>
        </p:nvGrpSpPr>
        <p:grpSpPr>
          <a:xfrm>
            <a:off x="504097" y="2489294"/>
            <a:ext cx="11183806" cy="3458805"/>
            <a:chOff x="504097" y="1790047"/>
            <a:chExt cx="11183806" cy="3458805"/>
          </a:xfrm>
        </p:grpSpPr>
        <p:grpSp>
          <p:nvGrpSpPr>
            <p:cNvPr id="3" name="Group 2">
              <a:extLst>
                <a:ext uri="{FF2B5EF4-FFF2-40B4-BE49-F238E27FC236}">
                  <a16:creationId xmlns:a16="http://schemas.microsoft.com/office/drawing/2014/main" id="{315B2407-AA61-4878-67BA-26A247BDCE08}"/>
                </a:ext>
              </a:extLst>
            </p:cNvPr>
            <p:cNvGrpSpPr/>
            <p:nvPr/>
          </p:nvGrpSpPr>
          <p:grpSpPr>
            <a:xfrm>
              <a:off x="504097" y="2950063"/>
              <a:ext cx="11183806" cy="2298789"/>
              <a:chOff x="272812" y="2290227"/>
              <a:chExt cx="11183806" cy="2298789"/>
            </a:xfrm>
          </p:grpSpPr>
          <p:sp>
            <p:nvSpPr>
              <p:cNvPr id="4" name="TextBox 3">
                <a:extLst>
                  <a:ext uri="{FF2B5EF4-FFF2-40B4-BE49-F238E27FC236}">
                    <a16:creationId xmlns:a16="http://schemas.microsoft.com/office/drawing/2014/main" id="{BE7FCAAB-B306-A6AB-745A-185A48B64CC4}"/>
                  </a:ext>
                </a:extLst>
              </p:cNvPr>
              <p:cNvSpPr txBox="1"/>
              <p:nvPr/>
            </p:nvSpPr>
            <p:spPr>
              <a:xfrm>
                <a:off x="919809" y="2290227"/>
                <a:ext cx="10536809" cy="1138773"/>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Liabilities of producer/importer if concerned Brand owners are currently not registered on the centralized EPR portal.</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000000"/>
                    </a:solidFill>
                    <a:effectLst/>
                    <a:uLnTx/>
                    <a:uFillTx/>
                    <a:latin typeface="Gill Sans MT"/>
                    <a:ea typeface="+mn-ea"/>
                    <a:cs typeface="+mn-cs"/>
                  </a:rPr>
                  <a:t>In such case, the Producer/Importer may register on the said portal and their liabilities for fulfilling of EPR target to be adjusted during filling of Annual report on the portal.</a:t>
                </a:r>
                <a:endParaRPr kumimoji="0" lang="en-US" sz="1600" b="1" i="0" u="none" strike="noStrike" kern="1200" cap="none" spc="0" normalizeH="0" baseline="0" noProof="0" dirty="0">
                  <a:ln>
                    <a:noFill/>
                  </a:ln>
                  <a:solidFill>
                    <a:srgbClr val="00B150"/>
                  </a:solidFill>
                  <a:effectLst/>
                  <a:uLnTx/>
                  <a:uFillTx/>
                  <a:latin typeface="Gill Sans MT"/>
                  <a:ea typeface="+mn-ea"/>
                  <a:cs typeface="+mn-cs"/>
                </a:endParaRPr>
              </a:p>
            </p:txBody>
          </p:sp>
          <p:sp>
            <p:nvSpPr>
              <p:cNvPr id="5" name="Rectangle 4">
                <a:extLst>
                  <a:ext uri="{FF2B5EF4-FFF2-40B4-BE49-F238E27FC236}">
                    <a16:creationId xmlns:a16="http://schemas.microsoft.com/office/drawing/2014/main" id="{C11474B1-5E65-F57C-AD29-F799238C4D96}"/>
                  </a:ext>
                </a:extLst>
              </p:cNvPr>
              <p:cNvSpPr/>
              <p:nvPr/>
            </p:nvSpPr>
            <p:spPr>
              <a:xfrm>
                <a:off x="272812" y="2536447"/>
                <a:ext cx="580356"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5.</a:t>
                </a:r>
              </a:p>
            </p:txBody>
          </p:sp>
          <p:sp>
            <p:nvSpPr>
              <p:cNvPr id="6" name="TextBox 5">
                <a:extLst>
                  <a:ext uri="{FF2B5EF4-FFF2-40B4-BE49-F238E27FC236}">
                    <a16:creationId xmlns:a16="http://schemas.microsoft.com/office/drawing/2014/main" id="{E9116DEE-2D08-9871-CC6A-F2C1CB9F3D1D}"/>
                  </a:ext>
                </a:extLst>
              </p:cNvPr>
              <p:cNvSpPr txBox="1"/>
              <p:nvPr/>
            </p:nvSpPr>
            <p:spPr>
              <a:xfrm>
                <a:off x="919809" y="3727242"/>
                <a:ext cx="10536809" cy="86177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Gill Sans MT"/>
                    <a:ea typeface="+mn-ea"/>
                    <a:cs typeface="+mn-cs"/>
                  </a:rPr>
                  <a:t>Category of PIBOs exempted from fulfilling EPR obligation:</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000000"/>
                    </a:solidFill>
                    <a:effectLst/>
                    <a:uLnTx/>
                    <a:uFillTx/>
                    <a:latin typeface="Gill Sans MT"/>
                    <a:ea typeface="+mn-ea"/>
                    <a:cs typeface="+mn-cs"/>
                  </a:rPr>
                  <a:t>The Micro &amp; Small category of Brand Owners are exempted from fulfilling EPR obligation.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ill Sans MT"/>
                    <a:ea typeface="+mn-ea"/>
                    <a:cs typeface="+mn-cs"/>
                  </a:rPr>
                  <a:t>Remaining all entities are required to be registered on Centralized EPR portal in line with notified EPR Guidelines.</a:t>
                </a:r>
                <a:endParaRPr kumimoji="0" lang="en-US" sz="1600" b="1" i="0" u="none" strike="noStrike" kern="1200" cap="none" spc="0" normalizeH="0" baseline="0" noProof="0" dirty="0">
                  <a:ln>
                    <a:noFill/>
                  </a:ln>
                  <a:solidFill>
                    <a:srgbClr val="00B150"/>
                  </a:solidFill>
                  <a:effectLst/>
                  <a:uLnTx/>
                  <a:uFillTx/>
                  <a:latin typeface="Gill Sans MT"/>
                  <a:ea typeface="+mn-ea"/>
                  <a:cs typeface="+mn-cs"/>
                </a:endParaRPr>
              </a:p>
            </p:txBody>
          </p:sp>
          <p:sp>
            <p:nvSpPr>
              <p:cNvPr id="7" name="Rectangle 6">
                <a:extLst>
                  <a:ext uri="{FF2B5EF4-FFF2-40B4-BE49-F238E27FC236}">
                    <a16:creationId xmlns:a16="http://schemas.microsoft.com/office/drawing/2014/main" id="{C247FB16-749D-953D-8983-818A0AD15813}"/>
                  </a:ext>
                </a:extLst>
              </p:cNvPr>
              <p:cNvSpPr/>
              <p:nvPr/>
            </p:nvSpPr>
            <p:spPr>
              <a:xfrm>
                <a:off x="272812" y="3834963"/>
                <a:ext cx="580356"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6.</a:t>
                </a:r>
              </a:p>
            </p:txBody>
          </p:sp>
        </p:grpSp>
        <p:sp>
          <p:nvSpPr>
            <p:cNvPr id="8" name="TextBox 7">
              <a:extLst>
                <a:ext uri="{FF2B5EF4-FFF2-40B4-BE49-F238E27FC236}">
                  <a16:creationId xmlns:a16="http://schemas.microsoft.com/office/drawing/2014/main" id="{2C5E40F7-9C09-B0D2-D047-7B63D338A4CD}"/>
                </a:ext>
              </a:extLst>
            </p:cNvPr>
            <p:cNvSpPr txBox="1"/>
            <p:nvPr/>
          </p:nvSpPr>
          <p:spPr>
            <a:xfrm>
              <a:off x="1151095" y="1790047"/>
              <a:ext cx="10536808" cy="861774"/>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If a third-party manufacturer of products does not have a brand name associated with them</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a:p>
              <a:pPr marL="285750" marR="0" lvl="0" indent="-285750" algn="l" defTabSz="457200" rtl="0" eaLnBrk="1" fontAlgn="auto" latinLnBrk="0" hangingPunct="1">
                <a:lnSpc>
                  <a:spcPct val="100000"/>
                </a:lnSpc>
                <a:spcBef>
                  <a:spcPts val="0"/>
                </a:spcBef>
                <a:spcAft>
                  <a:spcPts val="0"/>
                </a:spcAft>
                <a:buClr>
                  <a:srgbClr val="903163"/>
                </a:buClr>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In such case the EPR liabilities are to be taken by the concerned Brand Owners/Producers to whom the product is being sold.</a:t>
              </a:r>
            </a:p>
          </p:txBody>
        </p:sp>
        <p:sp>
          <p:nvSpPr>
            <p:cNvPr id="9" name="Rectangle 8">
              <a:extLst>
                <a:ext uri="{FF2B5EF4-FFF2-40B4-BE49-F238E27FC236}">
                  <a16:creationId xmlns:a16="http://schemas.microsoft.com/office/drawing/2014/main" id="{A40E8025-017C-EA76-7019-6223F0779316}"/>
                </a:ext>
              </a:extLst>
            </p:cNvPr>
            <p:cNvSpPr/>
            <p:nvPr/>
          </p:nvSpPr>
          <p:spPr>
            <a:xfrm>
              <a:off x="504097" y="1897767"/>
              <a:ext cx="580356"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4.</a:t>
              </a:r>
            </a:p>
          </p:txBody>
        </p:sp>
      </p:grpSp>
    </p:spTree>
    <p:extLst>
      <p:ext uri="{BB962C8B-B14F-4D97-AF65-F5344CB8AC3E}">
        <p14:creationId xmlns:p14="http://schemas.microsoft.com/office/powerpoint/2010/main" val="3551519758"/>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Words>
  <Application>Microsoft Office PowerPoint</Application>
  <PresentationFormat>Breitbild</PresentationFormat>
  <Paragraphs>24</Paragraphs>
  <Slides>2</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Calibri</vt:lpstr>
      <vt:lpstr>Gill Sans MT</vt:lpstr>
      <vt:lpstr>Wingdings</vt:lpstr>
      <vt:lpstr>Wingdings 2</vt:lpstr>
      <vt:lpstr>Theme1</vt:lpstr>
      <vt:lpstr>POINTS TO REMEMBER </vt:lpstr>
      <vt:lpstr>POINTS TO REMEMBER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POINTS TO REMEMBER </dc:title>
  <dc:creator>Andreas, Volker Marcel GIZ IN</dc:creator>
  <cp:lastModifiedBy>Andreas, Volker Marcel GIZ IN</cp:lastModifiedBy>
  <cp:revision>1</cp:revision>
  <dcterms:created xsi:type="dcterms:W3CDTF">2022-11-18T12:29:16Z</dcterms:created>
  <dcterms:modified xsi:type="dcterms:W3CDTF">2022-11-18T12:29:38Z</dcterms:modified>
</cp:coreProperties>
</file>