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Gill San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hPJrm03O2KqOjrL2du5S4UIgsd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GillSans-regular.fntdata"/><Relationship Id="rId8" Type="http://schemas.openxmlformats.org/officeDocument/2006/relationships/font" Target="fonts/Gill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0"/>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0"/>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0"/>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50"/>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0"/>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5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9"/>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5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60"/>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0"/>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0"/>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60"/>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0"/>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0"/>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5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1"/>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6" name="Google Shape;36;p52"/>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7" name="Google Shape;37;p5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3"/>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3"/>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4" name="Google Shape;44;p5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5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4"/>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54"/>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54"/>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5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5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5"/>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5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57"/>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7"/>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F276A"/>
              </a:buClr>
              <a:buSzPts val="2000"/>
              <a:buFont typeface="Gill Sans"/>
              <a:buNone/>
              <a:defRPr b="0" sz="2000">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57"/>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5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58"/>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8"/>
          <p:cNvSpPr/>
          <p:nvPr>
            <p:ph idx="2" type="pic"/>
          </p:nvPr>
        </p:nvSpPr>
        <p:spPr>
          <a:xfrm>
            <a:off x="447817" y="599725"/>
            <a:ext cx="11290859" cy="3557252"/>
          </a:xfrm>
          <a:prstGeom prst="rect">
            <a:avLst/>
          </a:prstGeom>
          <a:noFill/>
          <a:ln>
            <a:noFill/>
          </a:ln>
        </p:spPr>
      </p:sp>
      <p:sp>
        <p:nvSpPr>
          <p:cNvPr id="78" name="Google Shape;78;p58"/>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5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49"/>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4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4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4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POINTS TO REMEMBER </a:t>
            </a:r>
            <a:endParaRPr/>
          </a:p>
        </p:txBody>
      </p:sp>
      <p:grpSp>
        <p:nvGrpSpPr>
          <p:cNvPr id="102" name="Google Shape;102;p45"/>
          <p:cNvGrpSpPr/>
          <p:nvPr/>
        </p:nvGrpSpPr>
        <p:grpSpPr>
          <a:xfrm>
            <a:off x="507513" y="2488058"/>
            <a:ext cx="11176833" cy="3517033"/>
            <a:chOff x="286475" y="1982449"/>
            <a:chExt cx="11176833" cy="3517033"/>
          </a:xfrm>
        </p:grpSpPr>
        <p:sp>
          <p:nvSpPr>
            <p:cNvPr id="103" name="Google Shape;103;p45"/>
            <p:cNvSpPr txBox="1"/>
            <p:nvPr/>
          </p:nvSpPr>
          <p:spPr>
            <a:xfrm>
              <a:off x="919808" y="1982449"/>
              <a:ext cx="10543500" cy="892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If PIBO has inhouse recycling unit for their packaging plastic.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Gill Sans"/>
                  <a:ea typeface="Gill Sans"/>
                  <a:cs typeface="Gill Sans"/>
                  <a:sym typeface="Gill Sans"/>
                </a:rPr>
                <a:t>In such case, PIBOs have to register as PIBO and as Recycler BOTH with relevant documentation. Credits can only be issued to recyclers and transaction of credits to PIBO shall be documented.</a:t>
              </a:r>
              <a:endParaRPr b="0" i="0" sz="1400" u="none" cap="none" strike="noStrike">
                <a:solidFill>
                  <a:srgbClr val="000000"/>
                </a:solidFill>
                <a:latin typeface="Arial"/>
                <a:ea typeface="Arial"/>
                <a:cs typeface="Arial"/>
                <a:sym typeface="Arial"/>
              </a:endParaRPr>
            </a:p>
          </p:txBody>
        </p:sp>
        <p:sp>
          <p:nvSpPr>
            <p:cNvPr id="104" name="Google Shape;104;p45"/>
            <p:cNvSpPr/>
            <p:nvPr/>
          </p:nvSpPr>
          <p:spPr>
            <a:xfrm>
              <a:off x="286475" y="2105559"/>
              <a:ext cx="5808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1.</a:t>
              </a:r>
              <a:endParaRPr b="0" i="0" sz="1400" u="none" cap="none" strike="noStrike">
                <a:solidFill>
                  <a:srgbClr val="000000"/>
                </a:solidFill>
                <a:latin typeface="Arial"/>
                <a:ea typeface="Arial"/>
                <a:cs typeface="Arial"/>
                <a:sym typeface="Arial"/>
              </a:endParaRPr>
            </a:p>
          </p:txBody>
        </p:sp>
        <p:sp>
          <p:nvSpPr>
            <p:cNvPr id="105" name="Google Shape;105;p45"/>
            <p:cNvSpPr/>
            <p:nvPr/>
          </p:nvSpPr>
          <p:spPr>
            <a:xfrm>
              <a:off x="287032" y="3310125"/>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2.</a:t>
              </a:r>
              <a:endParaRPr b="0" i="0" sz="1400" u="none" cap="none" strike="noStrike">
                <a:solidFill>
                  <a:srgbClr val="000000"/>
                </a:solidFill>
                <a:latin typeface="Arial"/>
                <a:ea typeface="Arial"/>
                <a:cs typeface="Arial"/>
                <a:sym typeface="Arial"/>
              </a:endParaRPr>
            </a:p>
          </p:txBody>
        </p:sp>
        <p:sp>
          <p:nvSpPr>
            <p:cNvPr id="106" name="Google Shape;106;p45"/>
            <p:cNvSpPr txBox="1"/>
            <p:nvPr/>
          </p:nvSpPr>
          <p:spPr>
            <a:xfrm>
              <a:off x="919808" y="3202404"/>
              <a:ext cx="10543500" cy="86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Entity falling in more than one sub-category needs to submit the following.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Gill Sans"/>
                  <a:ea typeface="Gill Sans"/>
                  <a:cs typeface="Gill Sans"/>
                  <a:sym typeface="Gill Sans"/>
                </a:rPr>
                <a:t>Different email id is required to register in each category.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Gill Sans"/>
                  <a:ea typeface="Gill Sans"/>
                  <a:cs typeface="Gill Sans"/>
                  <a:sym typeface="Gill Sans"/>
                </a:rPr>
                <a:t>Company KYC (Company’s PAN, GST &amp; CIN)documents shall be same for each category.</a:t>
              </a:r>
              <a:endParaRPr b="1" i="0" sz="1600" u="none" cap="none" strike="noStrike">
                <a:solidFill>
                  <a:srgbClr val="00B150"/>
                </a:solidFill>
                <a:latin typeface="Gill Sans"/>
                <a:ea typeface="Gill Sans"/>
                <a:cs typeface="Gill Sans"/>
                <a:sym typeface="Gill Sans"/>
              </a:endParaRPr>
            </a:p>
          </p:txBody>
        </p:sp>
        <p:sp>
          <p:nvSpPr>
            <p:cNvPr id="107" name="Google Shape;107;p45"/>
            <p:cNvSpPr/>
            <p:nvPr/>
          </p:nvSpPr>
          <p:spPr>
            <a:xfrm>
              <a:off x="287032" y="4622414"/>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3.</a:t>
              </a:r>
              <a:endParaRPr b="0" i="0" sz="1400" u="none" cap="none" strike="noStrike">
                <a:solidFill>
                  <a:srgbClr val="000000"/>
                </a:solidFill>
                <a:latin typeface="Arial"/>
                <a:ea typeface="Arial"/>
                <a:cs typeface="Arial"/>
                <a:sym typeface="Arial"/>
              </a:endParaRPr>
            </a:p>
          </p:txBody>
        </p:sp>
        <p:sp>
          <p:nvSpPr>
            <p:cNvPr id="108" name="Google Shape;108;p45"/>
            <p:cNvSpPr txBox="1"/>
            <p:nvPr/>
          </p:nvSpPr>
          <p:spPr>
            <a:xfrm>
              <a:off x="919808" y="4391582"/>
              <a:ext cx="10543500" cy="1107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If an entity falling under the category of Brand Owner as well as Importer.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rgbClr val="000000"/>
                  </a:solidFill>
                  <a:latin typeface="Gill Sans"/>
                  <a:ea typeface="Gill Sans"/>
                  <a:cs typeface="Gill Sans"/>
                  <a:sym typeface="Gill Sans"/>
                </a:rPr>
                <a:t>In such case, the entity first has to register as a brand owner and provide the entire details in terms of plastic waste generation including imported plastic by the firm.  After registration as brand owner the entity shall register as importer and provide details of imported plastics and the imported material sold to the said brand owner. </a:t>
              </a:r>
              <a:endParaRPr b="1" i="0" sz="1600" u="none" cap="none" strike="noStrike">
                <a:solidFill>
                  <a:srgbClr val="00B150"/>
                </a:solidFill>
                <a:latin typeface="Gill Sans"/>
                <a:ea typeface="Gill Sans"/>
                <a:cs typeface="Gill Sans"/>
                <a:sym typeface="Gill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6"/>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POINTS TO REMEMBER </a:t>
            </a:r>
            <a:endParaRPr/>
          </a:p>
        </p:txBody>
      </p:sp>
      <p:grpSp>
        <p:nvGrpSpPr>
          <p:cNvPr id="115" name="Google Shape;115;p46"/>
          <p:cNvGrpSpPr/>
          <p:nvPr/>
        </p:nvGrpSpPr>
        <p:grpSpPr>
          <a:xfrm>
            <a:off x="504097" y="2489294"/>
            <a:ext cx="11183898" cy="3458931"/>
            <a:chOff x="504097" y="1790047"/>
            <a:chExt cx="11183898" cy="3458931"/>
          </a:xfrm>
        </p:grpSpPr>
        <p:grpSp>
          <p:nvGrpSpPr>
            <p:cNvPr id="116" name="Google Shape;116;p46"/>
            <p:cNvGrpSpPr/>
            <p:nvPr/>
          </p:nvGrpSpPr>
          <p:grpSpPr>
            <a:xfrm>
              <a:off x="504097" y="2950063"/>
              <a:ext cx="11183897" cy="2298915"/>
              <a:chOff x="272812" y="2290227"/>
              <a:chExt cx="11183897" cy="2298915"/>
            </a:xfrm>
          </p:grpSpPr>
          <p:sp>
            <p:nvSpPr>
              <p:cNvPr id="117" name="Google Shape;117;p46"/>
              <p:cNvSpPr txBox="1"/>
              <p:nvPr/>
            </p:nvSpPr>
            <p:spPr>
              <a:xfrm>
                <a:off x="919809" y="2290227"/>
                <a:ext cx="10536900" cy="113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Liabilities of producer/importer if concerned Brand owners are currently not registered on the centralized EPR portal.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rgbClr val="000000"/>
                    </a:solidFill>
                    <a:latin typeface="Gill Sans"/>
                    <a:ea typeface="Gill Sans"/>
                    <a:cs typeface="Gill Sans"/>
                    <a:sym typeface="Gill Sans"/>
                  </a:rPr>
                  <a:t>In such case, the Producer/Importer may register on the said portal and their liabilities for fulfilling of EPR target to be adjusted during filling of Annual report on the portal.</a:t>
                </a:r>
                <a:endParaRPr b="1" i="0" sz="1600" u="none" cap="none" strike="noStrike">
                  <a:solidFill>
                    <a:srgbClr val="00B150"/>
                  </a:solidFill>
                  <a:latin typeface="Gill Sans"/>
                  <a:ea typeface="Gill Sans"/>
                  <a:cs typeface="Gill Sans"/>
                  <a:sym typeface="Gill Sans"/>
                </a:endParaRPr>
              </a:p>
            </p:txBody>
          </p:sp>
          <p:sp>
            <p:nvSpPr>
              <p:cNvPr id="118" name="Google Shape;118;p46"/>
              <p:cNvSpPr/>
              <p:nvPr/>
            </p:nvSpPr>
            <p:spPr>
              <a:xfrm>
                <a:off x="272812" y="2536447"/>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5.</a:t>
                </a:r>
                <a:endParaRPr b="0" i="0" sz="1400" u="none" cap="none" strike="noStrike">
                  <a:solidFill>
                    <a:srgbClr val="000000"/>
                  </a:solidFill>
                  <a:latin typeface="Arial"/>
                  <a:ea typeface="Arial"/>
                  <a:cs typeface="Arial"/>
                  <a:sym typeface="Arial"/>
                </a:endParaRPr>
              </a:p>
            </p:txBody>
          </p:sp>
          <p:sp>
            <p:nvSpPr>
              <p:cNvPr id="119" name="Google Shape;119;p46"/>
              <p:cNvSpPr txBox="1"/>
              <p:nvPr/>
            </p:nvSpPr>
            <p:spPr>
              <a:xfrm>
                <a:off x="919809" y="3727242"/>
                <a:ext cx="10536900" cy="86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Gill Sans"/>
                    <a:ea typeface="Gill Sans"/>
                    <a:cs typeface="Gill Sans"/>
                    <a:sym typeface="Gill Sans"/>
                  </a:rPr>
                  <a:t>Category of PIBOs exempted from fulfilling EPR obligation:</a:t>
                </a:r>
                <a:endParaRPr b="1" i="0" sz="1800" u="none" cap="none" strike="noStrike">
                  <a:solidFill>
                    <a:srgbClr val="000000"/>
                  </a:solidFill>
                  <a:latin typeface="Gill Sans"/>
                  <a:ea typeface="Gill Sans"/>
                  <a:cs typeface="Gill Sans"/>
                  <a:sym typeface="Gill Sans"/>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rgbClr val="000000"/>
                    </a:solidFill>
                    <a:latin typeface="Gill Sans"/>
                    <a:ea typeface="Gill Sans"/>
                    <a:cs typeface="Gill Sans"/>
                    <a:sym typeface="Gill Sans"/>
                  </a:rPr>
                  <a:t>The Micro &amp; Small category of Brand Owners are exempted from fulfilling EPR obligation.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Gill Sans"/>
                    <a:ea typeface="Gill Sans"/>
                    <a:cs typeface="Gill Sans"/>
                    <a:sym typeface="Gill Sans"/>
                  </a:rPr>
                  <a:t>Remaining all entities are required to be registered on Centralized EPR portal in line with notified EPR Guidelines.</a:t>
                </a:r>
                <a:endParaRPr b="1" i="0" sz="1600" u="none" cap="none" strike="noStrike">
                  <a:solidFill>
                    <a:srgbClr val="00B150"/>
                  </a:solidFill>
                  <a:latin typeface="Gill Sans"/>
                  <a:ea typeface="Gill Sans"/>
                  <a:cs typeface="Gill Sans"/>
                  <a:sym typeface="Gill Sans"/>
                </a:endParaRPr>
              </a:p>
            </p:txBody>
          </p:sp>
          <p:sp>
            <p:nvSpPr>
              <p:cNvPr id="120" name="Google Shape;120;p46"/>
              <p:cNvSpPr/>
              <p:nvPr/>
            </p:nvSpPr>
            <p:spPr>
              <a:xfrm>
                <a:off x="272812" y="3834963"/>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6.</a:t>
                </a:r>
                <a:endParaRPr b="0" i="0" sz="1400" u="none" cap="none" strike="noStrike">
                  <a:solidFill>
                    <a:srgbClr val="000000"/>
                  </a:solidFill>
                  <a:latin typeface="Arial"/>
                  <a:ea typeface="Arial"/>
                  <a:cs typeface="Arial"/>
                  <a:sym typeface="Arial"/>
                </a:endParaRPr>
              </a:p>
            </p:txBody>
          </p:sp>
        </p:grpSp>
        <p:sp>
          <p:nvSpPr>
            <p:cNvPr id="121" name="Google Shape;121;p46"/>
            <p:cNvSpPr txBox="1"/>
            <p:nvPr/>
          </p:nvSpPr>
          <p:spPr>
            <a:xfrm>
              <a:off x="1151095" y="1790047"/>
              <a:ext cx="10536900" cy="86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If the third party manufacturer of products does not have a brand name associated with them</a:t>
              </a:r>
              <a:r>
                <a:rPr b="0" i="0" lang="en-US" sz="18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2"/>
                </a:buClr>
                <a:buSzPts val="1600"/>
                <a:buFont typeface="Noto Sans Symbols"/>
                <a:buChar char="⮚"/>
              </a:pPr>
              <a:r>
                <a:rPr b="0" i="0" lang="en-US" sz="1600" u="none" cap="none" strike="noStrike">
                  <a:solidFill>
                    <a:schemeClr val="dk1"/>
                  </a:solidFill>
                  <a:latin typeface="Gill Sans"/>
                  <a:ea typeface="Gill Sans"/>
                  <a:cs typeface="Gill Sans"/>
                  <a:sym typeface="Gill Sans"/>
                </a:rPr>
                <a:t>In such case the EPR liabilities are to be taken by the concerned Brand Owners/Producers to whom the product is being sold.</a:t>
              </a:r>
              <a:endParaRPr b="0" i="0" sz="1400" u="none" cap="none" strike="noStrike">
                <a:solidFill>
                  <a:srgbClr val="000000"/>
                </a:solidFill>
                <a:latin typeface="Arial"/>
                <a:ea typeface="Arial"/>
                <a:cs typeface="Arial"/>
                <a:sym typeface="Arial"/>
              </a:endParaRPr>
            </a:p>
          </p:txBody>
        </p:sp>
        <p:sp>
          <p:nvSpPr>
            <p:cNvPr id="122" name="Google Shape;122;p46"/>
            <p:cNvSpPr/>
            <p:nvPr/>
          </p:nvSpPr>
          <p:spPr>
            <a:xfrm>
              <a:off x="504097" y="1897767"/>
              <a:ext cx="580500" cy="646200"/>
            </a:xfrm>
            <a:prstGeom prst="rect">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Gill Sans"/>
                  <a:ea typeface="Gill Sans"/>
                  <a:cs typeface="Gill Sans"/>
                  <a:sym typeface="Gill Sans"/>
                </a:rPr>
                <a:t>4.</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2022-07-28T09:29:45Z</dcterms:created>
  <dc:creator>Vrinda Negi</dc:creator>
</cp:coreProperties>
</file>