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7cb76c13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57cb76c1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57cb76c13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7cb76c13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57cb76c13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7cb76c13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57cb76c13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7cb76c13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57cb76c13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57cb76c13f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30214" y="460805"/>
            <a:ext cx="84822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34486" y="454915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cpcbeprplastic.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REGISTERING FOR SIGNUP – PIBO   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Graphical user interface, website&#10;&#10;Description automatically generated" id="71" name="Google Shape;7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755" l="0" r="159" t="0"/>
          <a:stretch/>
        </p:blipFill>
        <p:spPr>
          <a:xfrm>
            <a:off x="804532" y="2102441"/>
            <a:ext cx="7556400" cy="23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93631" y="1516092"/>
            <a:ext cx="7567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 to </a:t>
            </a:r>
            <a:r>
              <a:rPr lang="en" sz="1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Centralized EPR Portal for Plastic Packaging (https://eprplastic.cpcb.gov.in/)</a:t>
            </a: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webpage for registration and then signup using the 'Register' option by filling your email and password.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PIBO – REGISTRATION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35894" y="1902964"/>
            <a:ext cx="14520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Signup form for new registration opens up. Information about the applicant type, Company details, authorized person and login details are to be provided.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871" y="1371730"/>
            <a:ext cx="7016474" cy="352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PIBO – REGISTRATION 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3362" y="1640736"/>
            <a:ext cx="13665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Signup form for new registration opens. Information about the applicant type, Company details, authorized person and login details are to be provided.</a:t>
            </a:r>
            <a:endParaRPr sz="11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768" y="1429384"/>
            <a:ext cx="7227872" cy="31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>
                <a:solidFill>
                  <a:schemeClr val="lt1"/>
                </a:solidFill>
              </a:rPr>
              <a:t>READINESS CHECKLIST - PIBO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87333" y="2146763"/>
            <a:ext cx="26874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chemeClr val="dk1"/>
                </a:solidFill>
              </a:rPr>
              <a:t>Required Documents for PIBOs</a:t>
            </a:r>
            <a:endParaRPr b="0" i="0" sz="1400" u="none" strike="noStrike">
              <a:solidFill>
                <a:schemeClr val="dk1"/>
              </a:solidFill>
            </a:endParaRPr>
          </a:p>
          <a:p>
            <a:pPr indent="-2540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b="0" i="0" lang="en" sz="1400" u="none" strike="noStrike">
                <a:solidFill>
                  <a:schemeClr val="dk1"/>
                </a:solidFill>
              </a:rPr>
              <a:t>PAN, GST, CIN of the Company</a:t>
            </a:r>
            <a:endParaRPr/>
          </a:p>
          <a:p>
            <a:pPr indent="-2540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b="0" i="0" lang="en" sz="1400" u="none" strike="noStrike">
                <a:solidFill>
                  <a:schemeClr val="dk1"/>
                </a:solidFill>
              </a:rPr>
              <a:t>Aadhar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0" i="0" lang="en" sz="1400" u="none" strike="noStrike">
                <a:solidFill>
                  <a:schemeClr val="dk1"/>
                </a:solidFill>
              </a:rPr>
              <a:t>PAN of Authorized person (Scanned Copies)</a:t>
            </a:r>
            <a:endParaRPr/>
          </a:p>
          <a:p>
            <a:pPr indent="-2540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b="0" i="0" lang="en" sz="1400" u="none" strike="noStrike">
                <a:solidFill>
                  <a:schemeClr val="dk1"/>
                </a:solidFill>
              </a:rPr>
              <a:t>DIC Registration in PDF format (if unit registered with DIC)</a:t>
            </a:r>
            <a:endParaRPr/>
          </a:p>
          <a:p>
            <a:pPr indent="-2540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b="0" i="0" lang="en" sz="1400" u="none" strike="noStrike">
                <a:solidFill>
                  <a:schemeClr val="dk1"/>
                </a:solidFill>
              </a:rPr>
              <a:t>Scanned copy containing details of products (type and quantity) produced/marketed.</a:t>
            </a:r>
            <a:endParaRPr/>
          </a:p>
          <a:p>
            <a:pPr indent="-1778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None/>
            </a:pPr>
            <a:r>
              <a:t/>
            </a:r>
            <a:endParaRPr b="0" i="0" sz="1400" u="none" strike="noStrike">
              <a:solidFill>
                <a:schemeClr val="dk1"/>
              </a:solidFill>
            </a:endParaRPr>
          </a:p>
          <a:p>
            <a:pPr indent="-1778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None/>
            </a:pPr>
            <a:r>
              <a:t/>
            </a:r>
            <a:endParaRPr b="0" i="0" sz="1400" u="none" strike="noStrike">
              <a:solidFill>
                <a:schemeClr val="dk1"/>
              </a:solidFill>
            </a:endParaRPr>
          </a:p>
          <a:p>
            <a:pPr indent="-177800" lvl="0" marL="254000" rtl="0" algn="l">
              <a:spcBef>
                <a:spcPts val="700"/>
              </a:spcBef>
              <a:spcAft>
                <a:spcPts val="0"/>
              </a:spcAft>
              <a:buSzPts val="1200"/>
              <a:buFont typeface="Gill San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6221659" y="1903288"/>
            <a:ext cx="2562000" cy="3028200"/>
          </a:xfrm>
          <a:prstGeom prst="rect">
            <a:avLst/>
          </a:prstGeom>
          <a:solidFill>
            <a:schemeClr val="accent2"/>
          </a:solidFill>
          <a:ln cap="rnd" cmpd="sng" w="22225">
            <a:solidFill>
              <a:srgbClr val="6923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b="1" i="0" lang="en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Additional documents for Producer registration</a:t>
            </a:r>
            <a:endParaRPr/>
          </a:p>
          <a:p>
            <a:pPr indent="-219709" lvl="0" marL="2540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Gill Sans"/>
              <a:buAutoNum type="arabicPeriod"/>
            </a:pPr>
            <a:r>
              <a:rPr b="0" i="0" lang="en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Scanned copy of Process flow diagram </a:t>
            </a:r>
            <a:endParaRPr/>
          </a:p>
          <a:p>
            <a:pPr indent="-219709" lvl="0" marL="2540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Gill Sans"/>
              <a:buAutoNum type="arabicPeriod"/>
            </a:pPr>
            <a:r>
              <a:rPr b="0" i="0" lang="en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Combined copy of Consent (Air &amp; Water Act) in PDF Format issued by SPCB/ PCC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66666"/>
              <a:buNone/>
            </a:pPr>
            <a:r>
              <a:rPr b="1" i="0" lang="en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Additional documents for Importer registration</a:t>
            </a:r>
            <a:endParaRPr/>
          </a:p>
          <a:p>
            <a:pPr indent="-219709" lvl="0" marL="2540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Gill Sans"/>
              <a:buAutoNum type="arabicPeriod"/>
            </a:pPr>
            <a:r>
              <a:rPr lang="en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IEC of the Company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66666"/>
              <a:buNone/>
            </a:pPr>
            <a:r>
              <a:rPr b="1" i="0" lang="en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Additional documents for Brand Owner registration</a:t>
            </a:r>
            <a:endParaRPr b="1">
              <a:solidFill>
                <a:schemeClr val="lt1"/>
              </a:solidFill>
            </a:endParaRPr>
          </a:p>
          <a:p>
            <a:pPr indent="-219709" lvl="0" marL="2540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Gill Sans"/>
              <a:buAutoNum type="arabicPeriod"/>
            </a:pPr>
            <a:r>
              <a:rPr b="0" i="0" lang="en" u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Consents issued by SPCB/ PCC (if unit has a production facility)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0" marL="254000" rtl="0" algn="l">
              <a:spcBef>
                <a:spcPts val="700"/>
              </a:spcBef>
              <a:spcAft>
                <a:spcPts val="0"/>
              </a:spcAft>
              <a:buSzPct val="66666"/>
              <a:buFont typeface="Gill Sans"/>
              <a:buNone/>
            </a:pPr>
            <a:r>
              <a:t/>
            </a:r>
            <a:endParaRPr b="0" i="0" u="none" strike="noStrike">
              <a:solidFill>
                <a:schemeClr val="lt1"/>
              </a:solidFill>
            </a:endParaRPr>
          </a:p>
          <a:p>
            <a:pPr indent="-177800" lvl="0" marL="254000" rtl="0" algn="l">
              <a:spcBef>
                <a:spcPts val="700"/>
              </a:spcBef>
              <a:spcAft>
                <a:spcPts val="0"/>
              </a:spcAft>
              <a:buSzPct val="66666"/>
              <a:buFont typeface="Gill Sans"/>
              <a:buNone/>
            </a:pPr>
            <a:r>
              <a:t/>
            </a:r>
            <a:endParaRPr b="0" i="0" u="none" strike="noStrike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35895" y="1557812"/>
            <a:ext cx="8348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Prior to filling up Application form, it shall be ensured that Applicant is readily available with the following documents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pdf/jpg/png file.</a:t>
            </a:r>
            <a:endParaRPr sz="1100"/>
          </a:p>
        </p:txBody>
      </p:sp>
      <p:sp>
        <p:nvSpPr>
          <p:cNvPr id="96" name="Google Shape;96;p18"/>
          <p:cNvSpPr txBox="1"/>
          <p:nvPr/>
        </p:nvSpPr>
        <p:spPr>
          <a:xfrm>
            <a:off x="3290927" y="2146763"/>
            <a:ext cx="25620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ill Sans"/>
              <a:buAutoNum type="arabicPeriod" startAt="5"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Representative Picture of packaging overing different plastic categories under EPR</a:t>
            </a:r>
            <a:endParaRPr sz="1100"/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ill Sans"/>
              <a:buAutoNum type="arabicPeriod" startAt="5"/>
            </a:pPr>
            <a:r>
              <a:rPr b="0" i="0" lang="en" sz="1400" u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Covering letter in PDF format</a:t>
            </a:r>
            <a:endParaRPr sz="1100"/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ill Sans"/>
              <a:buAutoNum type="arabicPeriod" startAt="5"/>
            </a:pPr>
            <a:r>
              <a:rPr b="0" i="0" lang="en" sz="1400" u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Scanned copy of signatures of authorized persons in png, jpeg, jpg.</a:t>
            </a:r>
            <a:endParaRPr sz="1100"/>
          </a:p>
          <a:p>
            <a:pPr indent="-254000" lvl="0" marL="2540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ill Sans"/>
              <a:buAutoNum type="arabicPeriod" startAt="5"/>
            </a:pPr>
            <a:r>
              <a:rPr b="0" i="0" lang="en" sz="1400" u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regarding any other information which the unit wishes to provide.</a:t>
            </a:r>
            <a:endParaRPr b="0" i="0" sz="1400" u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