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embeddedFontLst>
    <p:embeddedFont>
      <p:font typeface="Gill Sans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h7XRv1zpKQ9Gcs7Q10OCerbxQR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GillSans-regular.fntdata"/><Relationship Id="rId8" Type="http://schemas.openxmlformats.org/officeDocument/2006/relationships/font" Target="fonts/Gill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3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3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3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2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2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3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3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3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3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3" name="Google Shape;93;p33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3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3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4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6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2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7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27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27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8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8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0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0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276A"/>
              </a:buClr>
              <a:buSzPts val="2000"/>
              <a:buFont typeface="Gill Sans"/>
              <a:buNone/>
              <a:defRPr b="0" sz="2000"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30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2" name="Google Shape;72;p3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1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31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9" name="Google Shape;79;p3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</a:pPr>
            <a:r>
              <a:rPr lang="en-US"/>
              <a:t>PWP REGISTRATION</a:t>
            </a:r>
            <a:endParaRPr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/>
              <a:t>REGISTRATION WALK THROUGH FOR PLASTIC WASTE PROCESSORS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READINESS CHECKLIST</a:t>
            </a:r>
            <a:endParaRPr/>
          </a:p>
        </p:txBody>
      </p:sp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581193" y="2866953"/>
            <a:ext cx="5067767" cy="2853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Font typeface="Gill Sans"/>
              <a:buAutoNum type="arabicPeriod"/>
            </a:pPr>
            <a:r>
              <a:rPr b="0" i="0" lang="en-US" sz="1600" u="none" strike="noStrike">
                <a:solidFill>
                  <a:schemeClr val="dk1"/>
                </a:solidFill>
              </a:rPr>
              <a:t>PAN, GST, GIN of the Company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Gill Sans"/>
              <a:buAutoNum type="arabicPeriod"/>
            </a:pPr>
            <a:r>
              <a:rPr b="0" i="0" lang="en-US" sz="1600" u="none" strike="noStrike">
                <a:solidFill>
                  <a:schemeClr val="dk1"/>
                </a:solidFill>
              </a:rPr>
              <a:t>Aadhar, PAN of Authorized person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Gill Sans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Copy of registration if already registered with SPCBs.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Gill Sans"/>
              <a:buAutoNum type="arabicPeriod"/>
            </a:pPr>
            <a:r>
              <a:rPr b="0" i="0" lang="en-US" sz="1600" u="none" strike="noStrike">
                <a:solidFill>
                  <a:schemeClr val="dk1"/>
                </a:solidFill>
              </a:rPr>
              <a:t>Process flow diagram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Gill Sans"/>
              <a:buAutoNum type="arabicPeriod"/>
            </a:pPr>
            <a:r>
              <a:rPr b="0" i="0" lang="en-US" sz="1600" u="none" strike="noStrike">
                <a:solidFill>
                  <a:schemeClr val="dk1"/>
                </a:solidFill>
              </a:rPr>
              <a:t>Consents under Air/ Water Act &amp; Authorization under HWM Rules issued by SPCB/PCC.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Gill Sans"/>
              <a:buAutoNum type="arabicPeriod"/>
            </a:pPr>
            <a:r>
              <a:rPr b="0" i="0" lang="en-US" sz="1600" u="none" strike="noStrike">
                <a:solidFill>
                  <a:schemeClr val="dk1"/>
                </a:solidFill>
              </a:rPr>
              <a:t>Geo-tagged pictures of raw material storage area, production area and product dispatch area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Gill Sans"/>
              <a:buAutoNum type="arabicPeriod"/>
            </a:pPr>
            <a:r>
              <a:rPr b="0" i="0" lang="en-US" sz="1600" u="none" strike="noStrike">
                <a:solidFill>
                  <a:schemeClr val="dk1"/>
                </a:solidFill>
              </a:rPr>
              <a:t>Geo-tagged pictures of plant machinery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Gill Sans"/>
              <a:buAutoNum type="arabicPeriod"/>
            </a:pPr>
            <a:r>
              <a:rPr b="0" i="0" lang="en-US" sz="1600" u="none" strike="noStrike">
                <a:solidFill>
                  <a:schemeClr val="dk1"/>
                </a:solidFill>
              </a:rPr>
              <a:t>Video link of the unit.</a:t>
            </a:r>
            <a:endParaRPr/>
          </a:p>
          <a:p>
            <a:pPr indent="-249428" lvl="0" marL="3429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Gill Sans"/>
              <a:buNone/>
            </a:pPr>
            <a:r>
              <a:t/>
            </a:r>
            <a:endParaRPr b="0" i="0" sz="1600" u="none" strike="noStrike">
              <a:solidFill>
                <a:schemeClr val="dk1"/>
              </a:solidFill>
            </a:endParaRPr>
          </a:p>
        </p:txBody>
      </p:sp>
      <p:sp>
        <p:nvSpPr>
          <p:cNvPr id="109" name="Google Shape;109;p2"/>
          <p:cNvSpPr txBox="1"/>
          <p:nvPr>
            <p:ph idx="2" type="body"/>
          </p:nvPr>
        </p:nvSpPr>
        <p:spPr>
          <a:xfrm>
            <a:off x="6096000" y="2866951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Font typeface="Gill Sans"/>
              <a:buAutoNum type="arabicPeriod" startAt="9"/>
            </a:pPr>
            <a:r>
              <a:rPr b="0" i="0" lang="en-US" sz="1600" u="none" strike="noStrike">
                <a:solidFill>
                  <a:schemeClr val="dk1"/>
                </a:solidFill>
              </a:rPr>
              <a:t>Copy of Electricity Bill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Gill Sans"/>
              <a:buAutoNum type="arabicPeriod" startAt="9"/>
            </a:pPr>
            <a:r>
              <a:rPr b="0" i="0" lang="en-US" sz="1600" u="none" strike="noStrike">
                <a:solidFill>
                  <a:schemeClr val="dk1"/>
                </a:solidFill>
              </a:rPr>
              <a:t>Copy of Analysis report of characterization of waste generated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Gill Sans"/>
              <a:buAutoNum type="arabicPeriod" startAt="9"/>
            </a:pPr>
            <a:r>
              <a:rPr b="0" i="0" lang="en-US" sz="1600" u="none" strike="noStrike">
                <a:solidFill>
                  <a:schemeClr val="dk1"/>
                </a:solidFill>
              </a:rPr>
              <a:t>Copy of documents giving Occupational safety and health aspects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Gill Sans"/>
              <a:buAutoNum type="arabicPeriod" startAt="9"/>
            </a:pPr>
            <a:r>
              <a:rPr b="0" i="0" lang="en-US" sz="1600" u="none" strike="noStrike">
                <a:solidFill>
                  <a:schemeClr val="dk1"/>
                </a:solidFill>
              </a:rPr>
              <a:t>Copy of document giving details of pollution control measures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Gill Sans"/>
              <a:buAutoNum type="arabicPeriod" startAt="9"/>
            </a:pPr>
            <a:r>
              <a:rPr b="0" i="0" lang="en-US" sz="1600" u="none" strike="noStrike">
                <a:solidFill>
                  <a:schemeClr val="dk1"/>
                </a:solidFill>
              </a:rPr>
              <a:t>Copy of onsite /offsite Disaster management plant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Gill Sans"/>
              <a:buAutoNum type="arabicPeriod" startAt="9"/>
            </a:pPr>
            <a:r>
              <a:rPr b="0" i="0" lang="en-US" sz="1600" u="none" strike="noStrike">
                <a:solidFill>
                  <a:schemeClr val="dk1"/>
                </a:solidFill>
              </a:rPr>
              <a:t>Document regarding any other information which the unit wishes to provide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Gill Sans"/>
              <a:buAutoNum type="arabicPeriod" startAt="9"/>
            </a:pPr>
            <a:r>
              <a:rPr b="0" i="0" lang="en-US" sz="1600" u="none" strike="noStrike">
                <a:solidFill>
                  <a:schemeClr val="dk1"/>
                </a:solidFill>
              </a:rPr>
              <a:t>Covering letter</a:t>
            </a:r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581193" y="2077083"/>
            <a:ext cx="111305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Prior to filling up Application form, it shall be ensured that Applicant is readily available with the following documents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 pdf/jpg/png file.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1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2022-07-28T08:19:50Z</dcterms:created>
  <dc:creator>Vrinda Negi</dc:creator>
</cp:coreProperties>
</file>