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WwQSfqMAr700m5d5P59ANIthh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Specific Field level</a:t>
            </a:r>
            <a:endParaRPr/>
          </a:p>
        </p:txBody>
      </p:sp>
      <p:sp>
        <p:nvSpPr>
          <p:cNvPr id="118" name="Google Shape;11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Directions by CPCB for SUPs</a:t>
            </a:r>
            <a:endParaRPr/>
          </a:p>
        </p:txBody>
      </p:sp>
      <p:sp>
        <p:nvSpPr>
          <p:cNvPr id="152" name="Google Shape;15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5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1"/>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2" name="Google Shape;22;p5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1"/>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59"/>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9"/>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5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60"/>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0"/>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60"/>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60"/>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60"/>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0"/>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52"/>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2"/>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52"/>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0" name="Google Shape;30;p5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50"/>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0"/>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0"/>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37" name="Google Shape;37;p50"/>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0"/>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53"/>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3"/>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Gill Sans"/>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3"/>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4" name="Google Shape;44;p5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54"/>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4"/>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54"/>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54"/>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54"/>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5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55"/>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5"/>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5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57"/>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7"/>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9F276A"/>
              </a:buClr>
              <a:buSzPts val="2000"/>
              <a:buFont typeface="Gill Sans"/>
              <a:buNone/>
              <a:defRPr b="0" sz="2000">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7"/>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57"/>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5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9F276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58"/>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Gill Sans"/>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8"/>
          <p:cNvSpPr/>
          <p:nvPr>
            <p:ph idx="2" type="pic"/>
          </p:nvPr>
        </p:nvSpPr>
        <p:spPr>
          <a:xfrm>
            <a:off x="447817" y="599725"/>
            <a:ext cx="11290859" cy="3557252"/>
          </a:xfrm>
          <a:prstGeom prst="rect">
            <a:avLst/>
          </a:prstGeom>
          <a:noFill/>
          <a:ln>
            <a:noFill/>
          </a:ln>
        </p:spPr>
      </p:sp>
      <p:sp>
        <p:nvSpPr>
          <p:cNvPr id="78" name="Google Shape;78;p58"/>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5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49"/>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4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4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4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9"/>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9"/>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9"/>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576756" y="7432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APPLICATION FORM FORMAT </a:t>
            </a:r>
            <a:endParaRPr/>
          </a:p>
        </p:txBody>
      </p:sp>
      <p:sp>
        <p:nvSpPr>
          <p:cNvPr id="101" name="Google Shape;101;p15"/>
          <p:cNvSpPr txBox="1"/>
          <p:nvPr>
            <p:ph idx="1" type="body"/>
          </p:nvPr>
        </p:nvSpPr>
        <p:spPr>
          <a:xfrm>
            <a:off x="576756" y="2126388"/>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lnSpc>
                <a:spcPct val="100000"/>
              </a:lnSpc>
              <a:spcBef>
                <a:spcPts val="0"/>
              </a:spcBef>
              <a:spcAft>
                <a:spcPts val="0"/>
              </a:spcAft>
              <a:buSzPts val="1656"/>
              <a:buChar char="◼"/>
            </a:pPr>
            <a:r>
              <a:rPr lang="en-US"/>
              <a:t>Part A: General Details</a:t>
            </a:r>
            <a:endParaRPr/>
          </a:p>
          <a:p>
            <a:pPr indent="-306000" lvl="0" marL="306000" rtl="0" algn="l">
              <a:lnSpc>
                <a:spcPct val="100000"/>
              </a:lnSpc>
              <a:spcBef>
                <a:spcPts val="960"/>
              </a:spcBef>
              <a:spcAft>
                <a:spcPts val="0"/>
              </a:spcAft>
              <a:buSzPts val="1656"/>
              <a:buChar char="◼"/>
            </a:pPr>
            <a:r>
              <a:rPr lang="en-US"/>
              <a:t>Part B: Effluent &amp; Emissions </a:t>
            </a:r>
            <a:endParaRPr/>
          </a:p>
          <a:p>
            <a:pPr indent="-306000" lvl="0" marL="306000" rtl="0" algn="l">
              <a:lnSpc>
                <a:spcPct val="100000"/>
              </a:lnSpc>
              <a:spcBef>
                <a:spcPts val="960"/>
              </a:spcBef>
              <a:spcAft>
                <a:spcPts val="0"/>
              </a:spcAft>
              <a:buSzPts val="1656"/>
              <a:buChar char="◼"/>
            </a:pPr>
            <a:r>
              <a:rPr lang="en-US"/>
              <a:t>Part C: Procurement/ Sales/ Waste Generation </a:t>
            </a:r>
            <a:endParaRPr/>
          </a:p>
          <a:p>
            <a:pPr indent="-306000" lvl="0" marL="306000" rtl="0" algn="l">
              <a:lnSpc>
                <a:spcPct val="100000"/>
              </a:lnSpc>
              <a:spcBef>
                <a:spcPts val="960"/>
              </a:spcBef>
              <a:spcAft>
                <a:spcPts val="0"/>
              </a:spcAft>
              <a:buSzPts val="1656"/>
              <a:buChar char="◼"/>
            </a:pPr>
            <a:r>
              <a:rPr lang="en-US"/>
              <a:t>Part D: EPR Action Plan </a:t>
            </a:r>
            <a:endParaRPr/>
          </a:p>
          <a:p>
            <a:pPr indent="-200844" lvl="0" marL="306000" rtl="0" algn="l">
              <a:lnSpc>
                <a:spcPct val="100000"/>
              </a:lnSpc>
              <a:spcBef>
                <a:spcPts val="960"/>
              </a:spcBef>
              <a:spcAft>
                <a:spcPts val="0"/>
              </a:spcAft>
              <a:buSzPts val="1656"/>
              <a:buNone/>
            </a:pPr>
            <a:r>
              <a:t/>
            </a:r>
            <a:endParaRPr/>
          </a:p>
          <a:p>
            <a:pPr indent="-200844" lvl="0" marL="306000" rtl="0" algn="l">
              <a:lnSpc>
                <a:spcPct val="100000"/>
              </a:lnSpc>
              <a:spcBef>
                <a:spcPts val="960"/>
              </a:spcBef>
              <a:spcAft>
                <a:spcPts val="0"/>
              </a:spcAft>
              <a:buSzPts val="1656"/>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PART B: EMISSIONS AND EFFLUENT RELATED DETAILS</a:t>
            </a:r>
            <a:endParaRPr/>
          </a:p>
        </p:txBody>
      </p:sp>
      <p:sp>
        <p:nvSpPr>
          <p:cNvPr id="162" name="Google Shape;162;p2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lnSpc>
                <a:spcPct val="100000"/>
              </a:lnSpc>
              <a:spcBef>
                <a:spcPts val="0"/>
              </a:spcBef>
              <a:spcAft>
                <a:spcPts val="0"/>
              </a:spcAft>
              <a:buSzPts val="1656"/>
              <a:buChar char="◼"/>
            </a:pPr>
            <a:r>
              <a:rPr lang="en-US"/>
              <a:t>6: Consent details of production facility - Validity date &amp; CTO (Air/Water)  document to be uploaded</a:t>
            </a:r>
            <a:endParaRPr/>
          </a:p>
          <a:p>
            <a:pPr indent="-306000" lvl="0" marL="306000" rtl="0" algn="l">
              <a:lnSpc>
                <a:spcPct val="100000"/>
              </a:lnSpc>
              <a:spcBef>
                <a:spcPts val="960"/>
              </a:spcBef>
              <a:spcAft>
                <a:spcPts val="0"/>
              </a:spcAft>
              <a:buSzPts val="1656"/>
              <a:buChar char="◼"/>
            </a:pPr>
            <a:r>
              <a:rPr lang="en-US"/>
              <a:t>Consent to be valid on the date of application </a:t>
            </a:r>
            <a:endParaRPr/>
          </a:p>
          <a:p>
            <a:pPr indent="-306000" lvl="0" marL="306000" rtl="0" algn="l">
              <a:lnSpc>
                <a:spcPct val="100000"/>
              </a:lnSpc>
              <a:spcBef>
                <a:spcPts val="960"/>
              </a:spcBef>
              <a:spcAft>
                <a:spcPts val="0"/>
              </a:spcAft>
              <a:buSzPts val="1656"/>
              <a:buChar char="◼"/>
            </a:pPr>
            <a:r>
              <a:rPr lang="en-US"/>
              <a:t>Applicable for entities having production units</a:t>
            </a:r>
            <a:endParaRPr/>
          </a:p>
          <a:p>
            <a:pPr indent="-306000" lvl="0" marL="306000" rtl="0" algn="l">
              <a:lnSpc>
                <a:spcPct val="100000"/>
              </a:lnSpc>
              <a:spcBef>
                <a:spcPts val="960"/>
              </a:spcBef>
              <a:spcAft>
                <a:spcPts val="0"/>
              </a:spcAft>
              <a:buSzPts val="1656"/>
              <a:buChar char="◼"/>
            </a:pPr>
            <a:r>
              <a:rPr lang="en-US"/>
              <a:t>Optional for Brandowners/ Importers</a:t>
            </a:r>
            <a:endParaRPr/>
          </a:p>
          <a:p>
            <a:pPr indent="-306000" lvl="0" marL="306000" rtl="0" algn="l">
              <a:lnSpc>
                <a:spcPct val="100000"/>
              </a:lnSpc>
              <a:spcBef>
                <a:spcPts val="960"/>
              </a:spcBef>
              <a:spcAft>
                <a:spcPts val="0"/>
              </a:spcAft>
              <a:buSzPts val="1656"/>
              <a:buChar char="◼"/>
            </a:pPr>
            <a:r>
              <a:rPr lang="en-US"/>
              <a:t>Mandatory for Producers </a:t>
            </a:r>
            <a:endParaRPr/>
          </a:p>
          <a:p>
            <a:pPr indent="-200844" lvl="0" marL="306000" rtl="0" algn="l">
              <a:lnSpc>
                <a:spcPct val="100000"/>
              </a:lnSpc>
              <a:spcBef>
                <a:spcPts val="960"/>
              </a:spcBef>
              <a:spcAft>
                <a:spcPts val="0"/>
              </a:spcAft>
              <a:buSzPts val="165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A screenshot of a computer&#10;&#10;Description automatically generated" id="168" name="Google Shape;168;p25"/>
          <p:cNvPicPr preferRelativeResize="0"/>
          <p:nvPr>
            <p:ph idx="1" type="body"/>
          </p:nvPr>
        </p:nvPicPr>
        <p:blipFill rotWithShape="1">
          <a:blip r:embed="rId3">
            <a:alphaModFix/>
          </a:blip>
          <a:srcRect b="0" l="0" r="0" t="15765"/>
          <a:stretch/>
        </p:blipFill>
        <p:spPr>
          <a:xfrm>
            <a:off x="4014763" y="2321960"/>
            <a:ext cx="7596045" cy="3433192"/>
          </a:xfrm>
          <a:prstGeom prst="rect">
            <a:avLst/>
          </a:prstGeom>
          <a:noFill/>
          <a:ln>
            <a:noFill/>
          </a:ln>
        </p:spPr>
      </p:pic>
      <p:sp>
        <p:nvSpPr>
          <p:cNvPr id="169" name="Google Shape;169;p25"/>
          <p:cNvSpPr txBox="1"/>
          <p:nvPr/>
        </p:nvSpPr>
        <p:spPr>
          <a:xfrm>
            <a:off x="581192" y="2132817"/>
            <a:ext cx="2597832"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Part B: </a:t>
            </a:r>
            <a:r>
              <a:rPr b="0" i="0" lang="en-US" sz="1800" u="none" cap="none" strike="noStrike">
                <a:solidFill>
                  <a:schemeClr val="dk1"/>
                </a:solidFill>
                <a:latin typeface="Gill Sans"/>
                <a:ea typeface="Gill Sans"/>
                <a:cs typeface="Gill Sans"/>
                <a:sym typeface="Gill Sans"/>
              </a:rPr>
              <a:t>Details of state wise consents(consent to operate (CTO) document provided by SPCB for liquid effluent and gaseous emissions) where the producer has its operating units should be provided.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Also combined consent copies pertaining to air and water acts should be uploaded.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PART C: PROCUREMENT/ SALES/ WASTE GENERATION</a:t>
            </a:r>
            <a:endParaRPr/>
          </a:p>
        </p:txBody>
      </p:sp>
      <p:sp>
        <p:nvSpPr>
          <p:cNvPr id="175" name="Google Shape;175;p26"/>
          <p:cNvSpPr txBox="1"/>
          <p:nvPr>
            <p:ph idx="1" type="body"/>
          </p:nvPr>
        </p:nvSpPr>
        <p:spPr>
          <a:xfrm>
            <a:off x="581192" y="2180496"/>
            <a:ext cx="11029615" cy="4292223"/>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00000"/>
              </a:lnSpc>
              <a:spcBef>
                <a:spcPts val="0"/>
              </a:spcBef>
              <a:spcAft>
                <a:spcPts val="0"/>
              </a:spcAft>
              <a:buSzPts val="1656"/>
              <a:buChar char="◼"/>
            </a:pPr>
            <a:r>
              <a:rPr lang="en-US"/>
              <a:t>PIBOs to indicate plastic waste generation details equivalent to plastic packaging qty placed in market </a:t>
            </a:r>
            <a:endParaRPr/>
          </a:p>
          <a:p>
            <a:pPr indent="-306000" lvl="0" marL="306000" rtl="0" algn="l">
              <a:lnSpc>
                <a:spcPct val="100000"/>
              </a:lnSpc>
              <a:spcBef>
                <a:spcPts val="960"/>
              </a:spcBef>
              <a:spcAft>
                <a:spcPts val="0"/>
              </a:spcAft>
              <a:buSzPts val="1656"/>
              <a:buChar char="◼"/>
            </a:pPr>
            <a:r>
              <a:rPr lang="en-US"/>
              <a:t>Irrespective of the fact that commodity with plastic packaging / plastic packaging is directly / indirectly sold to end-users</a:t>
            </a:r>
            <a:endParaRPr/>
          </a:p>
          <a:p>
            <a:pPr indent="-306000" lvl="0" marL="306000" rtl="0" algn="l">
              <a:lnSpc>
                <a:spcPct val="100000"/>
              </a:lnSpc>
              <a:spcBef>
                <a:spcPts val="960"/>
              </a:spcBef>
              <a:spcAft>
                <a:spcPts val="0"/>
              </a:spcAft>
              <a:buSzPts val="1656"/>
              <a:buChar char="◼"/>
            </a:pPr>
            <a:r>
              <a:rPr lang="en-US"/>
              <a:t>Plastic Waste category should match with the commodity with plastic packaging / plastic packaging marketed</a:t>
            </a:r>
            <a:endParaRPr/>
          </a:p>
          <a:p>
            <a:pPr indent="-306000" lvl="0" marL="306000" rtl="0" algn="l">
              <a:lnSpc>
                <a:spcPct val="100000"/>
              </a:lnSpc>
              <a:spcBef>
                <a:spcPts val="960"/>
              </a:spcBef>
              <a:spcAft>
                <a:spcPts val="0"/>
              </a:spcAft>
              <a:buSzPts val="1656"/>
              <a:buChar char="◼"/>
            </a:pPr>
            <a:r>
              <a:rPr lang="en-US"/>
              <a:t>Plastic waste quantity should match with the plastic consumed in plastic packaging</a:t>
            </a:r>
            <a:endParaRPr/>
          </a:p>
          <a:p>
            <a:pPr indent="-306000" lvl="0" marL="306000" rtl="0" algn="l">
              <a:lnSpc>
                <a:spcPct val="100000"/>
              </a:lnSpc>
              <a:spcBef>
                <a:spcPts val="960"/>
              </a:spcBef>
              <a:spcAft>
                <a:spcPts val="0"/>
              </a:spcAft>
              <a:buSzPts val="1656"/>
              <a:buChar char="◼"/>
            </a:pPr>
            <a:r>
              <a:rPr lang="en-US"/>
              <a:t>Entity category ( P/I/BO/Recycler) &amp; Contact details</a:t>
            </a:r>
            <a:endParaRPr/>
          </a:p>
          <a:p>
            <a:pPr indent="-306000" lvl="0" marL="306000" rtl="0" algn="l">
              <a:lnSpc>
                <a:spcPct val="100000"/>
              </a:lnSpc>
              <a:spcBef>
                <a:spcPts val="960"/>
              </a:spcBef>
              <a:spcAft>
                <a:spcPts val="0"/>
              </a:spcAft>
              <a:buSzPts val="1656"/>
              <a:buChar char="◼"/>
            </a:pPr>
            <a:r>
              <a:rPr lang="en-US"/>
              <a:t>Quantity , type of plastic, category of plastic to be reported</a:t>
            </a:r>
            <a:endParaRPr/>
          </a:p>
          <a:p>
            <a:pPr indent="-306000" lvl="0" marL="306000" rtl="0" algn="l">
              <a:lnSpc>
                <a:spcPct val="100000"/>
              </a:lnSpc>
              <a:spcBef>
                <a:spcPts val="960"/>
              </a:spcBef>
              <a:spcAft>
                <a:spcPts val="0"/>
              </a:spcAft>
              <a:buSzPts val="1656"/>
              <a:buChar char="◼"/>
            </a:pPr>
            <a:r>
              <a:rPr lang="en-US"/>
              <a:t>Details of Registered/Unregistered entities to be provided separately </a:t>
            </a:r>
            <a:endParaRPr/>
          </a:p>
          <a:p>
            <a:pPr indent="-306000" lvl="0" marL="306000" rtl="0" algn="l">
              <a:lnSpc>
                <a:spcPct val="100000"/>
              </a:lnSpc>
              <a:spcBef>
                <a:spcPts val="960"/>
              </a:spcBef>
              <a:spcAft>
                <a:spcPts val="0"/>
              </a:spcAft>
              <a:buSzPts val="1656"/>
              <a:buChar char="◼"/>
            </a:pPr>
            <a:r>
              <a:rPr lang="en-US"/>
              <a:t>Sales figures to be reported by Producers/ Importers</a:t>
            </a:r>
            <a:endParaRPr/>
          </a:p>
          <a:p>
            <a:pPr indent="-306000" lvl="0" marL="306000" rtl="0" algn="l">
              <a:lnSpc>
                <a:spcPct val="100000"/>
              </a:lnSpc>
              <a:spcBef>
                <a:spcPts val="960"/>
              </a:spcBef>
              <a:spcAft>
                <a:spcPts val="0"/>
              </a:spcAft>
              <a:buSzPts val="1656"/>
              <a:buChar char="◼"/>
            </a:pPr>
            <a:r>
              <a:rPr lang="en-US"/>
              <a:t>EPR target to be reduced by target sold to registered entities ( Producers/ Brandowners) </a:t>
            </a:r>
            <a:endParaRPr/>
          </a:p>
          <a:p>
            <a:pPr indent="-306000" lvl="0" marL="306000" rtl="0" algn="l">
              <a:lnSpc>
                <a:spcPct val="100000"/>
              </a:lnSpc>
              <a:spcBef>
                <a:spcPts val="960"/>
              </a:spcBef>
              <a:spcAft>
                <a:spcPts val="0"/>
              </a:spcAft>
              <a:buSzPts val="1656"/>
              <a:buChar char="◼"/>
            </a:pPr>
            <a:r>
              <a:rPr lang="en-US"/>
              <a:t>Cross validation included between sales to PIBOs</a:t>
            </a:r>
            <a:endParaRPr/>
          </a:p>
          <a:p>
            <a:pPr indent="-200844" lvl="0" marL="306000" rtl="0" algn="l">
              <a:lnSpc>
                <a:spcPct val="100000"/>
              </a:lnSpc>
              <a:spcBef>
                <a:spcPts val="960"/>
              </a:spcBef>
              <a:spcAft>
                <a:spcPts val="0"/>
              </a:spcAft>
              <a:buSzPts val="1656"/>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Graphical user interface, table&#10;&#10;Description automatically generated" id="181" name="Google Shape;181;p27"/>
          <p:cNvPicPr preferRelativeResize="0"/>
          <p:nvPr>
            <p:ph idx="1" type="body"/>
          </p:nvPr>
        </p:nvPicPr>
        <p:blipFill rotWithShape="1">
          <a:blip r:embed="rId3">
            <a:alphaModFix/>
          </a:blip>
          <a:srcRect b="0" l="0" r="0" t="15230"/>
          <a:stretch/>
        </p:blipFill>
        <p:spPr>
          <a:xfrm>
            <a:off x="3830281" y="2198669"/>
            <a:ext cx="7883269" cy="3585680"/>
          </a:xfrm>
          <a:prstGeom prst="rect">
            <a:avLst/>
          </a:prstGeom>
          <a:noFill/>
          <a:ln>
            <a:noFill/>
          </a:ln>
        </p:spPr>
      </p:pic>
      <p:sp>
        <p:nvSpPr>
          <p:cNvPr id="182" name="Google Shape;182;p27"/>
          <p:cNvSpPr txBox="1"/>
          <p:nvPr/>
        </p:nvSpPr>
        <p:spPr>
          <a:xfrm>
            <a:off x="581192" y="2305650"/>
            <a:ext cx="3143371"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Part C: </a:t>
            </a:r>
            <a:r>
              <a:rPr b="0" i="0" lang="en-US" sz="1800" u="none" cap="none" strike="noStrike">
                <a:solidFill>
                  <a:schemeClr val="dk1"/>
                </a:solidFill>
                <a:latin typeface="Gill Sans"/>
                <a:ea typeface="Gill Sans"/>
                <a:cs typeface="Gill Sans"/>
                <a:sym typeface="Gill Sans"/>
              </a:rPr>
              <a:t>Producer should provide the state wise and category wise generation of plastic waste (both pre-consumer and post-consumer)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Percent of recycled plastic should be provided for these categories.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Graphical user interface, text, application, email&#10;&#10;Description automatically generated" id="188" name="Google Shape;188;p28"/>
          <p:cNvPicPr preferRelativeResize="0"/>
          <p:nvPr>
            <p:ph idx="1" type="body"/>
          </p:nvPr>
        </p:nvPicPr>
        <p:blipFill rotWithShape="1">
          <a:blip r:embed="rId3">
            <a:alphaModFix/>
          </a:blip>
          <a:srcRect b="8034" l="701" r="1200" t="16676"/>
          <a:stretch/>
        </p:blipFill>
        <p:spPr>
          <a:xfrm>
            <a:off x="3647327" y="1859339"/>
            <a:ext cx="7623424" cy="3139321"/>
          </a:xfrm>
          <a:prstGeom prst="rect">
            <a:avLst/>
          </a:prstGeom>
          <a:noFill/>
          <a:ln>
            <a:noFill/>
          </a:ln>
        </p:spPr>
      </p:pic>
      <p:sp>
        <p:nvSpPr>
          <p:cNvPr id="189" name="Google Shape;189;p28"/>
          <p:cNvSpPr txBox="1"/>
          <p:nvPr/>
        </p:nvSpPr>
        <p:spPr>
          <a:xfrm>
            <a:off x="654122" y="2156381"/>
            <a:ext cx="2597832"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8(a): </a:t>
            </a:r>
            <a:r>
              <a:rPr b="0" i="0" lang="en-US" sz="1800" u="none" cap="none" strike="noStrike">
                <a:solidFill>
                  <a:schemeClr val="dk1"/>
                </a:solidFill>
                <a:latin typeface="Gill Sans"/>
                <a:ea typeface="Gill Sans"/>
                <a:cs typeface="Gill Sans"/>
                <a:sym typeface="Gill Sans"/>
              </a:rPr>
              <a:t>Details of raw materials procured from registered entities – Producers to input the procurement details.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System generated invoice id should be entered and the system would fetch all the procurement details from the registered seller. </a:t>
            </a:r>
            <a:endParaRPr b="0" i="0" sz="1400" u="none" cap="none" strike="noStrike">
              <a:solidFill>
                <a:srgbClr val="000000"/>
              </a:solidFill>
              <a:latin typeface="Arial"/>
              <a:ea typeface="Arial"/>
              <a:cs typeface="Arial"/>
              <a:sym typeface="Arial"/>
            </a:endParaRPr>
          </a:p>
        </p:txBody>
      </p:sp>
      <p:pic>
        <p:nvPicPr>
          <p:cNvPr descr="Graphical user interface, text, application&#10;&#10;Description automatically generated" id="190" name="Google Shape;190;p28"/>
          <p:cNvPicPr preferRelativeResize="0"/>
          <p:nvPr/>
        </p:nvPicPr>
        <p:blipFill rotWithShape="1">
          <a:blip r:embed="rId4">
            <a:alphaModFix/>
          </a:blip>
          <a:srcRect b="55672" l="5138" r="4917" t="6061"/>
          <a:stretch/>
        </p:blipFill>
        <p:spPr>
          <a:xfrm>
            <a:off x="4177864" y="5142044"/>
            <a:ext cx="7096603" cy="101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8 B</a:t>
            </a:r>
            <a:endParaRPr/>
          </a:p>
        </p:txBody>
      </p:sp>
      <p:pic>
        <p:nvPicPr>
          <p:cNvPr descr="Graphical user interface, application, email&#10;&#10;Description automatically generated" id="196" name="Google Shape;196;p29"/>
          <p:cNvPicPr preferRelativeResize="0"/>
          <p:nvPr>
            <p:ph idx="1" type="body"/>
          </p:nvPr>
        </p:nvPicPr>
        <p:blipFill rotWithShape="1">
          <a:blip r:embed="rId3">
            <a:alphaModFix/>
          </a:blip>
          <a:srcRect b="0" l="0" r="0" t="0"/>
          <a:stretch/>
        </p:blipFill>
        <p:spPr>
          <a:xfrm>
            <a:off x="2860141" y="1924371"/>
            <a:ext cx="8896418" cy="3678238"/>
          </a:xfrm>
          <a:prstGeom prst="rect">
            <a:avLst/>
          </a:prstGeom>
          <a:noFill/>
          <a:ln>
            <a:noFill/>
          </a:ln>
        </p:spPr>
      </p:pic>
      <p:sp>
        <p:nvSpPr>
          <p:cNvPr id="197" name="Google Shape;197;p29"/>
          <p:cNvSpPr txBox="1"/>
          <p:nvPr/>
        </p:nvSpPr>
        <p:spPr>
          <a:xfrm>
            <a:off x="503956" y="2094736"/>
            <a:ext cx="2177599"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8(b): </a:t>
            </a:r>
            <a:r>
              <a:rPr b="0" i="0" lang="en-US" sz="1800" u="none" cap="none" strike="noStrike">
                <a:solidFill>
                  <a:schemeClr val="dk1"/>
                </a:solidFill>
                <a:latin typeface="Gill Sans"/>
                <a:ea typeface="Gill Sans"/>
                <a:cs typeface="Gill Sans"/>
                <a:sym typeface="Gill Sans"/>
              </a:rPr>
              <a:t>Details of raw materials procured from unregistered entities – Producers to input all the procurement details along with original invoice number.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8 C</a:t>
            </a:r>
            <a:endParaRPr/>
          </a:p>
        </p:txBody>
      </p:sp>
      <p:pic>
        <p:nvPicPr>
          <p:cNvPr descr="Graphical user interface, text, application, email&#10;&#10;Description automatically generated" id="203" name="Google Shape;203;p30"/>
          <p:cNvPicPr preferRelativeResize="0"/>
          <p:nvPr>
            <p:ph idx="1" type="body"/>
          </p:nvPr>
        </p:nvPicPr>
        <p:blipFill rotWithShape="1">
          <a:blip r:embed="rId3">
            <a:alphaModFix/>
          </a:blip>
          <a:srcRect b="0" l="0" r="0" t="0"/>
          <a:stretch/>
        </p:blipFill>
        <p:spPr>
          <a:xfrm>
            <a:off x="3197771" y="1944920"/>
            <a:ext cx="8413037" cy="3678238"/>
          </a:xfrm>
          <a:prstGeom prst="rect">
            <a:avLst/>
          </a:prstGeom>
          <a:noFill/>
          <a:ln>
            <a:noFill/>
          </a:ln>
        </p:spPr>
      </p:pic>
      <p:sp>
        <p:nvSpPr>
          <p:cNvPr id="204" name="Google Shape;204;p30"/>
          <p:cNvSpPr txBox="1"/>
          <p:nvPr/>
        </p:nvSpPr>
        <p:spPr>
          <a:xfrm>
            <a:off x="503956" y="2094736"/>
            <a:ext cx="2597832"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8(c): </a:t>
            </a:r>
            <a:r>
              <a:rPr b="0" i="0" lang="en-US" sz="1800" u="none" cap="none" strike="noStrike">
                <a:solidFill>
                  <a:schemeClr val="dk1"/>
                </a:solidFill>
                <a:latin typeface="Gill Sans"/>
                <a:ea typeface="Gill Sans"/>
                <a:cs typeface="Gill Sans"/>
                <a:sym typeface="Gill Sans"/>
              </a:rPr>
              <a:t>Details of raw materials sold to registered and unregistered PIBOs. After entering all the required sales details, the system will generate an invoice number which should be available on the uploaded invoice.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Graphical user interface, text&#10;&#10;Description automatically generated" id="210" name="Google Shape;210;p31"/>
          <p:cNvPicPr preferRelativeResize="0"/>
          <p:nvPr>
            <p:ph idx="1" type="body"/>
          </p:nvPr>
        </p:nvPicPr>
        <p:blipFill rotWithShape="1">
          <a:blip r:embed="rId3">
            <a:alphaModFix/>
          </a:blip>
          <a:srcRect b="0" l="0" r="0" t="15844"/>
          <a:stretch/>
        </p:blipFill>
        <p:spPr>
          <a:xfrm>
            <a:off x="3431569" y="2094735"/>
            <a:ext cx="8179239" cy="3693320"/>
          </a:xfrm>
          <a:prstGeom prst="rect">
            <a:avLst/>
          </a:prstGeom>
          <a:noFill/>
          <a:ln>
            <a:noFill/>
          </a:ln>
        </p:spPr>
      </p:pic>
      <p:sp>
        <p:nvSpPr>
          <p:cNvPr id="211" name="Google Shape;211;p31"/>
          <p:cNvSpPr txBox="1"/>
          <p:nvPr/>
        </p:nvSpPr>
        <p:spPr>
          <a:xfrm>
            <a:off x="503956" y="2094736"/>
            <a:ext cx="2597832"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Part D: </a:t>
            </a:r>
            <a:r>
              <a:rPr b="0" i="0" lang="en-US" sz="1800" u="none" cap="none" strike="noStrike">
                <a:solidFill>
                  <a:schemeClr val="dk1"/>
                </a:solidFill>
                <a:latin typeface="Gill Sans"/>
                <a:ea typeface="Gill Sans"/>
                <a:cs typeface="Gill Sans"/>
                <a:sym typeface="Gill Sans"/>
              </a:rPr>
              <a:t>Area and location of the production facility should be entered by the producer.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Note: </a:t>
            </a:r>
            <a:r>
              <a:rPr b="0" i="0" lang="en-US" sz="1800" u="none" cap="none" strike="noStrike">
                <a:solidFill>
                  <a:schemeClr val="dk1"/>
                </a:solidFill>
                <a:latin typeface="Gill Sans"/>
                <a:ea typeface="Gill Sans"/>
                <a:cs typeface="Gill Sans"/>
                <a:sym typeface="Gill Sans"/>
              </a:rPr>
              <a:t>Details of 9(a) to 9(g) containing production facility details are not to be provided in case of importers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Graphical user interface, text&#10;&#10;Description automatically generated" id="217" name="Google Shape;217;p32"/>
          <p:cNvPicPr preferRelativeResize="0"/>
          <p:nvPr>
            <p:ph idx="1" type="body"/>
          </p:nvPr>
        </p:nvPicPr>
        <p:blipFill rotWithShape="1">
          <a:blip r:embed="rId3">
            <a:alphaModFix/>
          </a:blip>
          <a:srcRect b="0" l="0" r="0" t="14545"/>
          <a:stretch/>
        </p:blipFill>
        <p:spPr>
          <a:xfrm>
            <a:off x="4014761" y="2191854"/>
            <a:ext cx="7596047" cy="3482938"/>
          </a:xfrm>
          <a:prstGeom prst="rect">
            <a:avLst/>
          </a:prstGeom>
          <a:noFill/>
          <a:ln>
            <a:noFill/>
          </a:ln>
        </p:spPr>
      </p:pic>
      <p:sp>
        <p:nvSpPr>
          <p:cNvPr id="218" name="Google Shape;218;p32"/>
          <p:cNvSpPr txBox="1"/>
          <p:nvPr/>
        </p:nvSpPr>
        <p:spPr>
          <a:xfrm>
            <a:off x="894374" y="2228671"/>
            <a:ext cx="25978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9(c): </a:t>
            </a:r>
            <a:r>
              <a:rPr b="0" i="0" lang="en-US" sz="1800" u="none" cap="none" strike="noStrike">
                <a:solidFill>
                  <a:schemeClr val="dk1"/>
                </a:solidFill>
                <a:latin typeface="Gill Sans"/>
                <a:ea typeface="Gill Sans"/>
                <a:cs typeface="Gill Sans"/>
                <a:sym typeface="Gill Sans"/>
              </a:rPr>
              <a:t>Pictures of the facility and video of the plant operations should be uploaded.</a:t>
            </a:r>
            <a:endParaRPr b="0" i="0" sz="1400" u="none" cap="none" strike="noStrike">
              <a:solidFill>
                <a:srgbClr val="000000"/>
              </a:solidFill>
              <a:latin typeface="Arial"/>
              <a:ea typeface="Arial"/>
              <a:cs typeface="Arial"/>
              <a:sym typeface="Arial"/>
            </a:endParaRPr>
          </a:p>
        </p:txBody>
      </p:sp>
      <p:sp>
        <p:nvSpPr>
          <p:cNvPr id="219" name="Google Shape;219;p32"/>
          <p:cNvSpPr txBox="1"/>
          <p:nvPr/>
        </p:nvSpPr>
        <p:spPr>
          <a:xfrm>
            <a:off x="894374" y="4197464"/>
            <a:ext cx="2701581"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Note: </a:t>
            </a:r>
            <a:r>
              <a:rPr b="0" i="0" lang="en-US" sz="1800" u="none" cap="none" strike="noStrike">
                <a:solidFill>
                  <a:schemeClr val="dk1"/>
                </a:solidFill>
                <a:latin typeface="Gill Sans"/>
                <a:ea typeface="Gill Sans"/>
                <a:cs typeface="Gill Sans"/>
                <a:sym typeface="Gill Sans"/>
              </a:rPr>
              <a:t>Details of 9(a) to 9(g) containing production facility details are not to be provided in case of importers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A screenshot of a computer&#10;&#10;Description automatically generated" id="225" name="Google Shape;225;p33"/>
          <p:cNvPicPr preferRelativeResize="0"/>
          <p:nvPr>
            <p:ph idx="1" type="body"/>
          </p:nvPr>
        </p:nvPicPr>
        <p:blipFill rotWithShape="1">
          <a:blip r:embed="rId3">
            <a:alphaModFix/>
          </a:blip>
          <a:srcRect b="34756" l="715" r="1783" t="16236"/>
          <a:stretch/>
        </p:blipFill>
        <p:spPr>
          <a:xfrm>
            <a:off x="3098067" y="2421446"/>
            <a:ext cx="8697676" cy="2345763"/>
          </a:xfrm>
          <a:prstGeom prst="rect">
            <a:avLst/>
          </a:prstGeom>
          <a:noFill/>
          <a:ln>
            <a:noFill/>
          </a:ln>
        </p:spPr>
      </p:pic>
      <p:sp>
        <p:nvSpPr>
          <p:cNvPr id="226" name="Google Shape;226;p33"/>
          <p:cNvSpPr txBox="1"/>
          <p:nvPr/>
        </p:nvSpPr>
        <p:spPr>
          <a:xfrm>
            <a:off x="581191" y="2421446"/>
            <a:ext cx="2597832"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9(d): </a:t>
            </a:r>
            <a:r>
              <a:rPr b="0" i="0" lang="en-US" sz="1800" u="none" cap="none" strike="noStrike">
                <a:solidFill>
                  <a:schemeClr val="dk1"/>
                </a:solidFill>
                <a:latin typeface="Gill Sans"/>
                <a:ea typeface="Gill Sans"/>
                <a:cs typeface="Gill Sans"/>
                <a:sym typeface="Gill Sans"/>
              </a:rPr>
              <a:t>Plant machinery details including the power rating, operations, processing capacity with picture of machinery should be provided. Please provide the details carefully with respect to the units mentioned.</a:t>
            </a:r>
            <a:endParaRPr b="0" i="0" sz="1400" u="none" cap="none" strike="noStrike">
              <a:solidFill>
                <a:srgbClr val="000000"/>
              </a:solidFill>
              <a:latin typeface="Arial"/>
              <a:ea typeface="Arial"/>
              <a:cs typeface="Arial"/>
              <a:sym typeface="Arial"/>
            </a:endParaRPr>
          </a:p>
        </p:txBody>
      </p:sp>
      <p:sp>
        <p:nvSpPr>
          <p:cNvPr id="227" name="Google Shape;227;p33"/>
          <p:cNvSpPr txBox="1"/>
          <p:nvPr/>
        </p:nvSpPr>
        <p:spPr>
          <a:xfrm>
            <a:off x="581191" y="5389093"/>
            <a:ext cx="106895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Note: </a:t>
            </a:r>
            <a:r>
              <a:rPr b="0" i="0" lang="en-US" sz="1800" u="none" cap="none" strike="noStrike">
                <a:solidFill>
                  <a:schemeClr val="dk1"/>
                </a:solidFill>
                <a:latin typeface="Gill Sans"/>
                <a:ea typeface="Gill Sans"/>
                <a:cs typeface="Gill Sans"/>
                <a:sym typeface="Gill Sans"/>
              </a:rPr>
              <a:t>Details of 9(a) to 9(g) containing production facility details are not to be provided in case of importers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A screenshot of a computer&#10;&#10;Description automatically generated" id="107" name="Google Shape;107;p16"/>
          <p:cNvPicPr preferRelativeResize="0"/>
          <p:nvPr>
            <p:ph idx="1" type="body"/>
          </p:nvPr>
        </p:nvPicPr>
        <p:blipFill rotWithShape="1">
          <a:blip r:embed="rId3">
            <a:alphaModFix/>
          </a:blip>
          <a:srcRect b="0" l="0" r="0" t="14705"/>
          <a:stretch/>
        </p:blipFill>
        <p:spPr>
          <a:xfrm>
            <a:off x="3727539" y="2291138"/>
            <a:ext cx="7883269" cy="3607853"/>
          </a:xfrm>
          <a:prstGeom prst="rect">
            <a:avLst/>
          </a:prstGeom>
          <a:noFill/>
          <a:ln>
            <a:noFill/>
          </a:ln>
        </p:spPr>
      </p:pic>
      <p:sp>
        <p:nvSpPr>
          <p:cNvPr id="108" name="Google Shape;108;p16"/>
          <p:cNvSpPr txBox="1"/>
          <p:nvPr/>
        </p:nvSpPr>
        <p:spPr>
          <a:xfrm>
            <a:off x="914400" y="2395268"/>
            <a:ext cx="2743200"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Part wise information is required to be entered.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Part A</a:t>
            </a:r>
            <a:r>
              <a:rPr b="0" i="0" lang="en-US" sz="1800" u="none" cap="none" strike="noStrike">
                <a:solidFill>
                  <a:schemeClr val="dk1"/>
                </a:solidFill>
                <a:latin typeface="Gill Sans"/>
                <a:ea typeface="Gill Sans"/>
                <a:cs typeface="Gill Sans"/>
                <a:sym typeface="Gill Sans"/>
              </a:rPr>
              <a:t>: General Information for Producer.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Note</a:t>
            </a:r>
            <a:r>
              <a:rPr b="0" i="0" lang="en-US" sz="1800" u="none" cap="none" strike="noStrike">
                <a:solidFill>
                  <a:schemeClr val="dk1"/>
                </a:solidFill>
                <a:latin typeface="Gill Sans"/>
                <a:ea typeface="Gill Sans"/>
                <a:cs typeface="Gill Sans"/>
                <a:sym typeface="Gill Sans"/>
              </a:rPr>
              <a:t>: All mandatory fields marked in red asterisk are to be filled in so that you can move forward. Make sure to save the section at each stage so that you do not lose any data.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Graphical user interface, text, application, table, email&#10;&#10;Description automatically generated" id="233" name="Google Shape;233;p34"/>
          <p:cNvPicPr preferRelativeResize="0"/>
          <p:nvPr>
            <p:ph idx="1" type="body"/>
          </p:nvPr>
        </p:nvPicPr>
        <p:blipFill rotWithShape="1">
          <a:blip r:embed="rId3">
            <a:alphaModFix/>
          </a:blip>
          <a:srcRect b="0" l="0" r="0" t="15038"/>
          <a:stretch/>
        </p:blipFill>
        <p:spPr>
          <a:xfrm>
            <a:off x="3854354" y="2321959"/>
            <a:ext cx="7756454" cy="3535934"/>
          </a:xfrm>
          <a:prstGeom prst="rect">
            <a:avLst/>
          </a:prstGeom>
          <a:noFill/>
          <a:ln>
            <a:noFill/>
          </a:ln>
        </p:spPr>
      </p:pic>
      <p:sp>
        <p:nvSpPr>
          <p:cNvPr id="234" name="Google Shape;234;p34"/>
          <p:cNvSpPr txBox="1"/>
          <p:nvPr/>
        </p:nvSpPr>
        <p:spPr>
          <a:xfrm>
            <a:off x="894374" y="2228671"/>
            <a:ext cx="2597832"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9(e): </a:t>
            </a:r>
            <a:r>
              <a:rPr b="0" i="0" lang="en-US" sz="1800" u="none" cap="none" strike="noStrike">
                <a:solidFill>
                  <a:schemeClr val="dk1"/>
                </a:solidFill>
                <a:latin typeface="Gill Sans"/>
                <a:ea typeface="Gill Sans"/>
                <a:cs typeface="Gill Sans"/>
                <a:sym typeface="Gill Sans"/>
              </a:rPr>
              <a:t>Please provide the production details for raw material used category wise and type of plastic. Correspondingly plastic packaging category should also be entered and with the relevant production capacities.</a:t>
            </a:r>
            <a:endParaRPr b="0" i="0" sz="1400" u="none" cap="none" strike="noStrike">
              <a:solidFill>
                <a:srgbClr val="000000"/>
              </a:solidFill>
              <a:latin typeface="Arial"/>
              <a:ea typeface="Arial"/>
              <a:cs typeface="Arial"/>
              <a:sym typeface="Arial"/>
            </a:endParaRPr>
          </a:p>
        </p:txBody>
      </p:sp>
      <p:sp>
        <p:nvSpPr>
          <p:cNvPr id="235" name="Google Shape;235;p34"/>
          <p:cNvSpPr txBox="1"/>
          <p:nvPr/>
        </p:nvSpPr>
        <p:spPr>
          <a:xfrm>
            <a:off x="894374" y="5142045"/>
            <a:ext cx="308028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Note: </a:t>
            </a:r>
            <a:r>
              <a:rPr b="0" i="0" lang="en-US" sz="1800" u="none" cap="none" strike="noStrike">
                <a:solidFill>
                  <a:schemeClr val="dk1"/>
                </a:solidFill>
                <a:latin typeface="Gill Sans"/>
                <a:ea typeface="Gill Sans"/>
                <a:cs typeface="Gill Sans"/>
                <a:sym typeface="Gill Sans"/>
              </a:rPr>
              <a:t>Details of 9(a) to 9(g) containing production facility details are not to be provided in case of importers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Graphical user interface, text, application, email&#10;&#10;Description automatically generated" id="241" name="Google Shape;241;p35"/>
          <p:cNvPicPr preferRelativeResize="0"/>
          <p:nvPr>
            <p:ph idx="1" type="body"/>
          </p:nvPr>
        </p:nvPicPr>
        <p:blipFill rotWithShape="1">
          <a:blip r:embed="rId3">
            <a:alphaModFix/>
          </a:blip>
          <a:srcRect b="0" l="0" r="0" t="14601"/>
          <a:stretch/>
        </p:blipFill>
        <p:spPr>
          <a:xfrm>
            <a:off x="3903702" y="2343090"/>
            <a:ext cx="7828851" cy="3587305"/>
          </a:xfrm>
          <a:prstGeom prst="rect">
            <a:avLst/>
          </a:prstGeom>
          <a:noFill/>
          <a:ln>
            <a:noFill/>
          </a:ln>
        </p:spPr>
      </p:pic>
      <p:sp>
        <p:nvSpPr>
          <p:cNvPr id="242" name="Google Shape;242;p35"/>
          <p:cNvSpPr txBox="1"/>
          <p:nvPr/>
        </p:nvSpPr>
        <p:spPr>
          <a:xfrm>
            <a:off x="894374" y="2228671"/>
            <a:ext cx="2597832"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9(f) and 9(g): Sanctioned power load of the plant and recent electricity bill document should be uploaded for the same.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9(g): Disaster management plan for onsite and offsite should be provided.</a:t>
            </a:r>
            <a:endParaRPr b="0" i="0" sz="1400" u="none" cap="none" strike="noStrike">
              <a:solidFill>
                <a:srgbClr val="000000"/>
              </a:solidFill>
              <a:latin typeface="Arial"/>
              <a:ea typeface="Arial"/>
              <a:cs typeface="Arial"/>
              <a:sym typeface="Arial"/>
            </a:endParaRPr>
          </a:p>
        </p:txBody>
      </p:sp>
      <p:sp>
        <p:nvSpPr>
          <p:cNvPr id="243" name="Google Shape;243;p35"/>
          <p:cNvSpPr txBox="1"/>
          <p:nvPr/>
        </p:nvSpPr>
        <p:spPr>
          <a:xfrm>
            <a:off x="894374" y="5330231"/>
            <a:ext cx="300932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Note: </a:t>
            </a:r>
            <a:r>
              <a:rPr b="0" i="0" lang="en-US" sz="1800" u="none" cap="none" strike="noStrike">
                <a:solidFill>
                  <a:schemeClr val="dk1"/>
                </a:solidFill>
                <a:latin typeface="Gill Sans"/>
                <a:ea typeface="Gill Sans"/>
                <a:cs typeface="Gill Sans"/>
                <a:sym typeface="Gill Sans"/>
              </a:rPr>
              <a:t>Details of 9(a) to 9(g) containing production facility details are not to be provided in case of importers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IMPORTERS</a:t>
            </a:r>
            <a:endParaRPr/>
          </a:p>
        </p:txBody>
      </p:sp>
      <p:pic>
        <p:nvPicPr>
          <p:cNvPr descr="Graphical user interface, text, table&#10;&#10;Description automatically generated" id="249" name="Google Shape;249;p36"/>
          <p:cNvPicPr preferRelativeResize="0"/>
          <p:nvPr>
            <p:ph idx="1" type="body"/>
          </p:nvPr>
        </p:nvPicPr>
        <p:blipFill rotWithShape="1">
          <a:blip r:embed="rId3">
            <a:alphaModFix/>
          </a:blip>
          <a:srcRect b="0" l="0" r="0" t="15067"/>
          <a:stretch/>
        </p:blipFill>
        <p:spPr>
          <a:xfrm>
            <a:off x="3896847" y="2286470"/>
            <a:ext cx="7713961" cy="3515385"/>
          </a:xfrm>
          <a:prstGeom prst="rect">
            <a:avLst/>
          </a:prstGeom>
          <a:noFill/>
          <a:ln>
            <a:noFill/>
          </a:ln>
        </p:spPr>
      </p:pic>
      <p:sp>
        <p:nvSpPr>
          <p:cNvPr id="250" name="Google Shape;250;p36"/>
          <p:cNvSpPr txBox="1"/>
          <p:nvPr/>
        </p:nvSpPr>
        <p:spPr>
          <a:xfrm>
            <a:off x="581192" y="2286470"/>
            <a:ext cx="2963392"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Details containing production facility details are not to be provided in case of importers. EPR targets will be auto calculated in section 9 for importers.</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BRAND OWNERS</a:t>
            </a:r>
            <a:endParaRPr/>
          </a:p>
        </p:txBody>
      </p:sp>
      <p:pic>
        <p:nvPicPr>
          <p:cNvPr descr="Graphical user interface, application&#10;&#10;Description automatically generated" id="256" name="Google Shape;256;p37"/>
          <p:cNvPicPr preferRelativeResize="0"/>
          <p:nvPr>
            <p:ph idx="1" type="body"/>
          </p:nvPr>
        </p:nvPicPr>
        <p:blipFill rotWithShape="1">
          <a:blip r:embed="rId3">
            <a:alphaModFix/>
          </a:blip>
          <a:srcRect b="28409" l="0" r="0" t="0"/>
          <a:stretch/>
        </p:blipFill>
        <p:spPr>
          <a:xfrm>
            <a:off x="2666067" y="1912982"/>
            <a:ext cx="9083562" cy="3850820"/>
          </a:xfrm>
          <a:prstGeom prst="rect">
            <a:avLst/>
          </a:prstGeom>
          <a:noFill/>
          <a:ln>
            <a:noFill/>
          </a:ln>
        </p:spPr>
      </p:pic>
      <p:sp>
        <p:nvSpPr>
          <p:cNvPr id="257" name="Google Shape;257;p37"/>
          <p:cNvSpPr txBox="1"/>
          <p:nvPr/>
        </p:nvSpPr>
        <p:spPr>
          <a:xfrm>
            <a:off x="442371" y="2224825"/>
            <a:ext cx="2085072"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9(a): </a:t>
            </a:r>
            <a:r>
              <a:rPr b="0" i="0" lang="en-US" sz="1800" u="none" cap="none" strike="noStrike">
                <a:solidFill>
                  <a:schemeClr val="dk1"/>
                </a:solidFill>
                <a:latin typeface="Gill Sans"/>
                <a:ea typeface="Gill Sans"/>
                <a:cs typeface="Gill Sans"/>
                <a:sym typeface="Gill Sans"/>
              </a:rPr>
              <a:t>Exemption from use of recycled plastic by CPCB to be mentioned by the brand owners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9(b): Cat-I packaging use for food contact application should be mentioned by the brand owners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Table&#10;&#10;Description automatically generated" id="263" name="Google Shape;263;p38"/>
          <p:cNvPicPr preferRelativeResize="0"/>
          <p:nvPr>
            <p:ph idx="1" type="body"/>
          </p:nvPr>
        </p:nvPicPr>
        <p:blipFill rotWithShape="1">
          <a:blip r:embed="rId3">
            <a:alphaModFix/>
          </a:blip>
          <a:srcRect b="0" l="0" r="0" t="14815"/>
          <a:stretch/>
        </p:blipFill>
        <p:spPr>
          <a:xfrm>
            <a:off x="3248834" y="2094736"/>
            <a:ext cx="8361974" cy="3821986"/>
          </a:xfrm>
          <a:prstGeom prst="rect">
            <a:avLst/>
          </a:prstGeom>
          <a:noFill/>
          <a:ln>
            <a:noFill/>
          </a:ln>
        </p:spPr>
      </p:pic>
      <p:sp>
        <p:nvSpPr>
          <p:cNvPr id="264" name="Google Shape;264;p38"/>
          <p:cNvSpPr txBox="1"/>
          <p:nvPr/>
        </p:nvSpPr>
        <p:spPr>
          <a:xfrm>
            <a:off x="503956" y="2094736"/>
            <a:ext cx="2597832"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10(a): </a:t>
            </a:r>
            <a:r>
              <a:rPr b="0" i="0" lang="en-US" sz="1800" u="none" cap="none" strike="noStrike">
                <a:solidFill>
                  <a:schemeClr val="dk1"/>
                </a:solidFill>
                <a:latin typeface="Gill Sans"/>
                <a:ea typeface="Gill Sans"/>
                <a:cs typeface="Gill Sans"/>
                <a:sym typeface="Gill Sans"/>
              </a:rPr>
              <a:t>Exemption from use of recycled plastic by CPCB is available, then the producers can procure/buy certificates for use of recycled plastic from other PIBOs to meet the EPR obligations.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10(b)</a:t>
            </a:r>
            <a:r>
              <a:rPr b="0" i="0" lang="en-US" sz="1800" u="none" cap="none" strike="noStrike">
                <a:solidFill>
                  <a:schemeClr val="dk1"/>
                </a:solidFill>
                <a:latin typeface="Gill Sans"/>
                <a:ea typeface="Gill Sans"/>
                <a:cs typeface="Gill Sans"/>
                <a:sym typeface="Gill Sans"/>
              </a:rPr>
              <a:t>: EPR targets will be auto calculated based on the input details that has been provided.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Graphical user interface, text, application, email&#10;&#10;Description automatically generated" id="270" name="Google Shape;270;p39"/>
          <p:cNvPicPr preferRelativeResize="0"/>
          <p:nvPr>
            <p:ph idx="1" type="body"/>
          </p:nvPr>
        </p:nvPicPr>
        <p:blipFill rotWithShape="1">
          <a:blip r:embed="rId3">
            <a:alphaModFix/>
          </a:blip>
          <a:srcRect b="0" l="0" r="0" t="14792"/>
          <a:stretch/>
        </p:blipFill>
        <p:spPr>
          <a:xfrm>
            <a:off x="3609922" y="2228671"/>
            <a:ext cx="8116049" cy="3710580"/>
          </a:xfrm>
          <a:prstGeom prst="rect">
            <a:avLst/>
          </a:prstGeom>
          <a:noFill/>
          <a:ln>
            <a:noFill/>
          </a:ln>
        </p:spPr>
      </p:pic>
      <p:sp>
        <p:nvSpPr>
          <p:cNvPr id="271" name="Google Shape;271;p39"/>
          <p:cNvSpPr txBox="1"/>
          <p:nvPr/>
        </p:nvSpPr>
        <p:spPr>
          <a:xfrm>
            <a:off x="894374" y="2228671"/>
            <a:ext cx="2597832"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Covering letter with signature should be uploaded in the relevant formats. Keep saving the details of the relevant sections and verify before submitting the application.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PART A: GENERAL DETAILS – 1A</a:t>
            </a:r>
            <a:endParaRPr/>
          </a:p>
        </p:txBody>
      </p:sp>
      <p:sp>
        <p:nvSpPr>
          <p:cNvPr id="114" name="Google Shape;114;p1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lnSpc>
                <a:spcPct val="100000"/>
              </a:lnSpc>
              <a:spcBef>
                <a:spcPts val="0"/>
              </a:spcBef>
              <a:spcAft>
                <a:spcPts val="0"/>
              </a:spcAft>
              <a:buSzPts val="1656"/>
              <a:buChar char="◼"/>
            </a:pPr>
            <a:r>
              <a:rPr lang="en-US"/>
              <a:t>Legal Name , Trade name, Type of business:  As appearing on GST Certificate</a:t>
            </a:r>
            <a:endParaRPr/>
          </a:p>
          <a:p>
            <a:pPr indent="-306000" lvl="0" marL="306000" rtl="0" algn="l">
              <a:lnSpc>
                <a:spcPct val="100000"/>
              </a:lnSpc>
              <a:spcBef>
                <a:spcPts val="960"/>
              </a:spcBef>
              <a:spcAft>
                <a:spcPts val="0"/>
              </a:spcAft>
              <a:buSzPts val="1656"/>
              <a:buChar char="◼"/>
            </a:pPr>
            <a:r>
              <a:rPr lang="en-US"/>
              <a:t>PAN : To be issued in Legal name of Entity </a:t>
            </a:r>
            <a:endParaRPr/>
          </a:p>
          <a:p>
            <a:pPr indent="-306000" lvl="0" marL="306000" rtl="0" algn="l">
              <a:lnSpc>
                <a:spcPct val="100000"/>
              </a:lnSpc>
              <a:spcBef>
                <a:spcPts val="960"/>
              </a:spcBef>
              <a:spcAft>
                <a:spcPts val="0"/>
              </a:spcAft>
              <a:buSzPts val="1656"/>
              <a:buChar char="◼"/>
            </a:pPr>
            <a:r>
              <a:rPr lang="en-US"/>
              <a:t>CIN : To be provided by Pvt/Public/ LPP firms registered in Company Act</a:t>
            </a:r>
            <a:endParaRPr/>
          </a:p>
          <a:p>
            <a:pPr indent="-306000" lvl="0" marL="306000" rtl="0" algn="l">
              <a:lnSpc>
                <a:spcPct val="100000"/>
              </a:lnSpc>
              <a:spcBef>
                <a:spcPts val="960"/>
              </a:spcBef>
              <a:spcAft>
                <a:spcPts val="0"/>
              </a:spcAft>
              <a:buSzPts val="1656"/>
              <a:buChar char="◼"/>
            </a:pPr>
            <a:r>
              <a:rPr lang="en-US"/>
              <a:t>GST : Combined GST of  all States /UTs in which the Entity is operational</a:t>
            </a:r>
            <a:endParaRPr/>
          </a:p>
          <a:p>
            <a:pPr indent="-306000" lvl="0" marL="306000" rtl="0" algn="l">
              <a:lnSpc>
                <a:spcPct val="100000"/>
              </a:lnSpc>
              <a:spcBef>
                <a:spcPts val="960"/>
              </a:spcBef>
              <a:spcAft>
                <a:spcPts val="0"/>
              </a:spcAft>
              <a:buSzPts val="1656"/>
              <a:buChar char="◼"/>
            </a:pPr>
            <a:r>
              <a:rPr lang="en-US"/>
              <a:t>IEC: To be provided for  importer  </a:t>
            </a:r>
            <a:endParaRPr/>
          </a:p>
          <a:p>
            <a:pPr indent="-306000" lvl="0" marL="306000" rtl="0" algn="l">
              <a:lnSpc>
                <a:spcPct val="100000"/>
              </a:lnSpc>
              <a:spcBef>
                <a:spcPts val="960"/>
              </a:spcBef>
              <a:spcAft>
                <a:spcPts val="0"/>
              </a:spcAft>
              <a:buSzPts val="1656"/>
              <a:buChar char="◼"/>
            </a:pPr>
            <a:r>
              <a:rPr lang="en-US"/>
              <a:t>Category Document: Micro/Small Brand owners not to apply for Registration </a:t>
            </a:r>
            <a:endParaRPr/>
          </a:p>
          <a:p>
            <a:pPr indent="-200844" lvl="0" marL="306000" rtl="0" algn="l">
              <a:lnSpc>
                <a:spcPct val="100000"/>
              </a:lnSpc>
              <a:spcBef>
                <a:spcPts val="960"/>
              </a:spcBef>
              <a:spcAft>
                <a:spcPts val="0"/>
              </a:spcAft>
              <a:buSzPts val="1656"/>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A screenshot of a computer&#10;&#10;Description automatically generated" id="121" name="Google Shape;121;p18"/>
          <p:cNvPicPr preferRelativeResize="0"/>
          <p:nvPr>
            <p:ph idx="1" type="body"/>
          </p:nvPr>
        </p:nvPicPr>
        <p:blipFill rotWithShape="1">
          <a:blip r:embed="rId3">
            <a:alphaModFix/>
          </a:blip>
          <a:srcRect b="0" l="0" r="0" t="15509"/>
          <a:stretch/>
        </p:blipFill>
        <p:spPr>
          <a:xfrm>
            <a:off x="3746686" y="2395268"/>
            <a:ext cx="7864122" cy="3565132"/>
          </a:xfrm>
          <a:prstGeom prst="rect">
            <a:avLst/>
          </a:prstGeom>
          <a:noFill/>
          <a:ln>
            <a:noFill/>
          </a:ln>
        </p:spPr>
      </p:pic>
      <p:sp>
        <p:nvSpPr>
          <p:cNvPr id="122" name="Google Shape;122;p18"/>
          <p:cNvSpPr txBox="1"/>
          <p:nvPr/>
        </p:nvSpPr>
        <p:spPr>
          <a:xfrm>
            <a:off x="914400" y="2395268"/>
            <a:ext cx="2743200"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Part A</a:t>
            </a:r>
            <a:r>
              <a:rPr b="0" i="0" lang="en-US" sz="1800" u="none" cap="none" strike="noStrike">
                <a:solidFill>
                  <a:schemeClr val="dk1"/>
                </a:solidFill>
                <a:latin typeface="Gill Sans"/>
                <a:ea typeface="Gill Sans"/>
                <a:cs typeface="Gill Sans"/>
                <a:sym typeface="Gill Sans"/>
              </a:rPr>
              <a:t>: General Information for Producer.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Note</a:t>
            </a:r>
            <a:r>
              <a:rPr b="0" i="0" lang="en-US" sz="1800" u="none" cap="none" strike="noStrike">
                <a:solidFill>
                  <a:schemeClr val="dk1"/>
                </a:solidFill>
                <a:latin typeface="Gill Sans"/>
                <a:ea typeface="Gill Sans"/>
                <a:cs typeface="Gill Sans"/>
                <a:sym typeface="Gill Sans"/>
              </a:rPr>
              <a:t>: All mandatory fields marked in red asterisk are to be filled in so that you can move forward. Make sure to save the section at each stage so that you do not lose any data.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Graphical user interface, text, application, email&#10;&#10;Description automatically generated" id="128" name="Google Shape;128;p19"/>
          <p:cNvPicPr preferRelativeResize="0"/>
          <p:nvPr>
            <p:ph idx="1" type="body"/>
          </p:nvPr>
        </p:nvPicPr>
        <p:blipFill rotWithShape="1">
          <a:blip r:embed="rId3">
            <a:alphaModFix/>
          </a:blip>
          <a:srcRect b="0" l="0" r="0" t="15755"/>
          <a:stretch/>
        </p:blipFill>
        <p:spPr>
          <a:xfrm>
            <a:off x="3542302" y="2183471"/>
            <a:ext cx="8227937" cy="3719245"/>
          </a:xfrm>
          <a:prstGeom prst="rect">
            <a:avLst/>
          </a:prstGeom>
          <a:noFill/>
          <a:ln>
            <a:noFill/>
          </a:ln>
        </p:spPr>
      </p:pic>
      <p:sp>
        <p:nvSpPr>
          <p:cNvPr id="129" name="Google Shape;129;p19"/>
          <p:cNvSpPr txBox="1"/>
          <p:nvPr/>
        </p:nvSpPr>
        <p:spPr>
          <a:xfrm>
            <a:off x="421761" y="2057935"/>
            <a:ext cx="3092001"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Part A - 1(c): </a:t>
            </a:r>
            <a:r>
              <a:rPr b="0" i="0" lang="en-US" sz="1800" u="none" cap="none" strike="noStrike">
                <a:solidFill>
                  <a:schemeClr val="dk1"/>
                </a:solidFill>
                <a:latin typeface="Gill Sans"/>
                <a:ea typeface="Gill Sans"/>
                <a:cs typeface="Gill Sans"/>
                <a:sym typeface="Gill Sans"/>
              </a:rPr>
              <a:t>Please note that ​if you are </a:t>
            </a:r>
            <a:r>
              <a:rPr b="1" i="0" lang="en-US" sz="1800" u="none" cap="none" strike="noStrike">
                <a:solidFill>
                  <a:schemeClr val="dk1"/>
                </a:solidFill>
                <a:latin typeface="Gill Sans"/>
                <a:ea typeface="Gill Sans"/>
                <a:cs typeface="Gill Sans"/>
                <a:sym typeface="Gill Sans"/>
              </a:rPr>
              <a:t>operating (having manufacturing/production units</a:t>
            </a:r>
            <a:r>
              <a:rPr b="0" i="0" lang="en-US" sz="1800" u="none" cap="none" strike="noStrike">
                <a:solidFill>
                  <a:schemeClr val="dk1"/>
                </a:solidFill>
                <a:latin typeface="Gill Sans"/>
                <a:ea typeface="Gill Sans"/>
                <a:cs typeface="Gill Sans"/>
                <a:sym typeface="Gill Sans"/>
              </a:rPr>
              <a:t>) in one state application will be processed by the respective SPCBs. </a:t>
            </a:r>
            <a:r>
              <a:rPr b="1" i="0" lang="en-US" sz="1800" u="none" cap="none" strike="noStrike">
                <a:solidFill>
                  <a:schemeClr val="dk1"/>
                </a:solidFill>
                <a:latin typeface="Gill Sans"/>
                <a:ea typeface="Gill Sans"/>
                <a:cs typeface="Gill Sans"/>
                <a:sym typeface="Gill Sans"/>
              </a:rPr>
              <a:t>If you are operating in 2 states</a:t>
            </a:r>
            <a:r>
              <a:rPr b="0" i="0" lang="en-US" sz="1800" u="none" cap="none" strike="noStrike">
                <a:solidFill>
                  <a:schemeClr val="dk1"/>
                </a:solidFill>
                <a:latin typeface="Gill Sans"/>
                <a:ea typeface="Gill Sans"/>
                <a:cs typeface="Gill Sans"/>
                <a:sym typeface="Gill Sans"/>
              </a:rPr>
              <a:t>, it is restricted and should apply for the second state separately. </a:t>
            </a:r>
            <a:r>
              <a:rPr b="1" i="0" lang="en-US" sz="1800" u="none" cap="none" strike="noStrike">
                <a:solidFill>
                  <a:schemeClr val="dk1"/>
                </a:solidFill>
                <a:latin typeface="Gill Sans"/>
                <a:ea typeface="Gill Sans"/>
                <a:cs typeface="Gill Sans"/>
                <a:sym typeface="Gill Sans"/>
              </a:rPr>
              <a:t>If you are operating in 3 or more</a:t>
            </a:r>
            <a:r>
              <a:rPr b="0" i="0" lang="en-US" sz="1800" u="none" cap="none" strike="noStrike">
                <a:solidFill>
                  <a:schemeClr val="dk1"/>
                </a:solidFill>
                <a:latin typeface="Gill Sans"/>
                <a:ea typeface="Gill Sans"/>
                <a:cs typeface="Gill Sans"/>
                <a:sym typeface="Gill Sans"/>
              </a:rPr>
              <a:t> states in the country, then the application will be processed by the CPCB.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GENERAL DETAILS:1(C) NO. OF STATES/UT IN WHICH THE ENTITY IS OPERATIONAL</a:t>
            </a:r>
            <a:endParaRPr/>
          </a:p>
        </p:txBody>
      </p:sp>
      <p:sp>
        <p:nvSpPr>
          <p:cNvPr id="135" name="Google Shape;135;p2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lnSpc>
                <a:spcPct val="100000"/>
              </a:lnSpc>
              <a:spcBef>
                <a:spcPts val="0"/>
              </a:spcBef>
              <a:spcAft>
                <a:spcPts val="0"/>
              </a:spcAft>
              <a:buSzPts val="1656"/>
              <a:buChar char="◼"/>
            </a:pPr>
            <a:r>
              <a:rPr lang="en-US"/>
              <a:t>BO/Importer: Select states in which marketing products </a:t>
            </a:r>
            <a:endParaRPr/>
          </a:p>
          <a:p>
            <a:pPr indent="-306000" lvl="0" marL="306000" rtl="0" algn="l">
              <a:lnSpc>
                <a:spcPct val="100000"/>
              </a:lnSpc>
              <a:spcBef>
                <a:spcPts val="960"/>
              </a:spcBef>
              <a:spcAft>
                <a:spcPts val="0"/>
              </a:spcAft>
              <a:buSzPts val="1656"/>
              <a:buChar char="◼"/>
            </a:pPr>
            <a:r>
              <a:rPr lang="en-US"/>
              <a:t>Producer : States in which it is having production units</a:t>
            </a:r>
            <a:endParaRPr/>
          </a:p>
          <a:p>
            <a:pPr indent="-306000" lvl="0" marL="306000" rtl="0" algn="l">
              <a:lnSpc>
                <a:spcPct val="100000"/>
              </a:lnSpc>
              <a:spcBef>
                <a:spcPts val="960"/>
              </a:spcBef>
              <a:spcAft>
                <a:spcPts val="0"/>
              </a:spcAft>
              <a:buSzPts val="1656"/>
              <a:buChar char="◼"/>
            </a:pPr>
            <a:r>
              <a:rPr lang="en-US"/>
              <a:t>One State : Application is forwarded to the concerned State/UT </a:t>
            </a:r>
            <a:endParaRPr/>
          </a:p>
          <a:p>
            <a:pPr indent="-306000" lvl="0" marL="306000" rtl="0" algn="l">
              <a:lnSpc>
                <a:spcPct val="100000"/>
              </a:lnSpc>
              <a:spcBef>
                <a:spcPts val="960"/>
              </a:spcBef>
              <a:spcAft>
                <a:spcPts val="0"/>
              </a:spcAft>
              <a:buSzPts val="1656"/>
              <a:buChar char="◼"/>
            </a:pPr>
            <a:r>
              <a:rPr lang="en-US"/>
              <a:t>Two State: Application for first State /UT to be filed</a:t>
            </a:r>
            <a:endParaRPr/>
          </a:p>
          <a:p>
            <a:pPr indent="-306000" lvl="0" marL="306000" rtl="0" algn="l">
              <a:lnSpc>
                <a:spcPct val="100000"/>
              </a:lnSpc>
              <a:spcBef>
                <a:spcPts val="960"/>
              </a:spcBef>
              <a:spcAft>
                <a:spcPts val="0"/>
              </a:spcAft>
              <a:buSzPts val="1656"/>
              <a:buChar char="◼"/>
            </a:pPr>
            <a:r>
              <a:rPr lang="en-US"/>
              <a:t>Application for 2nd State/UT To be filed separately ( no fees required for 2nd Application )</a:t>
            </a:r>
            <a:endParaRPr/>
          </a:p>
          <a:p>
            <a:pPr indent="-306000" lvl="0" marL="306000" rtl="0" algn="l">
              <a:lnSpc>
                <a:spcPct val="100000"/>
              </a:lnSpc>
              <a:spcBef>
                <a:spcPts val="960"/>
              </a:spcBef>
              <a:spcAft>
                <a:spcPts val="0"/>
              </a:spcAft>
              <a:buSzPts val="1656"/>
              <a:buChar char="◼"/>
            </a:pPr>
            <a:r>
              <a:rPr lang="en-US"/>
              <a:t>Application will get forwarded to the concerned States for1/2 States</a:t>
            </a:r>
            <a:endParaRPr/>
          </a:p>
          <a:p>
            <a:pPr indent="-306000" lvl="0" marL="306000" rtl="0" algn="l">
              <a:lnSpc>
                <a:spcPct val="100000"/>
              </a:lnSpc>
              <a:spcBef>
                <a:spcPts val="960"/>
              </a:spcBef>
              <a:spcAft>
                <a:spcPts val="0"/>
              </a:spcAft>
              <a:buSzPts val="1656"/>
              <a:buChar char="◼"/>
            </a:pPr>
            <a:r>
              <a:rPr lang="en-US"/>
              <a:t>For more than two States – Application shall be processed with CPCB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PART A: GENERAL DETAILS </a:t>
            </a:r>
            <a:endParaRPr/>
          </a:p>
        </p:txBody>
      </p:sp>
      <p:sp>
        <p:nvSpPr>
          <p:cNvPr id="141" name="Google Shape;141;p21"/>
          <p:cNvSpPr txBox="1"/>
          <p:nvPr>
            <p:ph idx="1" type="body"/>
          </p:nvPr>
        </p:nvSpPr>
        <p:spPr>
          <a:xfrm>
            <a:off x="581192" y="2180496"/>
            <a:ext cx="11029615" cy="3975348"/>
          </a:xfrm>
          <a:prstGeom prst="rect">
            <a:avLst/>
          </a:prstGeom>
          <a:noFill/>
          <a:ln>
            <a:noFill/>
          </a:ln>
        </p:spPr>
        <p:txBody>
          <a:bodyPr anchorCtr="0" anchor="ctr" bIns="45700" lIns="91425" spcFirstLastPara="1" rIns="91425" wrap="square" tIns="45700">
            <a:normAutofit fontScale="92500" lnSpcReduction="10000"/>
          </a:bodyPr>
          <a:lstStyle/>
          <a:p>
            <a:pPr indent="-306000" lvl="0" marL="306000" rtl="0" algn="l">
              <a:lnSpc>
                <a:spcPct val="100000"/>
              </a:lnSpc>
              <a:spcBef>
                <a:spcPts val="0"/>
              </a:spcBef>
              <a:spcAft>
                <a:spcPts val="0"/>
              </a:spcAft>
              <a:buSzPct val="91999"/>
              <a:buChar char="◼"/>
            </a:pPr>
            <a:r>
              <a:rPr lang="en-US"/>
              <a:t>Registration Status: Fresh /Renewal to be correctly filled in </a:t>
            </a:r>
            <a:endParaRPr/>
          </a:p>
          <a:p>
            <a:pPr indent="-306000" lvl="0" marL="306000" rtl="0" algn="l">
              <a:lnSpc>
                <a:spcPct val="100000"/>
              </a:lnSpc>
              <a:spcBef>
                <a:spcPts val="933"/>
              </a:spcBef>
              <a:spcAft>
                <a:spcPts val="0"/>
              </a:spcAft>
              <a:buSzPct val="91999"/>
              <a:buChar char="◼"/>
            </a:pPr>
            <a:r>
              <a:rPr lang="en-US"/>
              <a:t>Date of issue, validity date, registration no. &amp; Certificate to be provided</a:t>
            </a:r>
            <a:endParaRPr/>
          </a:p>
          <a:p>
            <a:pPr indent="-306000" lvl="0" marL="306000" rtl="0" algn="l">
              <a:lnSpc>
                <a:spcPct val="100000"/>
              </a:lnSpc>
              <a:spcBef>
                <a:spcPts val="933"/>
              </a:spcBef>
              <a:spcAft>
                <a:spcPts val="0"/>
              </a:spcAft>
              <a:buSzPct val="91999"/>
              <a:buChar char="◼"/>
            </a:pPr>
            <a:r>
              <a:rPr lang="en-US"/>
              <a:t>Cases due for renewal should not file application as fresh</a:t>
            </a:r>
            <a:endParaRPr/>
          </a:p>
          <a:p>
            <a:pPr indent="-306000" lvl="0" marL="306000" rtl="0" algn="l">
              <a:lnSpc>
                <a:spcPct val="100000"/>
              </a:lnSpc>
              <a:spcBef>
                <a:spcPts val="933"/>
              </a:spcBef>
              <a:spcAft>
                <a:spcPts val="0"/>
              </a:spcAft>
              <a:buSzPct val="91999"/>
              <a:buChar char="◼"/>
            </a:pPr>
            <a:r>
              <a:rPr lang="en-US"/>
              <a:t>DIC Certificate to be submitted by entities having Production facility</a:t>
            </a:r>
            <a:endParaRPr/>
          </a:p>
          <a:p>
            <a:pPr indent="-306000" lvl="0" marL="306000" rtl="0" algn="l">
              <a:lnSpc>
                <a:spcPct val="100000"/>
              </a:lnSpc>
              <a:spcBef>
                <a:spcPts val="933"/>
              </a:spcBef>
              <a:spcAft>
                <a:spcPts val="0"/>
              </a:spcAft>
              <a:buSzPct val="91999"/>
              <a:buChar char="◼"/>
            </a:pPr>
            <a:r>
              <a:rPr lang="en-US"/>
              <a:t>Plastic consumption / Waste Generation &gt;Zero ,  if year of commencement is &lt; 1 year</a:t>
            </a:r>
            <a:endParaRPr/>
          </a:p>
          <a:p>
            <a:pPr indent="-306000" lvl="0" marL="306000" rtl="0" algn="l">
              <a:lnSpc>
                <a:spcPct val="100000"/>
              </a:lnSpc>
              <a:spcBef>
                <a:spcPts val="933"/>
              </a:spcBef>
              <a:spcAft>
                <a:spcPts val="0"/>
              </a:spcAft>
              <a:buSzPct val="91999"/>
              <a:buChar char="◼"/>
            </a:pPr>
            <a:r>
              <a:rPr lang="en-US"/>
              <a:t>Consumption of Plastic in packaging only to be included (5c) </a:t>
            </a:r>
            <a:endParaRPr/>
          </a:p>
          <a:p>
            <a:pPr indent="-306000" lvl="0" marL="306000" rtl="0" algn="l">
              <a:lnSpc>
                <a:spcPct val="100000"/>
              </a:lnSpc>
              <a:spcBef>
                <a:spcPts val="933"/>
              </a:spcBef>
              <a:spcAft>
                <a:spcPts val="0"/>
              </a:spcAft>
              <a:buSzPct val="91999"/>
              <a:buChar char="◼"/>
            </a:pPr>
            <a:r>
              <a:rPr lang="en-US"/>
              <a:t>Plastic consumed in manufacture of commodities not to be included (5c)</a:t>
            </a:r>
            <a:endParaRPr/>
          </a:p>
          <a:p>
            <a:pPr indent="-306000" lvl="0" marL="306000" rtl="0" algn="l">
              <a:lnSpc>
                <a:spcPct val="100000"/>
              </a:lnSpc>
              <a:spcBef>
                <a:spcPts val="933"/>
              </a:spcBef>
              <a:spcAft>
                <a:spcPts val="0"/>
              </a:spcAft>
              <a:buSzPct val="91999"/>
              <a:buChar char="◼"/>
            </a:pPr>
            <a:r>
              <a:rPr lang="en-US"/>
              <a:t>Raw material /Product / process steps to be clearly indicated in PFD( Producers)</a:t>
            </a:r>
            <a:endParaRPr/>
          </a:p>
          <a:p>
            <a:pPr indent="-306000" lvl="0" marL="306000" rtl="0" algn="l">
              <a:lnSpc>
                <a:spcPct val="100000"/>
              </a:lnSpc>
              <a:spcBef>
                <a:spcPts val="933"/>
              </a:spcBef>
              <a:spcAft>
                <a:spcPts val="0"/>
              </a:spcAft>
              <a:buSzPct val="91999"/>
              <a:buChar char="◼"/>
            </a:pPr>
            <a:r>
              <a:rPr lang="en-US"/>
              <a:t>5d.  Confirmation that SUP products/Carry bags ( &gt;75 micron )/ Sheets( &gt; 50 micron); Nonwoven bags &gt; 60 GSM  are not being manufactured/Sold</a:t>
            </a:r>
            <a:endParaRPr/>
          </a:p>
          <a:p>
            <a:pPr indent="-306000" lvl="0" marL="306000" rtl="0" algn="l">
              <a:lnSpc>
                <a:spcPct val="100000"/>
              </a:lnSpc>
              <a:spcBef>
                <a:spcPts val="933"/>
              </a:spcBef>
              <a:spcAft>
                <a:spcPts val="0"/>
              </a:spcAft>
              <a:buSzPct val="91999"/>
              <a:buChar char="◼"/>
            </a:pPr>
            <a:r>
              <a:rPr lang="en-US"/>
              <a:t>5e: Process flow Diagram (for producers only)</a:t>
            </a:r>
            <a:endParaRPr/>
          </a:p>
          <a:p>
            <a:pPr indent="-208729" lvl="0" marL="306000" rtl="0" algn="l">
              <a:lnSpc>
                <a:spcPct val="100000"/>
              </a:lnSpc>
              <a:spcBef>
                <a:spcPts val="933"/>
              </a:spcBef>
              <a:spcAft>
                <a:spcPts val="0"/>
              </a:spcAft>
              <a:buSzPct val="91999"/>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Graphical user interface, text, application, email&#10;&#10;Description automatically generated" id="147" name="Google Shape;147;p22"/>
          <p:cNvPicPr preferRelativeResize="0"/>
          <p:nvPr>
            <p:ph idx="1" type="body"/>
          </p:nvPr>
        </p:nvPicPr>
        <p:blipFill rotWithShape="1">
          <a:blip r:embed="rId3">
            <a:alphaModFix/>
          </a:blip>
          <a:srcRect b="0" l="0" r="0" t="15670"/>
          <a:stretch/>
        </p:blipFill>
        <p:spPr>
          <a:xfrm>
            <a:off x="3633445" y="2352782"/>
            <a:ext cx="7905444" cy="3577031"/>
          </a:xfrm>
          <a:prstGeom prst="rect">
            <a:avLst/>
          </a:prstGeom>
          <a:noFill/>
          <a:ln>
            <a:noFill/>
          </a:ln>
        </p:spPr>
      </p:pic>
      <p:sp>
        <p:nvSpPr>
          <p:cNvPr id="148" name="Google Shape;148;p22"/>
          <p:cNvSpPr txBox="1"/>
          <p:nvPr/>
        </p:nvSpPr>
        <p:spPr>
          <a:xfrm>
            <a:off x="801907" y="2556722"/>
            <a:ext cx="2597832"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Details about production capacity, facility and type &amp; quantity of products produced/marketed to be provided.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Representative picture can be provided in 5(b) highlighting few of the products.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Gill Sans"/>
              <a:buNone/>
            </a:pPr>
            <a:r>
              <a:rPr lang="en-US"/>
              <a:t>PRODUCER</a:t>
            </a:r>
            <a:endParaRPr/>
          </a:p>
        </p:txBody>
      </p:sp>
      <p:pic>
        <p:nvPicPr>
          <p:cNvPr descr="Graphical user interface, text, application&#10;&#10;Description automatically generated" id="155" name="Google Shape;155;p23"/>
          <p:cNvPicPr preferRelativeResize="0"/>
          <p:nvPr>
            <p:ph idx="1" type="body"/>
          </p:nvPr>
        </p:nvPicPr>
        <p:blipFill rotWithShape="1">
          <a:blip r:embed="rId3">
            <a:alphaModFix/>
          </a:blip>
          <a:srcRect b="0" l="0" r="0" t="14090"/>
          <a:stretch/>
        </p:blipFill>
        <p:spPr>
          <a:xfrm>
            <a:off x="3497760" y="2291540"/>
            <a:ext cx="8113048" cy="3739793"/>
          </a:xfrm>
          <a:prstGeom prst="rect">
            <a:avLst/>
          </a:prstGeom>
          <a:noFill/>
          <a:ln>
            <a:noFill/>
          </a:ln>
        </p:spPr>
      </p:pic>
      <p:sp>
        <p:nvSpPr>
          <p:cNvPr id="156" name="Google Shape;156;p23"/>
          <p:cNvSpPr txBox="1"/>
          <p:nvPr/>
        </p:nvSpPr>
        <p:spPr>
          <a:xfrm>
            <a:off x="577766" y="2061015"/>
            <a:ext cx="2689416"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Total plastic consumed (used for production) year wise should be provided based on its categories in the last two financial years.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Process flow diagram involving the components and operations at the unit should be uploaded.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Single Use Plastic (SUP) compliance should be ensured and stated in 5(e)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2022-07-28T09:29:45Z</dcterms:created>
  <dc:creator>Vrinda Negi</dc:creator>
</cp:coreProperties>
</file>