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  <p:sldId id="257" r:id="rId5"/>
    <p:sldId id="262" r:id="rId6"/>
    <p:sldId id="266" r:id="rId7"/>
    <p:sldId id="263" r:id="rId8"/>
    <p:sldId id="261" r:id="rId9"/>
    <p:sldId id="274" r:id="rId10"/>
    <p:sldId id="264" r:id="rId11"/>
    <p:sldId id="265" r:id="rId12"/>
    <p:sldId id="268" r:id="rId13"/>
    <p:sldId id="270" r:id="rId14"/>
    <p:sldId id="269" r:id="rId15"/>
    <p:sldId id="272" r:id="rId16"/>
    <p:sldId id="273" r:id="rId17"/>
    <p:sldId id="291" r:id="rId18"/>
    <p:sldId id="292" r:id="rId19"/>
    <p:sldId id="293" r:id="rId20"/>
    <p:sldId id="29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4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altLang="zh-TW" dirty="0" smtClean="0"/>
              <a:t>Data Mining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sz="4400" dirty="0" smtClean="0"/>
              <a:t>Project3: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sz="4400" dirty="0" smtClean="0"/>
              <a:t>Link </a:t>
            </a:r>
            <a:r>
              <a:rPr lang="en-US" altLang="zh-TW" sz="4400" dirty="0"/>
              <a:t>Analysis Practice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TW" altLang="en-US" dirty="0" smtClean="0">
                <a:latin typeface="+mj-ea"/>
                <a:ea typeface="+mj-ea"/>
              </a:rPr>
              <a:t>學號</a:t>
            </a:r>
            <a:r>
              <a:rPr lang="en-US" altLang="zh-TW" dirty="0" smtClean="0">
                <a:latin typeface="+mj-ea"/>
                <a:ea typeface="+mj-ea"/>
              </a:rPr>
              <a:t>:P76071014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endParaRPr lang="en-US" altLang="zh-TW" dirty="0" smtClean="0">
              <a:latin typeface="+mj-ea"/>
              <a:ea typeface="+mj-ea"/>
            </a:endParaRPr>
          </a:p>
          <a:p>
            <a:pPr algn="r"/>
            <a:r>
              <a:rPr lang="zh-TW" altLang="en-US" dirty="0" smtClean="0">
                <a:latin typeface="+mj-ea"/>
                <a:ea typeface="+mj-ea"/>
              </a:rPr>
              <a:t>姓名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劉孟軒</a:t>
            </a:r>
            <a:endParaRPr lang="en-US" altLang="zh-TW" dirty="0" smtClean="0">
              <a:latin typeface="+mj-ea"/>
              <a:ea typeface="+mj-ea"/>
            </a:endParaRPr>
          </a:p>
          <a:p>
            <a:pPr algn="r"/>
            <a:r>
              <a:rPr lang="en-US" altLang="zh-TW" dirty="0" smtClean="0">
                <a:latin typeface="+mj-ea"/>
                <a:ea typeface="+mj-ea"/>
              </a:rPr>
              <a:t>Language: </a:t>
            </a:r>
            <a:r>
              <a:rPr lang="en-US" altLang="zh-TW" dirty="0" err="1" smtClean="0">
                <a:latin typeface="+mj-ea"/>
                <a:ea typeface="+mj-ea"/>
              </a:rPr>
              <a:t>matlab</a:t>
            </a:r>
            <a:r>
              <a:rPr lang="en-US" altLang="zh-TW" dirty="0" smtClean="0">
                <a:latin typeface="+mj-ea"/>
                <a:ea typeface="+mj-ea"/>
              </a:rPr>
              <a:t> 2018b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823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07523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6374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530656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79507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357787" y="2369598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2</a:t>
            </a:r>
            <a:endParaRPr lang="zh-TW" altLang="en-US" dirty="0">
              <a:latin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758867" y="236932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1</a:t>
            </a:r>
            <a:endParaRPr lang="zh-TW" altLang="en-US" dirty="0">
              <a:latin typeface="+mj-ea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97" y="3175567"/>
            <a:ext cx="4352925" cy="12573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05" y="3275579"/>
            <a:ext cx="4371975" cy="1057275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162228" y="4606183"/>
            <a:ext cx="420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由於是一條線，因此結果其實比較容易預見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30656" y="4516319"/>
            <a:ext cx="420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zh-TW" altLang="en-US" dirty="0"/>
              <a:t>二</a:t>
            </a:r>
            <a:r>
              <a:rPr lang="zh-TW" altLang="en-US" dirty="0" smtClean="0"/>
              <a:t>是一個環，因此結果會都相同，也是我們希望見到的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16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07523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6374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530656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79507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357787" y="2369598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4</a:t>
            </a:r>
            <a:endParaRPr lang="zh-TW" altLang="en-US" dirty="0">
              <a:latin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758867" y="236932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3</a:t>
            </a:r>
            <a:endParaRPr lang="zh-TW" altLang="en-US" dirty="0">
              <a:latin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95" y="3285437"/>
            <a:ext cx="4333875" cy="838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33" y="3175567"/>
            <a:ext cx="4352925" cy="1524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58781" y="4341264"/>
            <a:ext cx="38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圖三則是一對秤圖形，因此在</a:t>
            </a:r>
            <a:r>
              <a:rPr lang="en-US" altLang="zh-TW" dirty="0" smtClean="0"/>
              <a:t>HITS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PR</a:t>
            </a:r>
            <a:r>
              <a:rPr lang="zh-TW" altLang="en-US" dirty="0" smtClean="0"/>
              <a:t>中，結果都是一樣的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22991" y="4987595"/>
            <a:ext cx="473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然而到了圖四，圖形漸漸複雜，而</a:t>
            </a:r>
            <a:r>
              <a:rPr lang="en-US" altLang="zh-TW" dirty="0" smtClean="0"/>
              <a:t>HITS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PR</a:t>
            </a:r>
            <a:r>
              <a:rPr lang="zh-TW" altLang="en-US" dirty="0" smtClean="0"/>
              <a:t>的排序也都不進相同，但</a:t>
            </a:r>
            <a:r>
              <a:rPr lang="en-US" altLang="zh-TW" dirty="0" smtClean="0"/>
              <a:t>PR</a:t>
            </a:r>
            <a:r>
              <a:rPr lang="zh-TW" altLang="en-US" dirty="0" smtClean="0"/>
              <a:t>整體的排序還是較接近</a:t>
            </a:r>
            <a:r>
              <a:rPr lang="en-US" altLang="zh-TW" dirty="0" smtClean="0"/>
              <a:t>HITS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HUB</a:t>
            </a:r>
            <a:r>
              <a:rPr lang="zh-TW" altLang="en-US" dirty="0" smtClean="0"/>
              <a:t>腳色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874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122837" y="1810501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02424" y="1782951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331578" y="140628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5</a:t>
            </a:r>
            <a:endParaRPr lang="zh-TW" altLang="en-US" dirty="0">
              <a:latin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054" r="872"/>
          <a:stretch/>
        </p:blipFill>
        <p:spPr>
          <a:xfrm>
            <a:off x="529839" y="4713029"/>
            <a:ext cx="5016381" cy="154228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00" y="2003232"/>
            <a:ext cx="5019675" cy="127835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/>
          <a:srcRect r="1209"/>
          <a:stretch/>
        </p:blipFill>
        <p:spPr>
          <a:xfrm>
            <a:off x="511100" y="3305566"/>
            <a:ext cx="5043666" cy="1403837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6105725" y="2003232"/>
            <a:ext cx="5201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上中下分別是依照三個屬性去排名，</a:t>
            </a:r>
            <a:endParaRPr lang="en-US" altLang="zh-TW" dirty="0" smtClean="0"/>
          </a:p>
          <a:p>
            <a:r>
              <a:rPr lang="zh-TW" altLang="en-US" dirty="0" smtClean="0"/>
              <a:t>發現這兩種演算法真的是差異蠻多的，</a:t>
            </a:r>
            <a:endParaRPr lang="en-US" altLang="zh-TW" dirty="0" smtClean="0"/>
          </a:p>
          <a:p>
            <a:r>
              <a:rPr lang="zh-TW" altLang="en-US" dirty="0"/>
              <a:t>求</a:t>
            </a:r>
            <a:r>
              <a:rPr lang="zh-TW" altLang="en-US" dirty="0" smtClean="0"/>
              <a:t>的內容也都不太相同，</a:t>
            </a:r>
            <a:endParaRPr lang="en-US" altLang="zh-TW" dirty="0" smtClean="0"/>
          </a:p>
          <a:p>
            <a:r>
              <a:rPr lang="zh-TW" altLang="en-US" dirty="0" smtClean="0"/>
              <a:t>因此導致沒有重複的點是在榜上的，</a:t>
            </a:r>
            <a:endParaRPr lang="en-US" altLang="zh-TW" dirty="0" smtClean="0"/>
          </a:p>
          <a:p>
            <a:r>
              <a:rPr lang="zh-TW" altLang="en-US" dirty="0" smtClean="0"/>
              <a:t>但這也代表三個排序都是有他們的用處。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830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122837" y="1810501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02424" y="1782951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331578" y="140628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5</a:t>
            </a:r>
            <a:endParaRPr lang="zh-TW" altLang="en-US" dirty="0">
              <a:latin typeface="+mj-ea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05725" y="2003232"/>
            <a:ext cx="5201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同樣是分成三個屬性去排名，</a:t>
            </a:r>
            <a:endParaRPr lang="en-US" altLang="zh-TW" dirty="0" smtClean="0"/>
          </a:p>
          <a:p>
            <a:r>
              <a:rPr lang="zh-TW" altLang="en-US" dirty="0" smtClean="0"/>
              <a:t>看似跟上一張圖很相似，</a:t>
            </a:r>
            <a:endParaRPr lang="en-US" altLang="zh-TW" dirty="0" smtClean="0"/>
          </a:p>
          <a:p>
            <a:r>
              <a:rPr lang="zh-TW" altLang="en-US" dirty="0" smtClean="0"/>
              <a:t>但仔細看的話發現，</a:t>
            </a:r>
            <a:endParaRPr lang="en-US" altLang="zh-TW" dirty="0" smtClean="0"/>
          </a:p>
          <a:p>
            <a:r>
              <a:rPr lang="zh-TW" altLang="en-US" dirty="0" smtClean="0"/>
              <a:t>在這一張圖中，</a:t>
            </a:r>
            <a:r>
              <a:rPr lang="en-US" altLang="zh-TW" dirty="0" smtClean="0"/>
              <a:t>authority</a:t>
            </a:r>
            <a:r>
              <a:rPr lang="zh-TW" altLang="en-US" dirty="0" smtClean="0"/>
              <a:t>較高的點，</a:t>
            </a:r>
            <a:endParaRPr lang="en-US" altLang="zh-TW" dirty="0" smtClean="0"/>
          </a:p>
          <a:p>
            <a:r>
              <a:rPr lang="en-US" altLang="zh-TW" dirty="0" smtClean="0"/>
              <a:t>Page rank</a:t>
            </a:r>
            <a:r>
              <a:rPr lang="zh-TW" altLang="en-US" dirty="0" smtClean="0"/>
              <a:t>也相對較高，</a:t>
            </a:r>
            <a:endParaRPr lang="en-US" altLang="zh-TW" dirty="0" smtClean="0"/>
          </a:p>
          <a:p>
            <a:r>
              <a:rPr lang="zh-TW" altLang="en-US" dirty="0" smtClean="0"/>
              <a:t>因此又對此思考了可能的情形，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這張圖的結構比較偏向很多點連到同一個點。</a:t>
            </a:r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zh-TW" altLang="en-US" dirty="0" smtClean="0"/>
              <a:t>出去的點較少，也因此造成</a:t>
            </a:r>
            <a:r>
              <a:rPr lang="en-US" altLang="zh-TW" dirty="0" smtClean="0"/>
              <a:t>authority</a:t>
            </a:r>
            <a:r>
              <a:rPr lang="zh-TW" altLang="en-US" dirty="0" smtClean="0"/>
              <a:t>較高，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PR</a:t>
            </a:r>
            <a:r>
              <a:rPr lang="zh-TW" altLang="en-US" dirty="0" smtClean="0"/>
              <a:t>也較高。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38" y="2060521"/>
            <a:ext cx="5105400" cy="14200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13" y="3480561"/>
            <a:ext cx="5076825" cy="14812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38" y="4961779"/>
            <a:ext cx="5086350" cy="15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5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07523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67237" y="2878358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258718" y="2893746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631815" y="2862968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631394" y="2059496"/>
            <a:ext cx="339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8</a:t>
            </a:r>
          </a:p>
          <a:p>
            <a:pPr algn="ctr"/>
            <a:r>
              <a:rPr lang="en-US" altLang="zh-TW" dirty="0" smtClean="0">
                <a:latin typeface="+mj-ea"/>
              </a:rPr>
              <a:t>Bi-directed</a:t>
            </a:r>
            <a:endParaRPr lang="zh-TW" altLang="en-US" dirty="0">
              <a:latin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0303" y="2059496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7</a:t>
            </a:r>
          </a:p>
          <a:p>
            <a:r>
              <a:rPr lang="en-US" altLang="zh-TW" dirty="0" smtClean="0">
                <a:latin typeface="+mj-ea"/>
              </a:rPr>
              <a:t>directed</a:t>
            </a:r>
            <a:endParaRPr lang="zh-TW" altLang="en-US" dirty="0">
              <a:latin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6636" b="11033"/>
          <a:stretch/>
        </p:blipFill>
        <p:spPr>
          <a:xfrm>
            <a:off x="306313" y="3170745"/>
            <a:ext cx="5068992" cy="20507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815" y="3201523"/>
            <a:ext cx="50768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3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84435" y="1846243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64022" y="1815465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297395" y="1201487"/>
            <a:ext cx="214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7</a:t>
            </a:r>
          </a:p>
          <a:p>
            <a:r>
              <a:rPr lang="en-US" altLang="zh-TW" dirty="0" smtClean="0">
                <a:latin typeface="+mj-ea"/>
              </a:rPr>
              <a:t>directed</a:t>
            </a:r>
            <a:endParaRPr lang="zh-TW" altLang="en-US" dirty="0">
              <a:latin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6636" b="11033"/>
          <a:stretch/>
        </p:blipFill>
        <p:spPr>
          <a:xfrm>
            <a:off x="421102" y="5110385"/>
            <a:ext cx="5068992" cy="150613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6000" y="2014882"/>
            <a:ext cx="5358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而圖</a:t>
            </a:r>
            <a:r>
              <a:rPr lang="en-US" altLang="zh-TW" dirty="0" smtClean="0">
                <a:latin typeface="+mn-ea"/>
              </a:rPr>
              <a:t>7</a:t>
            </a:r>
            <a:r>
              <a:rPr lang="zh-TW" altLang="en-US" dirty="0" smtClean="0">
                <a:latin typeface="+mn-ea"/>
              </a:rPr>
              <a:t>是用</a:t>
            </a:r>
            <a:r>
              <a:rPr lang="en-US" altLang="zh-TW" dirty="0" smtClean="0">
                <a:latin typeface="+mn-ea"/>
              </a:rPr>
              <a:t>IBM</a:t>
            </a:r>
            <a:r>
              <a:rPr lang="zh-TW" altLang="en-US" dirty="0" smtClean="0">
                <a:latin typeface="+mn-ea"/>
              </a:rPr>
              <a:t>生成的資料，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但是結構為單向。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發現與圖片</a:t>
            </a:r>
            <a:r>
              <a:rPr lang="en-US" altLang="zh-TW" dirty="0" smtClean="0">
                <a:latin typeface="+mn-ea"/>
              </a:rPr>
              <a:t>6</a:t>
            </a:r>
            <a:r>
              <a:rPr lang="zh-TW" altLang="en-US" dirty="0" smtClean="0">
                <a:latin typeface="+mn-ea"/>
              </a:rPr>
              <a:t>的情形幾乎一模一樣，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高</a:t>
            </a:r>
            <a:r>
              <a:rPr lang="en-US" altLang="zh-TW" dirty="0" smtClean="0">
                <a:latin typeface="+mn-ea"/>
              </a:rPr>
              <a:t>authority</a:t>
            </a:r>
            <a:r>
              <a:rPr lang="zh-TW" altLang="en-US" dirty="0" smtClean="0">
                <a:latin typeface="+mn-ea"/>
              </a:rPr>
              <a:t>似乎就是高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而的確分布情況也與猜測相似，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很多的點集中在同一點，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但這些點幾乎不連到其他點，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因此套用於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的結果便較相似於算</a:t>
            </a:r>
            <a:r>
              <a:rPr lang="en-US" altLang="zh-TW" dirty="0" smtClean="0">
                <a:latin typeface="+mn-ea"/>
              </a:rPr>
              <a:t>authority</a:t>
            </a:r>
            <a:r>
              <a:rPr lang="zh-TW" altLang="en-US" dirty="0" smtClean="0">
                <a:latin typeface="+mn-ea"/>
              </a:rPr>
              <a:t>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但可以發現到，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其實</a:t>
            </a:r>
            <a:r>
              <a:rPr lang="en-US" altLang="zh-TW" dirty="0" smtClean="0">
                <a:latin typeface="+mn-ea"/>
              </a:rPr>
              <a:t>IBM</a:t>
            </a:r>
            <a:r>
              <a:rPr lang="zh-TW" altLang="en-US" dirty="0" smtClean="0">
                <a:latin typeface="+mn-ea"/>
              </a:rPr>
              <a:t>生成的點時</a:t>
            </a:r>
            <a:r>
              <a:rPr lang="zh-TW" altLang="en-US" dirty="0">
                <a:latin typeface="+mn-ea"/>
              </a:rPr>
              <a:t>分</a:t>
            </a:r>
            <a:r>
              <a:rPr lang="zh-TW" altLang="en-US" dirty="0" smtClean="0">
                <a:latin typeface="+mn-ea"/>
              </a:rPr>
              <a:t>平均，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即便是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第一，佔的比例還是只有</a:t>
            </a:r>
            <a:r>
              <a:rPr lang="en-US" altLang="zh-TW" dirty="0" smtClean="0">
                <a:latin typeface="+mn-ea"/>
              </a:rPr>
              <a:t>0.5%</a:t>
            </a:r>
            <a:r>
              <a:rPr lang="zh-TW" altLang="en-US" dirty="0" smtClean="0">
                <a:latin typeface="+mn-ea"/>
              </a:rPr>
              <a:t>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因此相差十分微小。</a:t>
            </a:r>
            <a:endParaRPr lang="zh-TW" altLang="en-US" dirty="0">
              <a:latin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02" y="2085544"/>
            <a:ext cx="5076825" cy="14528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69" y="3538409"/>
            <a:ext cx="5086350" cy="15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8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84435" y="1846243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64022" y="1815465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632247" y="1201487"/>
            <a:ext cx="281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+mj-ea"/>
              </a:rPr>
              <a:t>Graph 8</a:t>
            </a:r>
            <a:endParaRPr lang="en-US" altLang="zh-TW" dirty="0" smtClean="0">
              <a:latin typeface="+mj-ea"/>
            </a:endParaRPr>
          </a:p>
          <a:p>
            <a:pPr algn="ctr"/>
            <a:r>
              <a:rPr lang="en-US" altLang="zh-TW" dirty="0" smtClean="0">
                <a:latin typeface="+mj-ea"/>
              </a:rPr>
              <a:t>Bi-directed</a:t>
            </a:r>
            <a:endParaRPr lang="zh-TW" altLang="en-US" dirty="0">
              <a:latin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96000" y="2014882"/>
            <a:ext cx="5358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而圖</a:t>
            </a:r>
            <a:r>
              <a:rPr lang="en-US" altLang="zh-TW" dirty="0">
                <a:latin typeface="+mn-ea"/>
              </a:rPr>
              <a:t>8</a:t>
            </a:r>
            <a:r>
              <a:rPr lang="zh-TW" altLang="en-US" dirty="0" smtClean="0">
                <a:latin typeface="+mn-ea"/>
              </a:rPr>
              <a:t>是用圖</a:t>
            </a:r>
            <a:r>
              <a:rPr lang="en-US" altLang="zh-TW" dirty="0" smtClean="0">
                <a:latin typeface="+mn-ea"/>
              </a:rPr>
              <a:t>7</a:t>
            </a:r>
            <a:r>
              <a:rPr lang="zh-TW" altLang="en-US" dirty="0" smtClean="0">
                <a:latin typeface="+mn-ea"/>
              </a:rPr>
              <a:t>的資料，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但每個邊都是雙向邊。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而這自然導致</a:t>
            </a:r>
            <a:r>
              <a:rPr lang="en-US" altLang="zh-TW" dirty="0" smtClean="0">
                <a:latin typeface="+mn-ea"/>
              </a:rPr>
              <a:t>HUB</a:t>
            </a:r>
            <a:r>
              <a:rPr lang="zh-TW" altLang="en-US" dirty="0" smtClean="0">
                <a:latin typeface="+mn-ea"/>
              </a:rPr>
              <a:t>與</a:t>
            </a:r>
            <a:r>
              <a:rPr lang="en-US" altLang="zh-TW" dirty="0" err="1" smtClean="0">
                <a:latin typeface="+mn-ea"/>
              </a:rPr>
              <a:t>Athority</a:t>
            </a:r>
            <a:r>
              <a:rPr lang="zh-TW" altLang="en-US" dirty="0" smtClean="0">
                <a:latin typeface="+mn-ea"/>
              </a:rPr>
              <a:t>的排名，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以及分數都一模一樣，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但比較訝異的是三者的排名有高度相似，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而且幾乎與上一張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排名上的點一樣，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而這似乎也證明了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的酸法比較偏向將圖片用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Bi-directed</a:t>
            </a:r>
            <a:r>
              <a:rPr lang="zh-TW" altLang="en-US" dirty="0" smtClean="0">
                <a:latin typeface="+mn-ea"/>
              </a:rPr>
              <a:t>的方法做計算，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因此排名才會如此的相似。</a:t>
            </a:r>
            <a:endParaRPr lang="zh-TW" altLang="en-US" dirty="0">
              <a:latin typeface="+mn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0" y="2154020"/>
            <a:ext cx="5067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7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altLang="zh-TW" dirty="0" smtClean="0"/>
              <a:t>Part  4: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sz="6000" dirty="0" smtClean="0"/>
              <a:t> Increase rank </a:t>
            </a:r>
            <a:br>
              <a:rPr lang="en-US" altLang="zh-TW" sz="6000" dirty="0" smtClean="0"/>
            </a:br>
            <a:r>
              <a:rPr lang="en-US" altLang="zh-TW" sz="6000" dirty="0"/>
              <a:t>	</a:t>
            </a:r>
            <a:r>
              <a:rPr lang="en-US" altLang="zh-TW" sz="6000" dirty="0" smtClean="0"/>
              <a:t>		of </a:t>
            </a:r>
            <a:br>
              <a:rPr lang="en-US" altLang="zh-TW" sz="6000" dirty="0" smtClean="0"/>
            </a:br>
            <a:r>
              <a:rPr lang="en-US" altLang="zh-TW" sz="6000" dirty="0"/>
              <a:t>	</a:t>
            </a:r>
            <a:r>
              <a:rPr lang="en-US" altLang="zh-TW" sz="6000" dirty="0" smtClean="0"/>
              <a:t>			Node1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2681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07523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6374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530655" y="1739951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47680" y="247381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758867" y="236932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1</a:t>
            </a:r>
            <a:endParaRPr lang="zh-TW" altLang="en-US" dirty="0">
              <a:latin typeface="+mj-ea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97" y="3175567"/>
            <a:ext cx="4352925" cy="12573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67" y="2059081"/>
            <a:ext cx="4362450" cy="12573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12297" y="5106533"/>
            <a:ext cx="620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將</a:t>
            </a:r>
            <a:r>
              <a:rPr lang="en-US" altLang="zh-TW" dirty="0" smtClean="0">
                <a:latin typeface="+mn-ea"/>
              </a:rPr>
              <a:t>1</a:t>
            </a:r>
            <a:r>
              <a:rPr lang="zh-TW" altLang="en-US" dirty="0" smtClean="0">
                <a:latin typeface="+mn-ea"/>
              </a:rPr>
              <a:t>連到自己自己做一個圈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上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，可以增加</a:t>
            </a:r>
            <a:r>
              <a:rPr lang="en-US" altLang="zh-TW" dirty="0">
                <a:latin typeface="+mn-ea"/>
              </a:rPr>
              <a:t>Authority 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hub</a:t>
            </a:r>
          </a:p>
          <a:p>
            <a:r>
              <a:rPr lang="zh-TW" altLang="en-US" dirty="0">
                <a:latin typeface="+mn-ea"/>
              </a:rPr>
              <a:t>再</a:t>
            </a:r>
            <a:r>
              <a:rPr lang="zh-TW" altLang="en-US" dirty="0" smtClean="0">
                <a:latin typeface="+mn-ea"/>
              </a:rPr>
              <a:t>將點</a:t>
            </a:r>
            <a:r>
              <a:rPr lang="en-US" altLang="zh-TW" dirty="0" smtClean="0">
                <a:latin typeface="+mn-ea"/>
              </a:rPr>
              <a:t>6</a:t>
            </a:r>
            <a:r>
              <a:rPr lang="zh-TW" altLang="en-US" dirty="0" smtClean="0">
                <a:latin typeface="+mn-ea"/>
              </a:rPr>
              <a:t>連到點</a:t>
            </a:r>
            <a:r>
              <a:rPr lang="en-US" altLang="zh-TW" dirty="0" smtClean="0">
                <a:latin typeface="+mn-ea"/>
              </a:rPr>
              <a:t>1(</a:t>
            </a:r>
            <a:r>
              <a:rPr lang="zh-TW" altLang="en-US" dirty="0" smtClean="0">
                <a:latin typeface="+mn-ea"/>
              </a:rPr>
              <a:t>下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，可將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也同時增加</a:t>
            </a:r>
            <a:endParaRPr lang="zh-TW" altLang="en-US" dirty="0">
              <a:latin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506" y="3428947"/>
            <a:ext cx="4371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5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07523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6374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530656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79507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758867" y="236932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2</a:t>
            </a:r>
            <a:endParaRPr lang="zh-TW" altLang="en-US" dirty="0">
              <a:latin typeface="+mj-ea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47" y="3362237"/>
            <a:ext cx="4371975" cy="1057275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162227" y="4606183"/>
            <a:ext cx="1037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2</a:t>
            </a:r>
            <a:r>
              <a:rPr lang="zh-TW" altLang="en-US" dirty="0" smtClean="0"/>
              <a:t>是一條環，因此依照剛剛的結果，直接將點一連到點一，便可得到右圖，所有數值都增加了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30" y="3219507"/>
            <a:ext cx="43529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3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Data introduction:</a:t>
            </a:r>
            <a:endParaRPr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41883"/>
              </p:ext>
            </p:extLst>
          </p:nvPr>
        </p:nvGraphicFramePr>
        <p:xfrm>
          <a:off x="948580" y="1924547"/>
          <a:ext cx="10460052" cy="26474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62228">
                  <a:extLst>
                    <a:ext uri="{9D8B030D-6E8A-4147-A177-3AD203B41FA5}">
                      <a16:colId xmlns:a16="http://schemas.microsoft.com/office/drawing/2014/main" val="3778384068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1541204438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2368608369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2169071276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1526818686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1038979412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2698634375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2936812365"/>
                    </a:ext>
                  </a:extLst>
                </a:gridCol>
                <a:gridCol w="1162228">
                  <a:extLst>
                    <a:ext uri="{9D8B030D-6E8A-4147-A177-3AD203B41FA5}">
                      <a16:colId xmlns:a16="http://schemas.microsoft.com/office/drawing/2014/main" val="2338468732"/>
                    </a:ext>
                  </a:extLst>
                </a:gridCol>
              </a:tblGrid>
              <a:tr h="88248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Graph 1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Graph 2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Graph 3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Graph 4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Graph 5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Graph 6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IBM data</a:t>
                      </a:r>
                    </a:p>
                    <a:p>
                      <a:pPr algn="ctr"/>
                      <a:r>
                        <a:rPr lang="en-US" altLang="zh-TW" sz="1400" dirty="0" smtClean="0">
                          <a:latin typeface="+mj-ea"/>
                          <a:ea typeface="+mj-ea"/>
                        </a:rPr>
                        <a:t>directed</a:t>
                      </a:r>
                      <a:endParaRPr lang="zh-TW" altLang="en-US" sz="1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IBM data</a:t>
                      </a:r>
                    </a:p>
                    <a:p>
                      <a:pPr algn="ctr"/>
                      <a:r>
                        <a:rPr lang="en-US" altLang="zh-TW" sz="14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bi-directed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719038"/>
                  </a:ext>
                </a:extLst>
              </a:tr>
              <a:tr h="8824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Node</a:t>
                      </a:r>
                    </a:p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Number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6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5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4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7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469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1228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1001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1001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732361"/>
                  </a:ext>
                </a:extLst>
              </a:tr>
              <a:tr h="8824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Edge</a:t>
                      </a:r>
                    </a:p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Number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5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5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6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18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1102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5220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98975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ea"/>
                          <a:ea typeface="+mj-ea"/>
                        </a:rPr>
                        <a:t>192845</a:t>
                      </a:r>
                      <a:endParaRPr lang="zh-TW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18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00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 &amp; PageRank result: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07523" y="2898568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6374" y="3704537"/>
            <a:ext cx="84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page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758867" y="236932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3</a:t>
            </a:r>
            <a:endParaRPr lang="zh-TW" altLang="en-US" dirty="0">
              <a:latin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95" y="3285437"/>
            <a:ext cx="4333875" cy="8382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58781" y="4341264"/>
            <a:ext cx="3854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圖三則是一對秤圖形，將</a:t>
            </a:r>
            <a:r>
              <a:rPr lang="en-US" altLang="zh-TW" dirty="0" smtClean="0"/>
              <a:t>1</a:t>
            </a:r>
            <a:r>
              <a:rPr lang="zh-TW" altLang="en-US" dirty="0" smtClean="0"/>
              <a:t>連到</a:t>
            </a:r>
            <a:r>
              <a:rPr lang="en-US" altLang="zh-TW" dirty="0" smtClean="0"/>
              <a:t>1(</a:t>
            </a:r>
            <a:r>
              <a:rPr lang="zh-TW" altLang="en-US" dirty="0" smtClean="0"/>
              <a:t>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HITS</a:t>
            </a:r>
            <a:r>
              <a:rPr lang="zh-TW" altLang="en-US" dirty="0" smtClean="0"/>
              <a:t>可行，但</a:t>
            </a:r>
            <a:r>
              <a:rPr lang="en-US" altLang="zh-TW" dirty="0" smtClean="0"/>
              <a:t>PR</a:t>
            </a:r>
            <a:r>
              <a:rPr lang="zh-TW" altLang="en-US" dirty="0" smtClean="0"/>
              <a:t>沒有受到改變，我們再將</a:t>
            </a:r>
            <a:r>
              <a:rPr lang="en-US" altLang="zh-TW" dirty="0" smtClean="0"/>
              <a:t>1</a:t>
            </a:r>
            <a:r>
              <a:rPr lang="zh-TW" altLang="en-US" dirty="0" smtClean="0"/>
              <a:t>與點</a:t>
            </a:r>
            <a:r>
              <a:rPr lang="en-US" altLang="zh-TW" dirty="0" smtClean="0"/>
              <a:t>3</a:t>
            </a:r>
            <a:r>
              <a:rPr lang="zh-TW" altLang="en-US" dirty="0" smtClean="0"/>
              <a:t>連到點</a:t>
            </a:r>
            <a:r>
              <a:rPr lang="en-US" altLang="zh-TW" dirty="0" smtClean="0"/>
              <a:t>1(</a:t>
            </a:r>
            <a:r>
              <a:rPr lang="zh-TW" altLang="en-US" dirty="0" smtClean="0"/>
              <a:t>下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</a:t>
            </a:r>
            <a:r>
              <a:rPr lang="zh-TW" altLang="en-US" dirty="0" smtClean="0"/>
              <a:t>便順利的上升到了第一。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93" y="2232121"/>
            <a:ext cx="4381500" cy="87630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6267405" y="1806313"/>
            <a:ext cx="456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    Authority     	    rank		hub	       rank	PR	       rank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418" y="3559876"/>
            <a:ext cx="4371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58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dirty="0" smtClean="0"/>
              <a:t>Part  5: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sz="6000" dirty="0" smtClean="0"/>
              <a:t> </a:t>
            </a:r>
            <a:r>
              <a:rPr lang="en-US" altLang="zh-TW" dirty="0" err="1" smtClean="0"/>
              <a:t>SimRank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algorithm</a:t>
            </a:r>
            <a:r>
              <a:rPr lang="en-US" altLang="zh-TW" sz="6000" dirty="0" smtClean="0"/>
              <a:t>	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30125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SimRank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24026"/>
          <a:stretch/>
        </p:blipFill>
        <p:spPr>
          <a:xfrm>
            <a:off x="2214562" y="1599989"/>
            <a:ext cx="7762875" cy="38643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28987" y="3221764"/>
            <a:ext cx="3448450" cy="2750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SimRank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41" y="1403437"/>
            <a:ext cx="2881109" cy="47068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2158" t="1" b="2533"/>
          <a:stretch/>
        </p:blipFill>
        <p:spPr>
          <a:xfrm>
            <a:off x="3524650" y="4363292"/>
            <a:ext cx="1768979" cy="174695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973652" y="1403437"/>
            <a:ext cx="5759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還是一樣有</a:t>
            </a:r>
            <a:r>
              <a:rPr lang="en-US" altLang="zh-TW" dirty="0" smtClean="0">
                <a:latin typeface="+mn-ea"/>
              </a:rPr>
              <a:t>,</a:t>
            </a:r>
            <a:r>
              <a:rPr lang="en-US" altLang="zh-TW" dirty="0" err="1" smtClean="0">
                <a:latin typeface="+mn-ea"/>
              </a:rPr>
              <a:t>iter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dirty="0" smtClean="0">
                <a:latin typeface="+mn-ea"/>
              </a:rPr>
              <a:t>迴圈次數，以及</a:t>
            </a:r>
            <a:r>
              <a:rPr lang="en-US" altLang="zh-TW" dirty="0" smtClean="0">
                <a:latin typeface="+mn-ea"/>
              </a:rPr>
              <a:t>delta</a:t>
            </a:r>
            <a:r>
              <a:rPr lang="zh-TW" altLang="en-US" dirty="0" smtClean="0">
                <a:latin typeface="+mn-ea"/>
              </a:rPr>
              <a:t>來控制迴圈停止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而整個算是便是先</a:t>
            </a:r>
            <a:r>
              <a:rPr lang="zh-TW" altLang="en-US" dirty="0">
                <a:latin typeface="+mn-ea"/>
              </a:rPr>
              <a:t>造</a:t>
            </a:r>
            <a:r>
              <a:rPr lang="zh-TW" altLang="en-US" dirty="0" smtClean="0">
                <a:latin typeface="+mn-ea"/>
              </a:rPr>
              <a:t>出一個</a:t>
            </a:r>
            <a:r>
              <a:rPr lang="zh-TW" altLang="en-US" dirty="0">
                <a:latin typeface="+mn-ea"/>
              </a:rPr>
              <a:t>初</a:t>
            </a:r>
            <a:r>
              <a:rPr lang="zh-TW" altLang="en-US" dirty="0" smtClean="0">
                <a:latin typeface="+mn-ea"/>
              </a:rPr>
              <a:t>始</a:t>
            </a:r>
            <a:r>
              <a:rPr lang="en-US" altLang="zh-TW" dirty="0" smtClean="0">
                <a:latin typeface="+mn-ea"/>
              </a:rPr>
              <a:t>S</a:t>
            </a:r>
            <a:r>
              <a:rPr lang="zh-TW" altLang="en-US" dirty="0" smtClean="0">
                <a:latin typeface="+mn-ea"/>
              </a:rPr>
              <a:t>，並一直更新</a:t>
            </a:r>
            <a:r>
              <a:rPr lang="en-US" altLang="zh-TW" dirty="0" smtClean="0">
                <a:latin typeface="+mn-ea"/>
              </a:rPr>
              <a:t>S</a:t>
            </a:r>
            <a:r>
              <a:rPr lang="zh-TW" altLang="en-US" dirty="0" smtClean="0">
                <a:latin typeface="+mn-ea"/>
              </a:rPr>
              <a:t>來達到停止條件，而一開始的</a:t>
            </a:r>
            <a:r>
              <a:rPr lang="en-US" altLang="zh-TW" dirty="0" smtClean="0">
                <a:latin typeface="+mn-ea"/>
              </a:rPr>
              <a:t>S</a:t>
            </a:r>
            <a:r>
              <a:rPr lang="zh-TW" altLang="en-US" dirty="0" smtClean="0">
                <a:latin typeface="+mn-ea"/>
              </a:rPr>
              <a:t>只有對角線是</a:t>
            </a:r>
            <a:r>
              <a:rPr lang="en-US" altLang="zh-TW" dirty="0" smtClean="0">
                <a:latin typeface="+mn-ea"/>
              </a:rPr>
              <a:t>1</a:t>
            </a:r>
            <a:r>
              <a:rPr lang="zh-TW" altLang="en-US" dirty="0" smtClean="0">
                <a:latin typeface="+mn-ea"/>
              </a:rPr>
              <a:t>，其餘都是</a:t>
            </a:r>
            <a:r>
              <a:rPr lang="en-US" altLang="zh-TW" dirty="0" smtClean="0">
                <a:latin typeface="+mn-ea"/>
              </a:rPr>
              <a:t>0</a:t>
            </a:r>
            <a:r>
              <a:rPr lang="zh-TW" altLang="en-US" dirty="0" smtClean="0">
                <a:latin typeface="+mn-ea"/>
              </a:rPr>
              <a:t>，接著便用講義上的算式，逐一更新上三角，更新完在複製到下三角，更新完後會是一對秤矩陣，而在更新</a:t>
            </a:r>
            <a:r>
              <a:rPr lang="en-US" altLang="zh-TW" dirty="0" smtClean="0">
                <a:latin typeface="+mn-ea"/>
              </a:rPr>
              <a:t>S(</a:t>
            </a:r>
            <a:r>
              <a:rPr lang="en-US" altLang="zh-TW" dirty="0" err="1" smtClean="0">
                <a:latin typeface="+mn-ea"/>
              </a:rPr>
              <a:t>a,b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中，藥用到期兩點的</a:t>
            </a:r>
            <a:r>
              <a:rPr lang="en-US" altLang="zh-TW" dirty="0" smtClean="0">
                <a:latin typeface="+mn-ea"/>
              </a:rPr>
              <a:t>S</a:t>
            </a:r>
            <a:r>
              <a:rPr lang="zh-TW" altLang="en-US" dirty="0" smtClean="0">
                <a:latin typeface="+mn-ea"/>
              </a:rPr>
              <a:t>時，用來使用的是上一個迴圈做完的矩陣，而不是邊算邊更新。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最後同損點也是跟前兩個演算法一樣</a:t>
            </a:r>
            <a:r>
              <a:rPr lang="en-US" altLang="zh-TW" dirty="0" smtClean="0">
                <a:latin typeface="+mn-ea"/>
              </a:rPr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+mn-ea"/>
              </a:rPr>
              <a:t>達到設定的迴圈次數</a:t>
            </a:r>
            <a:endParaRPr lang="en-US" altLang="zh-TW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+mn-ea"/>
              </a:rPr>
              <a:t>新的減舊的的距離小於</a:t>
            </a:r>
            <a:r>
              <a:rPr lang="en-US" altLang="zh-TW" dirty="0" smtClean="0">
                <a:latin typeface="+mn-ea"/>
              </a:rPr>
              <a:t>delta</a:t>
            </a:r>
          </a:p>
        </p:txBody>
      </p:sp>
    </p:spTree>
    <p:extLst>
      <p:ext uri="{BB962C8B-B14F-4D97-AF65-F5344CB8AC3E}">
        <p14:creationId xmlns:p14="http://schemas.microsoft.com/office/powerpoint/2010/main" val="982453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SimRank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Result: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339412" y="252172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1</a:t>
            </a:r>
            <a:endParaRPr lang="zh-TW" altLang="en-US" dirty="0">
              <a:latin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731805" y="250534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1</a:t>
            </a:r>
            <a:endParaRPr lang="zh-TW" altLang="en-US" dirty="0">
              <a:latin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67" y="2956133"/>
            <a:ext cx="4362450" cy="1219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35" y="2956133"/>
            <a:ext cx="3686175" cy="109537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025352" y="4666004"/>
            <a:ext cx="789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圖一</a:t>
            </a:r>
            <a:r>
              <a:rPr lang="zh-TW" altLang="en-US" dirty="0"/>
              <a:t>與</a:t>
            </a:r>
            <a:r>
              <a:rPr lang="zh-TW" altLang="en-US" dirty="0" smtClean="0"/>
              <a:t>圖二分別是一條線與一個圈，因此沒有任何一個點有兩個進來的邊，自然而然與其他點的</a:t>
            </a:r>
            <a:r>
              <a:rPr lang="en-US" altLang="zh-TW" dirty="0" err="1" smtClean="0"/>
              <a:t>simrank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084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SimRank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Result: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339412" y="252172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4</a:t>
            </a:r>
            <a:endParaRPr lang="zh-TW" altLang="en-US" dirty="0">
              <a:latin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731805" y="2505341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3</a:t>
            </a:r>
            <a:endParaRPr lang="zh-TW" altLang="en-US" dirty="0">
              <a:latin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25352" y="4666004"/>
            <a:ext cx="789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圖三與圖四便相對複雜，然而在原本的圖三中，發現相鄰兩點的</a:t>
            </a:r>
            <a:r>
              <a:rPr lang="en-US" altLang="zh-TW" dirty="0" err="1" smtClean="0">
                <a:latin typeface="+mn-ea"/>
              </a:rPr>
              <a:t>simrank</a:t>
            </a:r>
            <a:r>
              <a:rPr lang="zh-TW" altLang="en-US" dirty="0" smtClean="0">
                <a:latin typeface="+mn-ea"/>
              </a:rPr>
              <a:t>都是</a:t>
            </a:r>
            <a:r>
              <a:rPr lang="en-US" altLang="zh-TW" dirty="0" smtClean="0">
                <a:latin typeface="+mn-ea"/>
              </a:rPr>
              <a:t>0</a:t>
            </a:r>
            <a:r>
              <a:rPr lang="zh-TW" altLang="en-US" dirty="0" smtClean="0">
                <a:latin typeface="+mn-ea"/>
              </a:rPr>
              <a:t>，但跳一點後卻都有</a:t>
            </a:r>
            <a:r>
              <a:rPr lang="en-US" altLang="zh-TW" dirty="0" err="1" smtClean="0">
                <a:latin typeface="+mn-ea"/>
              </a:rPr>
              <a:t>simrank</a:t>
            </a:r>
            <a:r>
              <a:rPr lang="zh-TW" altLang="en-US" dirty="0" smtClean="0">
                <a:latin typeface="+mn-ea"/>
              </a:rPr>
              <a:t>，而</a:t>
            </a:r>
            <a:r>
              <a:rPr lang="zh-TW" altLang="en-US" dirty="0">
                <a:latin typeface="+mn-ea"/>
              </a:rPr>
              <a:t>圖</a:t>
            </a:r>
            <a:r>
              <a:rPr lang="zh-TW" altLang="en-US" dirty="0" smtClean="0">
                <a:latin typeface="+mn-ea"/>
              </a:rPr>
              <a:t>四中最高</a:t>
            </a:r>
            <a:r>
              <a:rPr lang="zh-TW" altLang="en-US" dirty="0">
                <a:latin typeface="+mn-ea"/>
              </a:rPr>
              <a:t>點</a:t>
            </a:r>
            <a:r>
              <a:rPr lang="zh-TW" altLang="en-US" dirty="0" smtClean="0">
                <a:latin typeface="+mn-ea"/>
              </a:rPr>
              <a:t>為</a:t>
            </a:r>
            <a:r>
              <a:rPr lang="en-US" altLang="zh-TW" dirty="0" smtClean="0">
                <a:latin typeface="+mn-ea"/>
              </a:rPr>
              <a:t>(4,6),(</a:t>
            </a:r>
            <a:r>
              <a:rPr lang="en-US" altLang="zh-TW" dirty="0">
                <a:latin typeface="+mn-ea"/>
              </a:rPr>
              <a:t>4</a:t>
            </a:r>
            <a:r>
              <a:rPr lang="en-US" altLang="zh-TW" dirty="0" smtClean="0">
                <a:latin typeface="+mn-ea"/>
              </a:rPr>
              <a:t>,7),(3,7),(3,4)</a:t>
            </a:r>
            <a:endParaRPr lang="zh-TW" altLang="en-US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083" y="3020371"/>
            <a:ext cx="2847975" cy="8477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162" y="2891053"/>
            <a:ext cx="50673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6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SimRank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Result: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47386" y="1526872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j-ea"/>
              </a:rPr>
              <a:t>Graph </a:t>
            </a:r>
            <a:r>
              <a:rPr lang="en-US" altLang="zh-TW" dirty="0" smtClean="0">
                <a:latin typeface="+mj-ea"/>
              </a:rPr>
              <a:t>5</a:t>
            </a:r>
            <a:endParaRPr lang="zh-TW" altLang="en-US" dirty="0">
              <a:latin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5" y="2019639"/>
            <a:ext cx="4505325" cy="37528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096000" y="2019639"/>
            <a:ext cx="462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因數量太多，因此將數值圖表化，發現大部分的數值皆是</a:t>
            </a:r>
            <a:r>
              <a:rPr lang="en-US" altLang="zh-TW" dirty="0" smtClean="0">
                <a:latin typeface="+mn-ea"/>
              </a:rPr>
              <a:t>0</a:t>
            </a:r>
            <a:r>
              <a:rPr lang="zh-TW" altLang="en-US" dirty="0" smtClean="0">
                <a:latin typeface="+mn-ea"/>
              </a:rPr>
              <a:t>，而最大值則集中在</a:t>
            </a:r>
            <a:r>
              <a:rPr lang="en-US" altLang="zh-TW" dirty="0" smtClean="0">
                <a:latin typeface="+mn-ea"/>
              </a:rPr>
              <a:t>0.300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9344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altLang="zh-TW" dirty="0" smtClean="0"/>
              <a:t>Part  6: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sz="6000" dirty="0" smtClean="0"/>
              <a:t> 	</a:t>
            </a:r>
            <a:r>
              <a:rPr lang="en-US" altLang="zh-TW" dirty="0" smtClean="0"/>
              <a:t>Questions </a:t>
            </a:r>
            <a:br>
              <a:rPr lang="en-US" altLang="zh-TW" dirty="0" smtClean="0"/>
            </a:br>
            <a:r>
              <a:rPr lang="en-US" altLang="zh-TW" dirty="0" smtClean="0"/>
              <a:t>			&amp;</a:t>
            </a:r>
            <a:br>
              <a:rPr lang="en-US" altLang="zh-TW" dirty="0" smtClean="0"/>
            </a:br>
            <a:r>
              <a:rPr lang="en-US" altLang="zh-TW" dirty="0" smtClean="0"/>
              <a:t> 		Discussion</a:t>
            </a:r>
            <a:r>
              <a:rPr lang="en-US" altLang="zh-TW" sz="6000" dirty="0" smtClean="0"/>
              <a:t>	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52669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111009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Problem: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smtClean="0"/>
              <a:t>More </a:t>
            </a:r>
            <a:r>
              <a:rPr lang="en-US" altLang="zh-TW" sz="2800" dirty="0"/>
              <a:t>limitations about link analysis </a:t>
            </a:r>
            <a:r>
              <a:rPr lang="en-US" altLang="zh-TW" sz="2800" dirty="0" smtClean="0"/>
              <a:t>algorithms</a:t>
            </a:r>
          </a:p>
          <a:p>
            <a:r>
              <a:rPr lang="en-US" altLang="zh-TW" sz="2800" dirty="0" smtClean="0"/>
              <a:t>Answer:</a:t>
            </a:r>
          </a:p>
          <a:p>
            <a:r>
              <a:rPr lang="en-US" altLang="zh-TW" sz="2800" dirty="0"/>
              <a:t>	</a:t>
            </a:r>
            <a:r>
              <a:rPr lang="zh-TW" altLang="en-US" sz="2800" dirty="0" smtClean="0"/>
              <a:t>太多</a:t>
            </a:r>
            <a:r>
              <a:rPr lang="en-US" altLang="zh-TW" sz="2800" dirty="0" smtClean="0"/>
              <a:t>page</a:t>
            </a:r>
            <a:r>
              <a:rPr lang="zh-TW" altLang="en-US" sz="2800" dirty="0" smtClean="0"/>
              <a:t>，而且沒有特定結構的話，分數會越來越小，最後變為全</a:t>
            </a:r>
            <a:r>
              <a:rPr lang="en-US" altLang="zh-TW" sz="2800" dirty="0" smtClean="0"/>
              <a:t>	0</a:t>
            </a:r>
            <a:r>
              <a:rPr lang="zh-TW" altLang="en-US" sz="2800" dirty="0" smtClean="0"/>
              <a:t>，而且如果有環，迴圈後數值會越來越大也會沒參考價值。</a:t>
            </a:r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4003" y="3126986"/>
            <a:ext cx="113659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Problem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smtClean="0"/>
              <a:t>Can </a:t>
            </a:r>
            <a:r>
              <a:rPr lang="en-US" altLang="zh-TW" sz="2800" dirty="0"/>
              <a:t>link analysis algorithms really find the “important</a:t>
            </a:r>
            <a:r>
              <a:rPr lang="en-US" altLang="zh-TW" sz="2800" dirty="0" smtClean="0"/>
              <a:t>”</a:t>
            </a:r>
          </a:p>
          <a:p>
            <a:r>
              <a:rPr lang="en-US" altLang="zh-TW" sz="2800" dirty="0" smtClean="0"/>
              <a:t> 	pages </a:t>
            </a:r>
            <a:r>
              <a:rPr lang="en-US" altLang="zh-TW" sz="2800" dirty="0"/>
              <a:t>from Web</a:t>
            </a:r>
            <a:r>
              <a:rPr lang="en-US" altLang="zh-TW" sz="2800" dirty="0" smtClean="0"/>
              <a:t>?</a:t>
            </a:r>
          </a:p>
          <a:p>
            <a:r>
              <a:rPr lang="en-US" altLang="zh-TW" sz="2800" dirty="0" smtClean="0"/>
              <a:t>Answer:</a:t>
            </a:r>
          </a:p>
          <a:p>
            <a:r>
              <a:rPr lang="en-US" altLang="zh-TW" sz="2800" dirty="0"/>
              <a:t>	</a:t>
            </a:r>
            <a:r>
              <a:rPr lang="zh-TW" altLang="en-US" sz="2800" dirty="0" smtClean="0"/>
              <a:t>照演算法本身是可行的，但如果有人為的操作，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  <a:r>
              <a:rPr lang="zh-TW" altLang="en-US" sz="2800" dirty="0" smtClean="0"/>
              <a:t>便可能無法達到這目的。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8861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111009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Problem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smtClean="0"/>
              <a:t>More </a:t>
            </a:r>
            <a:r>
              <a:rPr lang="en-US" altLang="zh-TW" sz="2800" dirty="0"/>
              <a:t>What are practical issues when implement these algorithms in a </a:t>
            </a:r>
            <a:r>
              <a:rPr lang="en-US" altLang="zh-TW" sz="2800" dirty="0" smtClean="0"/>
              <a:t>	real Web? ¤Performance </a:t>
            </a:r>
            <a:r>
              <a:rPr lang="en-US" altLang="zh-TW" sz="2800" dirty="0"/>
              <a:t>discussion (time cost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smtClean="0"/>
              <a:t>Answer: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smtClean="0"/>
              <a:t>page</a:t>
            </a:r>
            <a:r>
              <a:rPr lang="zh-TW" altLang="en-US" sz="2800" dirty="0" smtClean="0"/>
              <a:t>數量過於龐大，若今天連接數較大，甚至會到</a:t>
            </a:r>
            <a:r>
              <a:rPr lang="en-US" altLang="zh-TW" sz="2800" dirty="0" smtClean="0"/>
              <a:t>O(N^3logN)</a:t>
            </a:r>
            <a:r>
              <a:rPr lang="zh-TW" altLang="en-US" sz="2800" dirty="0" smtClean="0"/>
              <a:t>，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  <a:r>
              <a:rPr lang="zh-TW" altLang="en-US" sz="2800" dirty="0" smtClean="0"/>
              <a:t>因此若直接使用全部的資料或是沒有優化演算法，那直接在網路上</a:t>
            </a:r>
            <a:r>
              <a:rPr lang="en-US" altLang="zh-TW" sz="2800" dirty="0" smtClean="0"/>
              <a:t>	</a:t>
            </a:r>
            <a:r>
              <a:rPr lang="zh-TW" altLang="en-US" sz="2800" dirty="0" smtClean="0"/>
              <a:t>更新是不太可能的，甚至還會遇到網站歲時更新等等的問題。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43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Data Pre-processing 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51" y="2084568"/>
            <a:ext cx="3733905" cy="205159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340979" y="2002514"/>
            <a:ext cx="4760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‘</a:t>
            </a:r>
            <a:r>
              <a:rPr lang="zh-TW" altLang="en-US" dirty="0" smtClean="0"/>
              <a:t> </a:t>
            </a:r>
            <a:r>
              <a:rPr lang="en-US" altLang="zh-TW" dirty="0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’</a:t>
            </a:r>
            <a:r>
              <a:rPr lang="zh-TW" altLang="en-US" dirty="0" smtClean="0">
                <a:latin typeface="+mn-ea"/>
              </a:rPr>
              <a:t>為</a:t>
            </a:r>
            <a:r>
              <a:rPr lang="en-US" altLang="zh-TW" dirty="0" smtClean="0">
                <a:latin typeface="+mn-ea"/>
              </a:rPr>
              <a:t>1~8</a:t>
            </a:r>
            <a:r>
              <a:rPr lang="zh-TW" altLang="en-US" dirty="0" smtClean="0">
                <a:latin typeface="+mn-ea"/>
              </a:rPr>
              <a:t>之間數字，代表</a:t>
            </a:r>
            <a:r>
              <a:rPr lang="en-US" altLang="zh-TW" dirty="0" smtClean="0">
                <a:latin typeface="+mn-ea"/>
              </a:rPr>
              <a:t>data 1~8</a:t>
            </a:r>
            <a:r>
              <a:rPr lang="zh-TW" altLang="en-US" dirty="0" smtClean="0">
                <a:latin typeface="+mn-ea"/>
              </a:rPr>
              <a:t>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接著便創一個矩陣 </a:t>
            </a:r>
            <a:r>
              <a:rPr lang="en-US" altLang="zh-TW" dirty="0" smtClean="0">
                <a:latin typeface="+mn-ea"/>
              </a:rPr>
              <a:t>T</a:t>
            </a:r>
            <a:r>
              <a:rPr lang="zh-TW" altLang="en-US" dirty="0" smtClean="0">
                <a:latin typeface="+mn-ea"/>
              </a:rPr>
              <a:t>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假如出現了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(1,3)</a:t>
            </a:r>
          </a:p>
          <a:p>
            <a:r>
              <a:rPr lang="zh-TW" altLang="en-US" dirty="0" smtClean="0">
                <a:latin typeface="+mn-ea"/>
              </a:rPr>
              <a:t>這一條連結，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T(1,3)</a:t>
            </a:r>
            <a:r>
              <a:rPr lang="zh-TW" altLang="en-US" dirty="0" smtClean="0">
                <a:latin typeface="+mn-ea"/>
              </a:rPr>
              <a:t>便等於</a:t>
            </a:r>
            <a:r>
              <a:rPr lang="en-US" altLang="zh-TW" dirty="0" smtClean="0">
                <a:latin typeface="+mn-ea"/>
              </a:rPr>
              <a:t>1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7620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111009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Problem:</a:t>
            </a:r>
          </a:p>
          <a:p>
            <a:r>
              <a:rPr lang="en-US" altLang="zh-TW" sz="2800" dirty="0"/>
              <a:t>	What do the result say for your actor/movie graph?</a:t>
            </a:r>
            <a:endParaRPr lang="en-US" altLang="zh-TW" sz="2800" dirty="0" smtClean="0"/>
          </a:p>
          <a:p>
            <a:r>
              <a:rPr lang="en-US" altLang="zh-TW" sz="2800" dirty="0" smtClean="0"/>
              <a:t>Answer:</a:t>
            </a:r>
          </a:p>
          <a:p>
            <a:r>
              <a:rPr lang="en-US" altLang="zh-TW" sz="2800" dirty="0" smtClean="0"/>
              <a:t>	</a:t>
            </a:r>
            <a:r>
              <a:rPr lang="zh-TW" altLang="en-US" sz="2800" dirty="0" smtClean="0"/>
              <a:t>環狀或直線型的結果較容易預測，且當有多個點連線到某一點時，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  <a:r>
              <a:rPr lang="zh-TW" altLang="en-US" sz="2800" dirty="0" smtClean="0"/>
              <a:t>會容易造成該點排名靠前。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4003" y="3126986"/>
            <a:ext cx="113659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Problem</a:t>
            </a:r>
            <a:r>
              <a:rPr lang="en-US" altLang="zh-TW" sz="2800" dirty="0" smtClean="0"/>
              <a:t>:</a:t>
            </a:r>
          </a:p>
          <a:p>
            <a:r>
              <a:rPr lang="en-US" altLang="zh-TW" sz="2800" dirty="0"/>
              <a:t>	Any new idea about the link analysis algorithm? </a:t>
            </a:r>
            <a:endParaRPr lang="en-US" altLang="zh-TW" sz="2800" dirty="0" smtClean="0"/>
          </a:p>
          <a:p>
            <a:r>
              <a:rPr lang="en-US" altLang="zh-TW" sz="2800" dirty="0" smtClean="0"/>
              <a:t>Answer:</a:t>
            </a:r>
          </a:p>
          <a:p>
            <a:r>
              <a:rPr lang="en-US" altLang="zh-TW" sz="2800" dirty="0"/>
              <a:t>	</a:t>
            </a:r>
            <a:r>
              <a:rPr lang="zh-TW" altLang="en-US" sz="2000" dirty="0" smtClean="0"/>
              <a:t>可被人為操縱的因素太多，因此對於這部分需要想辦法去克服，而我自己想的是環型的結構較容易被偽造，製作幾個</a:t>
            </a:r>
            <a:r>
              <a:rPr lang="en-US" altLang="zh-TW" sz="2000" dirty="0" smtClean="0"/>
              <a:t>page</a:t>
            </a:r>
            <a:r>
              <a:rPr lang="zh-TW" altLang="en-US" sz="2000" dirty="0" smtClean="0"/>
              <a:t>並連結到排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名較高的網頁，接著讓他們互相連結，而可以刷排名，甚至比原本網站的排名，而解決方法便是前面的迴圈依舊，而後面的迴圈則將雙向的部分隨機斷開一條來計算，以減少這部分的問題。</a:t>
            </a:r>
            <a:endParaRPr lang="en-US" altLang="zh-TW" sz="20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635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33286" y="2058126"/>
            <a:ext cx="111009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Problem:</a:t>
            </a:r>
          </a:p>
          <a:p>
            <a:r>
              <a:rPr lang="en-US" altLang="zh-TW" sz="2800" dirty="0"/>
              <a:t>	What is the effect of “C” parameter in </a:t>
            </a:r>
            <a:r>
              <a:rPr lang="en-US" altLang="zh-TW" sz="2800" dirty="0" err="1"/>
              <a:t>SimRank</a:t>
            </a:r>
            <a:r>
              <a:rPr lang="en-US" altLang="zh-TW" sz="2800" dirty="0" smtClean="0"/>
              <a:t>?</a:t>
            </a:r>
          </a:p>
          <a:p>
            <a:r>
              <a:rPr lang="en-US" altLang="zh-TW" sz="2800" dirty="0" smtClean="0"/>
              <a:t>Answer:</a:t>
            </a:r>
          </a:p>
          <a:p>
            <a:r>
              <a:rPr lang="en-US" altLang="zh-TW" sz="2800" dirty="0" smtClean="0"/>
              <a:t>	</a:t>
            </a:r>
            <a:r>
              <a:rPr lang="zh-TW" altLang="en-US" sz="2800" dirty="0" smtClean="0"/>
              <a:t>影響收斂的速度，較大收斂較慢，計算時間較長，但設定過小的質卻可能會讓結果直接歸零而導致結果錯誤。</a:t>
            </a:r>
            <a:r>
              <a:rPr lang="en-US" altLang="zh-TW" sz="2800" dirty="0"/>
              <a:t>	</a:t>
            </a:r>
            <a:endParaRPr lang="en-US" altLang="zh-TW" sz="2800" dirty="0" smtClean="0"/>
          </a:p>
          <a:p>
            <a:r>
              <a:rPr lang="en-US" altLang="zh-TW" sz="2800" dirty="0"/>
              <a:t>	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5541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0" y="1135816"/>
                <a:ext cx="11365907" cy="4879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smtClean="0"/>
                  <a:t>Problem:</a:t>
                </a:r>
              </a:p>
              <a:p>
                <a:r>
                  <a:rPr lang="en-US" altLang="zh-TW" sz="2800" dirty="0"/>
                  <a:t>	Design a new link-based similarity </a:t>
                </a:r>
                <a:r>
                  <a:rPr lang="en-US" altLang="zh-TW" sz="2800" dirty="0" smtClean="0"/>
                  <a:t>measurement</a:t>
                </a:r>
              </a:p>
              <a:p>
                <a:r>
                  <a:rPr lang="en-US" altLang="zh-TW" sz="2800" dirty="0" smtClean="0"/>
                  <a:t>Answer:</a:t>
                </a:r>
              </a:p>
              <a:p>
                <a:r>
                  <a:rPr lang="en-US" altLang="zh-TW" sz="2800" dirty="0"/>
                  <a:t>	</a:t>
                </a:r>
                <a:r>
                  <a:rPr lang="zh-TW" altLang="en-US" sz="2800" dirty="0" smtClean="0"/>
                  <a:t>基於</a:t>
                </a:r>
                <a:r>
                  <a:rPr lang="en-US" altLang="zh-TW" sz="2800" dirty="0" err="1" smtClean="0"/>
                  <a:t>simrank</a:t>
                </a:r>
                <a:r>
                  <a:rPr lang="zh-TW" altLang="en-US" sz="2800" dirty="0" smtClean="0"/>
                  <a:t>，增加了</a:t>
                </a:r>
                <a:r>
                  <a:rPr lang="en-US" altLang="zh-TW" sz="2800" dirty="0" smtClean="0"/>
                  <a:t>output</a:t>
                </a:r>
                <a:r>
                  <a:rPr lang="zh-TW" altLang="en-US" sz="2800" dirty="0" smtClean="0"/>
                  <a:t>的考量</a:t>
                </a:r>
                <a:endParaRPr lang="en-US" altLang="zh-TW" sz="2800" dirty="0" smtClean="0"/>
              </a:p>
              <a:p>
                <a:r>
                  <a:rPr lang="en-US" altLang="zh-TW" sz="2800" dirty="0"/>
                  <a:t>	</a:t>
                </a:r>
                <a:r>
                  <a:rPr lang="pt-BR" altLang="zh-TW" sz="2800" dirty="0"/>
                  <a:t> S(a, b) 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|∗|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)|</m:t>
                        </m:r>
                      </m:den>
                    </m:f>
                  </m:oMath>
                </a14:m>
                <a:r>
                  <a:rPr lang="en-US" altLang="zh-TW" sz="2800" dirty="0" smtClean="0"/>
                  <a:t>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sz="2800" dirty="0" smtClean="0"/>
              </a:p>
              <a:p>
                <a:r>
                  <a:rPr lang="en-US" altLang="zh-TW" sz="2800" dirty="0" smtClean="0"/>
                  <a:t>			+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|∗|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)|</m:t>
                        </m:r>
                      </m:den>
                    </m:f>
                  </m:oMath>
                </a14:m>
                <a:r>
                  <a:rPr lang="en-US" altLang="zh-TW" sz="2800" dirty="0"/>
                  <a:t>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TW" sz="28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sz="2800" dirty="0" smtClean="0"/>
              </a:p>
              <a:p>
                <a:r>
                  <a:rPr lang="en-US" altLang="zh-TW" sz="2800" dirty="0" smtClean="0"/>
                  <a:t>	I(a</a:t>
                </a:r>
                <a:r>
                  <a:rPr lang="en-US" altLang="zh-TW" sz="2800" dirty="0"/>
                  <a:t>), I(b): all in-neighbors ; </a:t>
                </a:r>
                <a:r>
                  <a:rPr lang="en-US" altLang="zh-TW" sz="2800" dirty="0" smtClean="0"/>
                  <a:t>O(a</a:t>
                </a:r>
                <a:r>
                  <a:rPr lang="en-US" altLang="zh-TW" sz="2800" dirty="0"/>
                  <a:t>), </a:t>
                </a:r>
                <a:r>
                  <a:rPr lang="en-US" altLang="zh-TW" sz="2800" dirty="0" smtClean="0"/>
                  <a:t>O(b</a:t>
                </a:r>
                <a:r>
                  <a:rPr lang="en-US" altLang="zh-TW" sz="2800" dirty="0"/>
                  <a:t>): all </a:t>
                </a:r>
                <a:r>
                  <a:rPr lang="en-US" altLang="zh-TW" sz="2800" dirty="0" smtClean="0"/>
                  <a:t>out-neighbors</a:t>
                </a:r>
                <a:endParaRPr lang="en-US" altLang="zh-TW" sz="2800" dirty="0"/>
              </a:p>
              <a:p>
                <a:r>
                  <a:rPr lang="en-US" altLang="zh-TW" sz="2800" dirty="0"/>
                  <a:t>	</a:t>
                </a:r>
                <a:r>
                  <a:rPr lang="en-US" altLang="zh-TW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800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is </a:t>
                </a:r>
                <a:r>
                  <a:rPr lang="en-US" altLang="zh-TW" sz="2800" dirty="0"/>
                  <a:t>decay </a:t>
                </a:r>
                <a:r>
                  <a:rPr lang="en-US" altLang="zh-TW" sz="2800" dirty="0" smtClean="0"/>
                  <a:t>factor, </a:t>
                </a:r>
                <a:r>
                  <a:rPr lang="en-US" altLang="zh-TW" sz="2800" dirty="0"/>
                  <a:t>0&lt;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&lt;</a:t>
                </a:r>
                <a:r>
                  <a:rPr lang="en-US" altLang="zh-TW" sz="2800" dirty="0" smtClean="0"/>
                  <a:t>1</a:t>
                </a:r>
              </a:p>
              <a:p>
                <a:r>
                  <a:rPr lang="pt-BR" altLang="zh-TW" sz="2800" dirty="0" smtClean="0"/>
                  <a:t>			S(a</a:t>
                </a:r>
                <a:r>
                  <a:rPr lang="pt-BR" altLang="zh-TW" sz="2800" dirty="0"/>
                  <a:t>, b)∈[0, 1] </a:t>
                </a:r>
                <a:r>
                  <a:rPr lang="pt-BR" altLang="zh-TW" sz="2800" dirty="0" smtClean="0"/>
                  <a:t>      </a:t>
                </a:r>
              </a:p>
              <a:p>
                <a:r>
                  <a:rPr lang="pt-BR" altLang="zh-TW" sz="2800" dirty="0"/>
                  <a:t>	</a:t>
                </a:r>
                <a:r>
                  <a:rPr lang="pt-BR" altLang="zh-TW" sz="2800" dirty="0" smtClean="0"/>
                  <a:t>		S(a</a:t>
                </a:r>
                <a:r>
                  <a:rPr lang="pt-BR" altLang="zh-TW" sz="2800" dirty="0"/>
                  <a:t>, a)=1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5816"/>
                <a:ext cx="11365907" cy="4879156"/>
              </a:xfrm>
              <a:prstGeom prst="rect">
                <a:avLst/>
              </a:prstGeom>
              <a:blipFill>
                <a:blip r:embed="rId2"/>
                <a:stretch>
                  <a:fillRect l="-1073" t="-1124" b="-24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15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 smtClean="0"/>
              <a:t>Part  1:HITS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10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HITS: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02594" y="2002514"/>
            <a:ext cx="52983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node</a:t>
            </a:r>
            <a:r>
              <a:rPr lang="zh-TW" altLang="en-US" dirty="0" smtClean="0">
                <a:latin typeface="+mn-ea"/>
              </a:rPr>
              <a:t>為這筆資料中的點數，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delta</a:t>
            </a:r>
            <a:r>
              <a:rPr lang="zh-TW" altLang="en-US" dirty="0" smtClean="0">
                <a:latin typeface="+mn-ea"/>
              </a:rPr>
              <a:t>則是一極小數字，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err="1" smtClean="0">
                <a:latin typeface="+mn-ea"/>
              </a:rPr>
              <a:t>iter</a:t>
            </a:r>
            <a:r>
              <a:rPr lang="zh-TW" altLang="en-US" dirty="0" smtClean="0">
                <a:latin typeface="+mn-ea"/>
              </a:rPr>
              <a:t>則是為了防止無限迴圈，而設定的迴圈次數</a:t>
            </a: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先將</a:t>
            </a:r>
            <a:r>
              <a:rPr lang="en-US" altLang="zh-TW" dirty="0" smtClean="0">
                <a:latin typeface="+mn-ea"/>
              </a:rPr>
              <a:t>authority(),hub()</a:t>
            </a:r>
            <a:r>
              <a:rPr lang="zh-TW" altLang="en-US" dirty="0" smtClean="0">
                <a:latin typeface="+mn-ea"/>
              </a:rPr>
              <a:t>都初始化為</a:t>
            </a:r>
            <a:r>
              <a:rPr lang="en-US" altLang="zh-TW" dirty="0" smtClean="0">
                <a:latin typeface="+mn-ea"/>
              </a:rPr>
              <a:t>1</a:t>
            </a:r>
            <a:r>
              <a:rPr lang="zh-TW" altLang="en-US" dirty="0" smtClean="0">
                <a:latin typeface="+mn-ea"/>
              </a:rPr>
              <a:t>的</a:t>
            </a:r>
            <a:r>
              <a:rPr lang="zh-TW" altLang="en-US" dirty="0">
                <a:latin typeface="+mn-ea"/>
              </a:rPr>
              <a:t>一</a:t>
            </a:r>
            <a:r>
              <a:rPr lang="zh-TW" altLang="en-US" dirty="0" smtClean="0">
                <a:latin typeface="+mn-ea"/>
              </a:rPr>
              <a:t>維矩陣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接著便進入迴圈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而新的</a:t>
            </a:r>
            <a:r>
              <a:rPr lang="en-US" altLang="zh-TW" dirty="0" smtClean="0">
                <a:latin typeface="+mn-ea"/>
              </a:rPr>
              <a:t>authority()(</a:t>
            </a:r>
            <a:r>
              <a:rPr lang="en-US" altLang="zh-TW" dirty="0" err="1" smtClean="0">
                <a:latin typeface="+mn-ea"/>
              </a:rPr>
              <a:t>a_n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則會等於轉置</a:t>
            </a:r>
            <a:r>
              <a:rPr lang="en-US" altLang="zh-TW" dirty="0" smtClean="0">
                <a:latin typeface="+mn-ea"/>
              </a:rPr>
              <a:t>T</a:t>
            </a:r>
            <a:r>
              <a:rPr lang="zh-TW" altLang="en-US" dirty="0" smtClean="0">
                <a:latin typeface="+mn-ea"/>
              </a:rPr>
              <a:t>乘上</a:t>
            </a:r>
            <a:r>
              <a:rPr lang="en-US" altLang="zh-TW" dirty="0" smtClean="0">
                <a:latin typeface="+mn-ea"/>
              </a:rPr>
              <a:t>h</a:t>
            </a:r>
          </a:p>
          <a:p>
            <a:r>
              <a:rPr lang="zh-TW" altLang="en-US" dirty="0" smtClean="0">
                <a:latin typeface="+mn-ea"/>
              </a:rPr>
              <a:t>且新的</a:t>
            </a:r>
            <a:r>
              <a:rPr lang="en-US" altLang="zh-TW" dirty="0" smtClean="0">
                <a:latin typeface="+mn-ea"/>
              </a:rPr>
              <a:t>hub()(</a:t>
            </a:r>
            <a:r>
              <a:rPr lang="en-US" altLang="zh-TW" dirty="0" err="1" smtClean="0">
                <a:latin typeface="+mn-ea"/>
              </a:rPr>
              <a:t>h_n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則等於</a:t>
            </a:r>
            <a:r>
              <a:rPr lang="en-US" altLang="zh-TW" dirty="0" smtClean="0">
                <a:latin typeface="+mn-ea"/>
              </a:rPr>
              <a:t>T</a:t>
            </a:r>
            <a:r>
              <a:rPr lang="zh-TW" altLang="en-US" dirty="0" smtClean="0">
                <a:latin typeface="+mn-ea"/>
              </a:rPr>
              <a:t>乘上剛剛得到的</a:t>
            </a:r>
            <a:r>
              <a:rPr lang="en-US" altLang="zh-TW" dirty="0" err="1" smtClean="0">
                <a:latin typeface="+mn-ea"/>
              </a:rPr>
              <a:t>a_n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接著再將它們標準化</a:t>
            </a: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而迴圈會結束於，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1.</a:t>
            </a:r>
            <a:r>
              <a:rPr lang="zh-TW" altLang="en-US" dirty="0" smtClean="0">
                <a:latin typeface="+mn-ea"/>
              </a:rPr>
              <a:t>到達指定迴圈數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2.</a:t>
            </a:r>
            <a:r>
              <a:rPr lang="zh-TW" altLang="en-US" dirty="0" smtClean="0">
                <a:latin typeface="+mn-ea"/>
              </a:rPr>
              <a:t>新的減掉舊的</a:t>
            </a:r>
            <a:r>
              <a:rPr lang="en-US" altLang="zh-TW" dirty="0" smtClean="0">
                <a:latin typeface="+mn-ea"/>
              </a:rPr>
              <a:t>vector</a:t>
            </a:r>
            <a:r>
              <a:rPr lang="zh-TW" altLang="en-US" dirty="0" smtClean="0">
                <a:latin typeface="+mn-ea"/>
              </a:rPr>
              <a:t>之距離小於</a:t>
            </a:r>
            <a:r>
              <a:rPr lang="en-US" altLang="zh-TW" dirty="0" smtClean="0">
                <a:latin typeface="+mn-ea"/>
              </a:rPr>
              <a:t>delta</a:t>
            </a:r>
            <a:endParaRPr lang="en-US" altLang="zh-TW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82" y="1628002"/>
            <a:ext cx="42767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5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 smtClean="0"/>
              <a:t>Part  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  <a:r>
              <a:rPr lang="en-US" altLang="zh-TW" sz="6000" dirty="0" smtClean="0"/>
              <a:t> </a:t>
            </a:r>
            <a:r>
              <a:rPr lang="en-US" altLang="zh-TW" sz="6000" dirty="0"/>
              <a:t>PageRank</a:t>
            </a:r>
            <a:r>
              <a:rPr lang="en-US" altLang="zh-TW" dirty="0" smtClean="0"/>
              <a:t> 						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002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PageRank: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62" y="1806368"/>
            <a:ext cx="80962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0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68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6110243"/>
            <a:ext cx="12192000" cy="74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62370" y="880217"/>
            <a:ext cx="57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PageRank: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15484" y="1599989"/>
            <a:ext cx="5665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ea"/>
              </a:rPr>
              <a:t>D</a:t>
            </a:r>
            <a:r>
              <a:rPr lang="zh-TW" altLang="en-US" dirty="0" smtClean="0">
                <a:latin typeface="+mn-ea"/>
              </a:rPr>
              <a:t>為</a:t>
            </a:r>
            <a:r>
              <a:rPr lang="en-US" altLang="zh-TW" dirty="0">
                <a:latin typeface="+mn-ea"/>
              </a:rPr>
              <a:t>damping </a:t>
            </a:r>
            <a:r>
              <a:rPr lang="en-US" altLang="zh-TW" dirty="0" smtClean="0">
                <a:latin typeface="+mn-ea"/>
              </a:rPr>
              <a:t>factor=0.15</a:t>
            </a:r>
          </a:p>
          <a:p>
            <a:r>
              <a:rPr lang="zh-TW" altLang="en-US" dirty="0" smtClean="0">
                <a:latin typeface="+mn-ea"/>
              </a:rPr>
              <a:t>先將每個點的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初始化為</a:t>
            </a:r>
            <a:r>
              <a:rPr lang="en-US" altLang="zh-TW" dirty="0" smtClean="0">
                <a:latin typeface="+mn-ea"/>
              </a:rPr>
              <a:t>1/n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(n=page</a:t>
            </a:r>
            <a:r>
              <a:rPr lang="zh-TW" altLang="en-US" dirty="0" smtClean="0">
                <a:latin typeface="+mn-ea"/>
              </a:rPr>
              <a:t>數量</a:t>
            </a:r>
            <a:r>
              <a:rPr lang="en-US" altLang="zh-TW" dirty="0" smtClean="0">
                <a:latin typeface="+mn-ea"/>
              </a:rPr>
              <a:t>)</a:t>
            </a:r>
          </a:p>
          <a:p>
            <a:r>
              <a:rPr lang="zh-TW" altLang="en-US" dirty="0" smtClean="0">
                <a:latin typeface="+mn-ea"/>
              </a:rPr>
              <a:t>接著便使用上一</a:t>
            </a:r>
            <a:r>
              <a:rPr lang="zh-TW" altLang="en-US" dirty="0">
                <a:latin typeface="+mn-ea"/>
              </a:rPr>
              <a:t>頁</a:t>
            </a:r>
            <a:r>
              <a:rPr lang="zh-TW" altLang="en-US" dirty="0" smtClean="0">
                <a:latin typeface="+mn-ea"/>
              </a:rPr>
              <a:t>的方法，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PR(v)</a:t>
            </a:r>
            <a:r>
              <a:rPr lang="zh-TW" altLang="en-US" dirty="0" smtClean="0">
                <a:latin typeface="+mn-ea"/>
              </a:rPr>
              <a:t>為所有連到</a:t>
            </a:r>
            <a:r>
              <a:rPr lang="en-US" altLang="zh-TW" dirty="0" smtClean="0">
                <a:latin typeface="+mn-ea"/>
              </a:rPr>
              <a:t>v</a:t>
            </a:r>
            <a:r>
              <a:rPr lang="zh-TW" altLang="en-US" dirty="0" smtClean="0">
                <a:latin typeface="+mn-ea"/>
              </a:rPr>
              <a:t>點</a:t>
            </a:r>
            <a:r>
              <a:rPr lang="en-US" altLang="zh-TW" dirty="0" smtClean="0">
                <a:latin typeface="+mn-ea"/>
              </a:rPr>
              <a:t>k</a:t>
            </a:r>
            <a:r>
              <a:rPr lang="zh-TW" altLang="en-US" dirty="0" smtClean="0">
                <a:latin typeface="+mn-ea"/>
              </a:rPr>
              <a:t>之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除與</a:t>
            </a:r>
            <a:r>
              <a:rPr lang="en-US" altLang="zh-TW" dirty="0" smtClean="0">
                <a:latin typeface="+mn-ea"/>
              </a:rPr>
              <a:t>k</a:t>
            </a:r>
            <a:r>
              <a:rPr lang="zh-TW" altLang="en-US" dirty="0" smtClean="0">
                <a:latin typeface="+mn-ea"/>
              </a:rPr>
              <a:t>的外連數相加，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之後乘上</a:t>
            </a:r>
            <a:r>
              <a:rPr lang="en-US" altLang="zh-TW" dirty="0" smtClean="0">
                <a:latin typeface="+mn-ea"/>
              </a:rPr>
              <a:t>(1-D)</a:t>
            </a:r>
            <a:r>
              <a:rPr lang="zh-TW" altLang="en-US" dirty="0" smtClean="0">
                <a:latin typeface="+mn-ea"/>
              </a:rPr>
              <a:t>，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接著再加上一開始的</a:t>
            </a:r>
            <a:r>
              <a:rPr lang="zh-TW" altLang="en-US" dirty="0">
                <a:latin typeface="+mn-ea"/>
              </a:rPr>
              <a:t>初</a:t>
            </a:r>
            <a:r>
              <a:rPr lang="zh-TW" altLang="en-US" dirty="0" smtClean="0">
                <a:latin typeface="+mn-ea"/>
              </a:rPr>
              <a:t>始數值</a:t>
            </a:r>
            <a:r>
              <a:rPr lang="en-US" altLang="zh-TW" dirty="0" smtClean="0">
                <a:latin typeface="+mn-ea"/>
              </a:rPr>
              <a:t>1/n</a:t>
            </a:r>
            <a:r>
              <a:rPr lang="zh-TW" altLang="en-US" dirty="0" smtClean="0">
                <a:latin typeface="+mn-ea"/>
              </a:rPr>
              <a:t>乘上</a:t>
            </a:r>
            <a:r>
              <a:rPr lang="en-US" altLang="zh-TW" dirty="0" smtClean="0">
                <a:latin typeface="+mn-ea"/>
              </a:rPr>
              <a:t>D</a:t>
            </a:r>
          </a:p>
          <a:p>
            <a:r>
              <a:rPr lang="zh-TW" altLang="en-US" dirty="0">
                <a:latin typeface="+mn-ea"/>
              </a:rPr>
              <a:t>便</a:t>
            </a:r>
            <a:r>
              <a:rPr lang="zh-TW" altLang="en-US" dirty="0" smtClean="0">
                <a:latin typeface="+mn-ea"/>
              </a:rPr>
              <a:t>得到新的一組</a:t>
            </a:r>
            <a:r>
              <a:rPr lang="en-US" altLang="zh-TW" dirty="0" smtClean="0">
                <a:latin typeface="+mn-ea"/>
              </a:rPr>
              <a:t>PR</a:t>
            </a:r>
          </a:p>
          <a:p>
            <a:r>
              <a:rPr lang="zh-TW" altLang="en-US" dirty="0" smtClean="0">
                <a:latin typeface="+mn-ea"/>
              </a:rPr>
              <a:t>一樣做迴圈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迴圈截止於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1.</a:t>
            </a:r>
            <a:r>
              <a:rPr lang="zh-TW" altLang="en-US" dirty="0" smtClean="0">
                <a:latin typeface="+mn-ea"/>
              </a:rPr>
              <a:t>達到設定之迴圈數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2.</a:t>
            </a:r>
            <a:r>
              <a:rPr lang="zh-TW" altLang="en-US" dirty="0" smtClean="0">
                <a:latin typeface="+mn-ea"/>
              </a:rPr>
              <a:t>新的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減去舊的</a:t>
            </a:r>
            <a:r>
              <a:rPr lang="en-US" altLang="zh-TW" dirty="0" smtClean="0">
                <a:latin typeface="+mn-ea"/>
              </a:rPr>
              <a:t>PR</a:t>
            </a:r>
            <a:r>
              <a:rPr lang="zh-TW" altLang="en-US" dirty="0" smtClean="0">
                <a:latin typeface="+mn-ea"/>
              </a:rPr>
              <a:t>的距離小於</a:t>
            </a:r>
            <a:r>
              <a:rPr lang="en-US" altLang="zh-TW" dirty="0" smtClean="0">
                <a:latin typeface="+mn-ea"/>
              </a:rPr>
              <a:t>delta</a:t>
            </a:r>
          </a:p>
          <a:p>
            <a:endParaRPr lang="en-US" altLang="zh-TW" dirty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最後以百分比形式輸出</a:t>
            </a:r>
            <a:endParaRPr lang="zh-TW" altLang="en-US" dirty="0">
              <a:latin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16" y="1650011"/>
            <a:ext cx="3475912" cy="42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altLang="zh-TW" dirty="0" smtClean="0"/>
              <a:t>Part  3: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sz="6000" dirty="0" smtClean="0"/>
              <a:t> </a:t>
            </a:r>
            <a:r>
              <a:rPr lang="en-US" altLang="zh-TW" sz="6000" dirty="0"/>
              <a:t>HITS 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dirty="0" smtClean="0"/>
              <a:t>		</a:t>
            </a:r>
            <a:r>
              <a:rPr lang="en-US" altLang="zh-TW" sz="6000" dirty="0"/>
              <a:t>	</a:t>
            </a:r>
            <a:r>
              <a:rPr lang="en-US" altLang="zh-TW" sz="6000" dirty="0" smtClean="0"/>
              <a:t>&amp; 	</a:t>
            </a:r>
            <a:br>
              <a:rPr lang="en-US" altLang="zh-TW" sz="6000" dirty="0" smtClean="0"/>
            </a:br>
            <a:r>
              <a:rPr lang="en-US" altLang="zh-TW" sz="6000" dirty="0" smtClean="0"/>
              <a:t>		PageRank result	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1275727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4459</TotalTime>
  <Words>1275</Words>
  <Application>Microsoft Office PowerPoint</Application>
  <PresentationFormat>寬螢幕</PresentationFormat>
  <Paragraphs>240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微軟正黑體</vt:lpstr>
      <vt:lpstr>Cambria Math</vt:lpstr>
      <vt:lpstr>Corbel</vt:lpstr>
      <vt:lpstr>Wingdings 2</vt:lpstr>
      <vt:lpstr>框架</vt:lpstr>
      <vt:lpstr>Data Mining  Project3:   Link Analysis Practice</vt:lpstr>
      <vt:lpstr>PowerPoint 簡報</vt:lpstr>
      <vt:lpstr>PowerPoint 簡報</vt:lpstr>
      <vt:lpstr>Part  1:HITS algorithm</vt:lpstr>
      <vt:lpstr>PowerPoint 簡報</vt:lpstr>
      <vt:lpstr>Part  2: PageRank       algorithm</vt:lpstr>
      <vt:lpstr>PowerPoint 簡報</vt:lpstr>
      <vt:lpstr>PowerPoint 簡報</vt:lpstr>
      <vt:lpstr>Part  3:   HITS     &amp;     PageRank result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Part  4:   Increase rank     of      Node1</vt:lpstr>
      <vt:lpstr>PowerPoint 簡報</vt:lpstr>
      <vt:lpstr>PowerPoint 簡報</vt:lpstr>
      <vt:lpstr>PowerPoint 簡報</vt:lpstr>
      <vt:lpstr>Part  5:   SimRank algorithm </vt:lpstr>
      <vt:lpstr>PowerPoint 簡報</vt:lpstr>
      <vt:lpstr>PowerPoint 簡報</vt:lpstr>
      <vt:lpstr>PowerPoint 簡報</vt:lpstr>
      <vt:lpstr>PowerPoint 簡報</vt:lpstr>
      <vt:lpstr>PowerPoint 簡報</vt:lpstr>
      <vt:lpstr>Part  6:    Questions     &amp;    Discussion 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Project3:   Link Analysis Practice</dc:title>
  <dc:creator>孟軒 劉</dc:creator>
  <cp:lastModifiedBy>孟軒 劉</cp:lastModifiedBy>
  <cp:revision>36</cp:revision>
  <dcterms:created xsi:type="dcterms:W3CDTF">2018-12-21T11:35:49Z</dcterms:created>
  <dcterms:modified xsi:type="dcterms:W3CDTF">2018-12-24T15:06:59Z</dcterms:modified>
</cp:coreProperties>
</file>