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Tahoma"/>
      <p:regular r:id="rId22"/>
      <p:bold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Tahoma-regular.fntdata"/><Relationship Id="rId21" Type="http://schemas.openxmlformats.org/officeDocument/2006/relationships/slide" Target="slides/slide15.xml"/><Relationship Id="rId24" Type="http://schemas.openxmlformats.org/officeDocument/2006/relationships/font" Target="fonts/Comfortaa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2c8bf34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zh-CN" sz="1400">
                <a:solidFill>
                  <a:srgbClr val="2D3B45"/>
                </a:solidFill>
              </a:rPr>
              <a:t>Title: project name, team information, date (Anran)</a:t>
            </a:r>
            <a:endParaRPr sz="1400">
              <a:solidFill>
                <a:srgbClr val="2D3B45"/>
              </a:solidFill>
            </a:endParaRPr>
          </a:p>
          <a:p>
            <a:pPr indent="-1905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zh-CN" sz="1400">
                <a:solidFill>
                  <a:srgbClr val="2D3B45"/>
                </a:solidFill>
              </a:rPr>
              <a:t>Background: who users are and what data/sources it includes (Anran)</a:t>
            </a:r>
            <a:endParaRPr sz="1400">
              <a:solidFill>
                <a:srgbClr val="2D3B45"/>
              </a:solidFill>
            </a:endParaRPr>
          </a:p>
          <a:p>
            <a:pPr indent="-1905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zh-CN" sz="1400">
                <a:solidFill>
                  <a:srgbClr val="2D3B45"/>
                </a:solidFill>
              </a:rPr>
              <a:t>Introduction: mission statement(s) and mission objectives (Ben)</a:t>
            </a:r>
            <a:endParaRPr sz="1400">
              <a:solidFill>
                <a:srgbClr val="2D3B45"/>
              </a:solidFill>
            </a:endParaRPr>
          </a:p>
          <a:p>
            <a:pPr indent="-1905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zh-CN" sz="1400">
                <a:solidFill>
                  <a:srgbClr val="2D3B45"/>
                </a:solidFill>
              </a:rPr>
              <a:t>Conceptual Database Design: ER diagram (Rohin)</a:t>
            </a:r>
            <a:endParaRPr sz="1400">
              <a:solidFill>
                <a:srgbClr val="2D3B45"/>
              </a:solidFill>
            </a:endParaRPr>
          </a:p>
          <a:p>
            <a:pPr indent="-1905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zh-CN" sz="1400">
                <a:solidFill>
                  <a:srgbClr val="2D3B45"/>
                </a:solidFill>
              </a:rPr>
              <a:t>Logical Database Design: relational schema (Rohin)</a:t>
            </a:r>
            <a:endParaRPr sz="1400">
              <a:solidFill>
                <a:srgbClr val="2D3B45"/>
              </a:solidFill>
            </a:endParaRPr>
          </a:p>
          <a:p>
            <a:pPr indent="-1905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zh-CN" sz="1400">
                <a:solidFill>
                  <a:srgbClr val="2D3B45"/>
                </a:solidFill>
              </a:rPr>
              <a:t>Physical Database Design: one SQL CREATE TABLE containing foreign key(s)Zoe</a:t>
            </a:r>
            <a:endParaRPr sz="1400">
              <a:solidFill>
                <a:srgbClr val="2D3B45"/>
              </a:solidFill>
            </a:endParaRPr>
          </a:p>
          <a:p>
            <a:pPr indent="-1905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zh-CN" sz="1400">
                <a:solidFill>
                  <a:srgbClr val="2D3B45"/>
                </a:solidFill>
              </a:rPr>
              <a:t>Use Cases: two business transactions with</a:t>
            </a:r>
            <a:r>
              <a:rPr lang="zh-CN" sz="1400">
                <a:solidFill>
                  <a:srgbClr val="C13936"/>
                </a:solidFill>
              </a:rPr>
              <a:t> VIEW </a:t>
            </a:r>
            <a:r>
              <a:rPr lang="zh-CN" sz="1400">
                <a:solidFill>
                  <a:srgbClr val="2D3B45"/>
                </a:solidFill>
              </a:rPr>
              <a:t>solution statements (Skylar)  q2 &amp; q3</a:t>
            </a:r>
            <a:endParaRPr sz="1400">
              <a:solidFill>
                <a:srgbClr val="2D3B45"/>
              </a:solidFill>
            </a:endParaRPr>
          </a:p>
          <a:p>
            <a:pPr indent="-1905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zh-CN" sz="1400">
                <a:solidFill>
                  <a:srgbClr val="2D3B45"/>
                </a:solidFill>
              </a:rPr>
              <a:t>Visualization screenshots on the results of the above two use cases (Skylar)</a:t>
            </a:r>
            <a:endParaRPr/>
          </a:p>
        </p:txBody>
      </p:sp>
      <p:sp>
        <p:nvSpPr>
          <p:cNvPr id="100" name="Google Shape;100;g1052c8bf34c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1f4ca3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1f4ca3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52c8bf34c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52c8bf34c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376e385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5376e385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2c8bf34c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52c8bf34c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52c8bf34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52c8bf34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2c8bf34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52c8bf34c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d058df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d058df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2c8bf34c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2c8bf34c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500">
                <a:solidFill>
                  <a:srgbClr val="B43636"/>
                </a:solidFill>
                <a:latin typeface="Tahoma"/>
                <a:ea typeface="Tahoma"/>
                <a:cs typeface="Tahoma"/>
                <a:sym typeface="Tahoma"/>
              </a:rPr>
              <a:t>Customers who chose to place a review for one of our selected College, Park MD restaurants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1f4ca3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1f4ca3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Throughout our project, our goal has been to create an accessible and thorough database that offers users the abiltiy to find the perfect College Park restuarant of their liking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Our mission statements above further this, as we seeked to provide analysis on resturant ratings and their customers as well as focusing on sorting our data in a manner that allows users to select their restaurant of choi Ce， based on different dimensions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2c8bf34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2c8bf34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 1 and 2 and 5 are little bit </a:t>
            </a:r>
            <a:r>
              <a:rPr lang="zh-CN" sz="1300">
                <a:solidFill>
                  <a:schemeClr val="dk1"/>
                </a:solidFill>
              </a:rPr>
              <a:t>redundant, so they are not meanful. </a:t>
            </a:r>
            <a:r>
              <a:rPr lang="zh-CN" sz="1300">
                <a:solidFill>
                  <a:schemeClr val="dk1"/>
                </a:solidFill>
              </a:rPr>
              <a:t> Maybe we could  delete one of them(I </a:t>
            </a:r>
            <a:r>
              <a:rPr lang="zh-CN" sz="1300">
                <a:solidFill>
                  <a:schemeClr val="dk1"/>
                </a:solidFill>
              </a:rPr>
              <a:t>prefer</a:t>
            </a:r>
            <a:r>
              <a:rPr lang="zh-CN" sz="1300">
                <a:solidFill>
                  <a:schemeClr val="dk1"/>
                </a:solidFill>
              </a:rPr>
              <a:t> 5) and change 2 into : </a:t>
            </a:r>
            <a:r>
              <a:rPr lang="zh-CN"/>
              <a:t>To f</a:t>
            </a:r>
            <a:r>
              <a:rPr lang="zh-CN"/>
              <a:t>ind the advantages of each restaurant (I’ve already </a:t>
            </a:r>
            <a:r>
              <a:rPr lang="zh-CN"/>
              <a:t>rewritten</a:t>
            </a:r>
            <a:r>
              <a:rPr lang="zh-CN"/>
              <a:t> the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2c8bf34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2c8bf34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2c8bf34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2c8bf34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Relations: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Reviewer (</a:t>
            </a:r>
            <a:r>
              <a:rPr b="1" lang="zh-CN" sz="15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revrId</a:t>
            </a: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revrName, revrDate, revrText, revrStar, revrSource, revrExperience, </a:t>
            </a:r>
            <a:r>
              <a:rPr i="1"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Restaurant (</a:t>
            </a:r>
            <a:r>
              <a:rPr b="1" lang="zh-CN" sz="15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restName, restStreet, restCity, restState, restZip, restOpenTime, restCloseTime, restPhone)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Cuisine (</a:t>
            </a:r>
            <a:r>
              <a:rPr b="1" lang="zh-CN" sz="15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cuisId</a:t>
            </a: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cuisType, </a:t>
            </a:r>
            <a:r>
              <a:rPr i="1"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Features(</a:t>
            </a:r>
            <a:r>
              <a:rPr b="1" lang="zh-CN" sz="15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FeaId</a:t>
            </a: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FeaReservation, FeaDeliver, FeaTakeOut, </a:t>
            </a:r>
            <a:r>
              <a:rPr i="1"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Review (</a:t>
            </a:r>
            <a:r>
              <a:rPr b="1" i="1" lang="zh-CN" sz="15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b="1"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1" lang="zh-CN" sz="15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revrId</a:t>
            </a:r>
            <a:r>
              <a:rPr lang="zh-C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commentFocus)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2c8bf34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2c8bf34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500">
                <a:solidFill>
                  <a:srgbClr val="FFD24F"/>
                </a:solidFill>
                <a:latin typeface="Tahoma"/>
                <a:ea typeface="Tahoma"/>
                <a:cs typeface="Tahoma"/>
                <a:sym typeface="Tahoma"/>
              </a:rPr>
              <a:t> integrity, security and recoverability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2c8bf34c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2c8bf34c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7497302" y="1097280"/>
            <a:ext cx="1646699" cy="411479"/>
          </a:xfrm>
          <a:custGeom>
            <a:rect b="b" l="l" r="r" t="t"/>
            <a:pathLst>
              <a:path extrusionOk="0" h="548638" w="2195598">
                <a:moveTo>
                  <a:pt x="255073" y="0"/>
                </a:moveTo>
                <a:lnTo>
                  <a:pt x="2195598" y="0"/>
                </a:lnTo>
                <a:lnTo>
                  <a:pt x="2195598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 rot="10800000">
            <a:off x="-2" y="685800"/>
            <a:ext cx="1646697" cy="411479"/>
          </a:xfrm>
          <a:custGeom>
            <a:rect b="b" l="l" r="r" t="t"/>
            <a:pathLst>
              <a:path extrusionOk="0" h="548638" w="2195596">
                <a:moveTo>
                  <a:pt x="2195596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2195596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828800" y="1714500"/>
            <a:ext cx="5486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7F7F7F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484644" y="685800"/>
            <a:ext cx="61746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7335249" y="685800"/>
            <a:ext cx="513754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294996" y="685800"/>
            <a:ext cx="513755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497302" y="109728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389820" y="68580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34290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sz="1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822960"/>
            <a:ext cx="7886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6783930" y="137160"/>
            <a:ext cx="2360071" cy="411479"/>
          </a:xfrm>
          <a:custGeom>
            <a:rect b="b" l="l" r="r" t="t"/>
            <a:pathLst>
              <a:path extrusionOk="0" h="548638" w="3146761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588100" y="137160"/>
            <a:ext cx="333772" cy="411479"/>
          </a:xfrm>
          <a:custGeom>
            <a:rect b="b" l="l" r="r" t="t"/>
            <a:pathLst>
              <a:path extrusionOk="0" h="548638" w="445029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 rot="10800000">
            <a:off x="-1" y="3357056"/>
            <a:ext cx="1451029" cy="411478"/>
          </a:xfrm>
          <a:custGeom>
            <a:rect b="b" l="l" r="r" t="t"/>
            <a:pathLst>
              <a:path extrusionOk="0" h="548638" w="1934705">
                <a:moveTo>
                  <a:pt x="1934705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1934705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1484644" y="2945575"/>
            <a:ext cx="61746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7335249" y="2945575"/>
            <a:ext cx="513754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294996" y="2945575"/>
            <a:ext cx="513755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194151" y="3357055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343150" y="685800"/>
            <a:ext cx="445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b="1"/>
            </a:lvl1pPr>
            <a:lvl2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00"/>
              <a:buChar char="•"/>
              <a:defRPr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7692971" y="2945577"/>
            <a:ext cx="1451029" cy="411479"/>
          </a:xfrm>
          <a:custGeom>
            <a:rect b="b" l="l" r="r" t="t"/>
            <a:pathLst>
              <a:path extrusionOk="0" h="548638" w="1934706">
                <a:moveTo>
                  <a:pt x="255073" y="0"/>
                </a:moveTo>
                <a:lnTo>
                  <a:pt x="1934706" y="0"/>
                </a:lnTo>
                <a:lnTo>
                  <a:pt x="1934706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692971" y="2945577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">
  <p:cSld name="Objective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42900" y="4454336"/>
            <a:ext cx="377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b="0" sz="9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484644" y="685800"/>
            <a:ext cx="61746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7335249" y="685800"/>
            <a:ext cx="513754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294996" y="685800"/>
            <a:ext cx="513755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497302" y="109728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389820" y="68580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2343150" y="1711136"/>
            <a:ext cx="445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b="1"/>
            </a:lvl1pPr>
            <a:lvl2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00"/>
              <a:buChar char="•"/>
              <a:defRPr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28649" y="1165860"/>
            <a:ext cx="377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743450" y="1165860"/>
            <a:ext cx="377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628649" y="822960"/>
            <a:ext cx="377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743450" y="819599"/>
            <a:ext cx="377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34290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sz="1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783930" y="137160"/>
            <a:ext cx="2360071" cy="411479"/>
          </a:xfrm>
          <a:custGeom>
            <a:rect b="b" l="l" r="r" t="t"/>
            <a:pathLst>
              <a:path extrusionOk="0" h="548638" w="3146761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6588100" y="137160"/>
            <a:ext cx="333772" cy="411479"/>
          </a:xfrm>
          <a:custGeom>
            <a:rect b="b" l="l" r="r" t="t"/>
            <a:pathLst>
              <a:path extrusionOk="0" h="548638" w="445029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48640" y="548641"/>
            <a:ext cx="80466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0" y="0"/>
            <a:ext cx="6858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3000" y="274320"/>
            <a:ext cx="6858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028700"/>
            <a:ext cx="7886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C13936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38060" y="4457700"/>
            <a:ext cx="1714501" cy="50006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0" y="5006340"/>
            <a:ext cx="6750423" cy="137160"/>
          </a:xfrm>
          <a:custGeom>
            <a:rect b="b" l="l" r="r" t="t"/>
            <a:pathLst>
              <a:path extrusionOk="0" h="182880" w="9000564">
                <a:moveTo>
                  <a:pt x="0" y="0"/>
                </a:moveTo>
                <a:lnTo>
                  <a:pt x="9000564" y="0"/>
                </a:lnTo>
                <a:lnTo>
                  <a:pt x="8914503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733611" y="5006340"/>
            <a:ext cx="2410388" cy="137160"/>
          </a:xfrm>
          <a:custGeom>
            <a:rect b="b" l="l" r="r" t="t"/>
            <a:pathLst>
              <a:path extrusionOk="0" h="182880" w="3213851">
                <a:moveTo>
                  <a:pt x="86061" y="0"/>
                </a:moveTo>
                <a:lnTo>
                  <a:pt x="3213851" y="0"/>
                </a:lnTo>
                <a:lnTo>
                  <a:pt x="3213851" y="182880"/>
                </a:lnTo>
                <a:lnTo>
                  <a:pt x="0" y="1828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484700" y="1589600"/>
            <a:ext cx="6174600" cy="3429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1484644" y="685800"/>
            <a:ext cx="61746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</a:pPr>
            <a:r>
              <a:rPr lang="zh-CN" sz="2300"/>
              <a:t>The Terrapin Cuisine Crew</a:t>
            </a:r>
            <a:endParaRPr sz="23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528650" y="2013400"/>
            <a:ext cx="60867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87282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1750">
                <a:solidFill>
                  <a:schemeClr val="dk2"/>
                </a:solidFill>
              </a:rPr>
              <a:t>Siying Li    </a:t>
            </a:r>
            <a:r>
              <a:rPr b="1" lang="zh-CN" sz="1750">
                <a:solidFill>
                  <a:schemeClr val="dk2"/>
                </a:solidFill>
              </a:rPr>
              <a:t>Anran Wu    Yiqing Pan    Ben Caine    Rohin Bhagavatula</a:t>
            </a:r>
            <a:endParaRPr b="1" sz="2100">
              <a:solidFill>
                <a:srgbClr val="872828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070050" y="1553300"/>
            <a:ext cx="300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Restaurant Reviews In College Park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0" y="4692525"/>
            <a:ext cx="9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12-6-21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Physical Database Design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628650" y="822960"/>
            <a:ext cx="7886700" cy="3429000"/>
          </a:xfrm>
          <a:prstGeom prst="rect">
            <a:avLst/>
          </a:prstGeom>
        </p:spPr>
        <p:txBody>
          <a:bodyPr anchorCtr="0" anchor="t" bIns="0" lIns="68575" spcFirstLastPara="1" rIns="68575" wrap="square" tIns="0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2"/>
                </a:solidFill>
              </a:rPr>
              <a:t>Change the data type and add the foreign key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50" y="1343738"/>
            <a:ext cx="6000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CASE 1: Business Transaction &amp; Application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8324"/>
          <a:stretch/>
        </p:blipFill>
        <p:spPr>
          <a:xfrm>
            <a:off x="1293675" y="911875"/>
            <a:ext cx="6125350" cy="38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71450" y="534775"/>
            <a:ext cx="8465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CASE 1: </a:t>
            </a:r>
            <a:r>
              <a:rPr b="1" lang="zh-CN" sz="12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negative/positive reviews each restaurant received? And what about their rate?</a:t>
            </a:r>
            <a:r>
              <a:rPr lang="zh-CN" sz="12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CASE 1: Business Transaction &amp; Application (Cont)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3225"/>
            <a:ext cx="3699725" cy="20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0" y="595438"/>
            <a:ext cx="8679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CASE 1: How many negative/positive reviews each restaurant received? And what about their rate?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80125" y="1019250"/>
            <a:ext cx="318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Comfortaa"/>
                <a:ea typeface="Comfortaa"/>
                <a:cs typeface="Comfortaa"/>
                <a:sym typeface="Comfortaa"/>
              </a:rPr>
              <a:t>Top 3: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Comfortaa"/>
                <a:ea typeface="Comfortaa"/>
                <a:cs typeface="Comfortaa"/>
                <a:sym typeface="Comfortaa"/>
              </a:rPr>
              <a:t>Krazi Kebob (93.79%)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Comfortaa"/>
                <a:ea typeface="Comfortaa"/>
                <a:cs typeface="Comfortaa"/>
                <a:sym typeface="Comfortaa"/>
              </a:rPr>
              <a:t>          Sweetgreen (88.89%) 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Comfortaa"/>
                <a:ea typeface="Comfortaa"/>
                <a:cs typeface="Comfortaa"/>
                <a:sym typeface="Comfortaa"/>
              </a:rPr>
              <a:t>          The Board and Brew (82.61%)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4">
            <a:alphaModFix/>
          </a:blip>
          <a:srcRect b="7542" l="0" r="10578" t="4142"/>
          <a:stretch/>
        </p:blipFill>
        <p:spPr>
          <a:xfrm>
            <a:off x="3779300" y="900100"/>
            <a:ext cx="5304875" cy="39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975" y="1019261"/>
            <a:ext cx="930356" cy="75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CASE 2: Business Transaction &amp; Application</a:t>
            </a:r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 rot="10800000">
            <a:off x="4572000" y="2448600"/>
            <a:ext cx="492900" cy="2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2"/>
          <p:cNvSpPr txBox="1"/>
          <p:nvPr/>
        </p:nvSpPr>
        <p:spPr>
          <a:xfrm>
            <a:off x="239225" y="484450"/>
            <a:ext cx="890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300">
                <a:solidFill>
                  <a:schemeClr val="dk1"/>
                </a:solidFill>
              </a:rPr>
              <a:t>What is the distribution of reviews which higher than 4 stars for each restaurants</a:t>
            </a:r>
            <a:r>
              <a:rPr lang="zh-CN" sz="1300">
                <a:solidFill>
                  <a:schemeClr val="dk1"/>
                </a:solidFill>
              </a:rPr>
              <a:t>?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The distribution is categorized within ‘environment/ food/ service’</a:t>
            </a:r>
            <a:endParaRPr b="1" sz="1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957800"/>
            <a:ext cx="4332775" cy="38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735" y="1847300"/>
            <a:ext cx="3700262" cy="2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CASE 2: Business Transaction &amp; Application（Cont）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62600" y="589925"/>
            <a:ext cx="937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1"/>
                </a:solidFill>
              </a:rPr>
              <a:t>What is the relative distribution of reviews which higher than 4 stars for each restaurants</a:t>
            </a:r>
            <a:r>
              <a:rPr lang="zh-CN" sz="1300">
                <a:solidFill>
                  <a:schemeClr val="dk1"/>
                </a:solidFill>
              </a:rPr>
              <a:t>?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The distribution is categorized within ‘environment/ food/ service’</a:t>
            </a:r>
            <a:endParaRPr b="1" sz="100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1425675"/>
            <a:ext cx="3695701" cy="2433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1" y="1216088"/>
            <a:ext cx="4991100" cy="271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484644" y="2945575"/>
            <a:ext cx="61746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</a:pPr>
            <a:r>
              <a:rPr lang="zh-CN"/>
              <a:t>Thank you!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</a:pPr>
            <a:r>
              <a:rPr lang="zh-CN"/>
              <a:t>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484644" y="685800"/>
            <a:ext cx="6174600" cy="82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Content</a:t>
            </a:r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1937400" y="1618074"/>
            <a:ext cx="4457700" cy="22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1390">
                <a:latin typeface="Tahoma"/>
                <a:ea typeface="Tahoma"/>
                <a:cs typeface="Tahoma"/>
                <a:sym typeface="Tahoma"/>
              </a:rPr>
              <a:t>Background</a:t>
            </a:r>
            <a:endParaRPr sz="139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zh-CN" sz="1390">
                <a:latin typeface="Tahoma"/>
                <a:ea typeface="Tahoma"/>
                <a:cs typeface="Tahoma"/>
                <a:sym typeface="Tahoma"/>
              </a:rPr>
              <a:t>Mission statements and Mission objectives</a:t>
            </a:r>
            <a:endParaRPr sz="139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zh-CN" sz="1390">
                <a:latin typeface="Tahoma"/>
                <a:ea typeface="Tahoma"/>
                <a:cs typeface="Tahoma"/>
                <a:sym typeface="Tahoma"/>
              </a:rPr>
              <a:t>Conceptual Database Design</a:t>
            </a:r>
            <a:endParaRPr sz="139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zh-CN" sz="1390">
                <a:latin typeface="Tahoma"/>
                <a:ea typeface="Tahoma"/>
                <a:cs typeface="Tahoma"/>
                <a:sym typeface="Tahoma"/>
              </a:rPr>
              <a:t>Logical Database Design</a:t>
            </a:r>
            <a:endParaRPr sz="139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zh-CN" sz="1390">
                <a:latin typeface="Tahoma"/>
                <a:ea typeface="Tahoma"/>
                <a:cs typeface="Tahoma"/>
                <a:sym typeface="Tahoma"/>
              </a:rPr>
              <a:t>Physical Database Design</a:t>
            </a:r>
            <a:endParaRPr sz="139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zh-CN" sz="1390">
                <a:latin typeface="Tahoma"/>
                <a:ea typeface="Tahoma"/>
                <a:cs typeface="Tahoma"/>
                <a:sym typeface="Tahoma"/>
              </a:rPr>
              <a:t>Business Transactions</a:t>
            </a:r>
            <a:endParaRPr sz="139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lang="zh-CN" sz="1390">
                <a:latin typeface="Tahoma"/>
                <a:ea typeface="Tahoma"/>
                <a:cs typeface="Tahoma"/>
                <a:sym typeface="Tahoma"/>
              </a:rPr>
              <a:t>Visualization</a:t>
            </a:r>
            <a:endParaRPr sz="1475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675275" y="1657025"/>
            <a:ext cx="169200" cy="152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1675275" y="2005025"/>
            <a:ext cx="169200" cy="152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675275" y="2334675"/>
            <a:ext cx="169200" cy="152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675275" y="2673500"/>
            <a:ext cx="169200" cy="152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1675275" y="3012313"/>
            <a:ext cx="169200" cy="152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675275" y="3349763"/>
            <a:ext cx="169200" cy="152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675275" y="3672250"/>
            <a:ext cx="169200" cy="152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sz="2100"/>
              <a:t>Background</a:t>
            </a:r>
            <a:endParaRPr sz="2100"/>
          </a:p>
        </p:txBody>
      </p:sp>
      <p:sp>
        <p:nvSpPr>
          <p:cNvPr id="125" name="Google Shape;125;p22"/>
          <p:cNvSpPr txBox="1"/>
          <p:nvPr/>
        </p:nvSpPr>
        <p:spPr>
          <a:xfrm>
            <a:off x="653750" y="1812250"/>
            <a:ext cx="3120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5298825" y="2961775"/>
            <a:ext cx="36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From </a:t>
            </a:r>
            <a:r>
              <a:rPr b="1" lang="zh-CN" sz="15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Yelp, Google, and Tripadvisor</a:t>
            </a:r>
            <a:endParaRPr b="1" sz="15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51750" y="1200350"/>
            <a:ext cx="2487300" cy="5577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373475" y="1190750"/>
            <a:ext cx="2778000" cy="5673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51750" y="1250150"/>
            <a:ext cx="117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 b="1" sz="21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5055600" y="3068875"/>
            <a:ext cx="169200" cy="155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309025" y="1893175"/>
            <a:ext cx="3120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1" lang="zh-CN" sz="15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estaurant, Review, Reviewer, </a:t>
            </a:r>
            <a:endParaRPr b="1" sz="15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Cuisine, Features </a:t>
            </a:r>
            <a:endParaRPr b="1" sz="15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238" y="2447275"/>
            <a:ext cx="5143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50" y="2447275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5055600" y="2092675"/>
            <a:ext cx="169200" cy="155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488" y="2092675"/>
            <a:ext cx="5810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438" y="2807250"/>
            <a:ext cx="6191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37650" y="1986650"/>
            <a:ext cx="2778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5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Customers who chose to place a review for one of our selected College Park MD restaurants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141850" y="2092675"/>
            <a:ext cx="169200" cy="155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357950" y="670175"/>
            <a:ext cx="2942100" cy="5673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145" name="Google Shape;145;p23"/>
          <p:cNvSpPr txBox="1"/>
          <p:nvPr>
            <p:ph idx="4294967295" type="body"/>
          </p:nvPr>
        </p:nvSpPr>
        <p:spPr>
          <a:xfrm>
            <a:off x="357950" y="817375"/>
            <a:ext cx="2877600" cy="272700"/>
          </a:xfrm>
          <a:prstGeom prst="rect">
            <a:avLst/>
          </a:prstGeom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9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Mission Statements</a:t>
            </a:r>
            <a:endParaRPr b="1" sz="19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357950" y="1500700"/>
            <a:ext cx="7686900" cy="1631700"/>
          </a:xfrm>
          <a:prstGeom prst="rect">
            <a:avLst/>
          </a:prstGeom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Tahoma"/>
              <a:buChar char="●"/>
            </a:pPr>
            <a:r>
              <a:rPr lang="zh-CN" sz="1850">
                <a:latin typeface="Tahoma"/>
                <a:ea typeface="Tahoma"/>
                <a:cs typeface="Tahoma"/>
                <a:sym typeface="Tahoma"/>
              </a:rPr>
              <a:t>To analyze online reviews of restaurants in College Park, MD in order to gain insights on restaurant ratings and customers </a:t>
            </a:r>
            <a:endParaRPr sz="1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ahoma"/>
              <a:ea typeface="Tahoma"/>
              <a:cs typeface="Tahoma"/>
              <a:sym typeface="Tahom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Tahoma"/>
              <a:buChar char="●"/>
            </a:pPr>
            <a:r>
              <a:rPr lang="zh-CN" sz="1850">
                <a:latin typeface="Tahoma"/>
                <a:ea typeface="Tahoma"/>
                <a:cs typeface="Tahoma"/>
                <a:sym typeface="Tahoma"/>
              </a:rPr>
              <a:t>To collect, sort, and analyze the </a:t>
            </a:r>
            <a:r>
              <a:rPr lang="zh-CN" sz="1850">
                <a:latin typeface="Tahoma"/>
                <a:ea typeface="Tahoma"/>
                <a:cs typeface="Tahoma"/>
                <a:sym typeface="Tahoma"/>
              </a:rPr>
              <a:t>comment focuses </a:t>
            </a:r>
            <a:r>
              <a:rPr lang="zh-CN" sz="1850">
                <a:latin typeface="Tahoma"/>
                <a:ea typeface="Tahoma"/>
                <a:cs typeface="Tahoma"/>
                <a:sym typeface="Tahoma"/>
              </a:rPr>
              <a:t>of online restaurant reviews in order to assist </a:t>
            </a:r>
            <a:r>
              <a:rPr lang="zh-CN" sz="1850">
                <a:latin typeface="Tahoma"/>
                <a:ea typeface="Tahoma"/>
                <a:cs typeface="Tahoma"/>
                <a:sym typeface="Tahoma"/>
              </a:rPr>
              <a:t>database users in ordering from </a:t>
            </a:r>
            <a:r>
              <a:rPr lang="zh-CN" sz="1850">
                <a:latin typeface="Tahoma"/>
                <a:ea typeface="Tahoma"/>
                <a:cs typeface="Tahoma"/>
                <a:sym typeface="Tahoma"/>
              </a:rPr>
              <a:t>College Park, MD owned restaurants </a:t>
            </a:r>
            <a:r>
              <a:rPr lang="zh-CN" sz="1850">
                <a:latin typeface="Tahoma"/>
                <a:ea typeface="Tahoma"/>
                <a:cs typeface="Tahoma"/>
                <a:sym typeface="Tahoma"/>
              </a:rPr>
              <a:t>based on different dimensions 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357950" y="670175"/>
            <a:ext cx="2942100" cy="5673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357950" y="1358900"/>
            <a:ext cx="8021100" cy="2766300"/>
          </a:xfrm>
          <a:prstGeom prst="rect">
            <a:avLst/>
          </a:prstGeom>
        </p:spPr>
        <p:txBody>
          <a:bodyPr anchorCtr="0" anchor="t" bIns="0" lIns="68575" spcFirstLastPara="1" rIns="68575" wrap="square" tIns="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To find the positive feedback rate of each restaurant in 2021 (4-5    )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To find the restaurant that offers the most features in College Park, MD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To find the average rating of each restaurant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zh-CN" sz="1800">
                <a:latin typeface="Tahoma"/>
                <a:ea typeface="Tahoma"/>
                <a:cs typeface="Tahoma"/>
                <a:sym typeface="Tahoma"/>
              </a:rPr>
              <a:t>To find which aspects of each restaurant are rated positively and negatively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24"/>
          <p:cNvSpPr txBox="1"/>
          <p:nvPr>
            <p:ph idx="4" type="body"/>
          </p:nvPr>
        </p:nvSpPr>
        <p:spPr>
          <a:xfrm>
            <a:off x="357950" y="782374"/>
            <a:ext cx="3771900" cy="342900"/>
          </a:xfrm>
          <a:prstGeom prst="rect">
            <a:avLst/>
          </a:prstGeom>
        </p:spPr>
        <p:txBody>
          <a:bodyPr anchorCtr="0" anchor="b" bIns="34275" lIns="68575" spcFirstLastPara="1" rIns="6857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900">
                <a:solidFill>
                  <a:schemeClr val="accent2"/>
                </a:solidFill>
              </a:rPr>
              <a:t>Mission Objectives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7528275" y="1358888"/>
            <a:ext cx="257700" cy="21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ER Diagram - LucidChart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3910"/>
          <a:stretch/>
        </p:blipFill>
        <p:spPr>
          <a:xfrm>
            <a:off x="1332075" y="548750"/>
            <a:ext cx="5719375" cy="43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Logical Database Design:  Relational Schema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628650" y="822960"/>
            <a:ext cx="7886700" cy="3429000"/>
          </a:xfrm>
          <a:prstGeom prst="rect">
            <a:avLst/>
          </a:prstGeom>
        </p:spPr>
        <p:txBody>
          <a:bodyPr anchorCtr="0" anchor="t" bIns="0" lIns="68575" spcFirstLastPara="1" rIns="68575" wrap="square" tIns="0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>
                <a:latin typeface="Tahoma"/>
                <a:ea typeface="Tahoma"/>
                <a:cs typeface="Tahoma"/>
                <a:sym typeface="Tahoma"/>
              </a:rPr>
              <a:t>Relations: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latin typeface="Tahoma"/>
                <a:ea typeface="Tahoma"/>
                <a:cs typeface="Tahoma"/>
                <a:sym typeface="Tahoma"/>
              </a:rPr>
              <a:t>Restaurant (</a:t>
            </a:r>
            <a:r>
              <a:rPr b="1" lang="zh-CN" u="sng"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lang="zh-CN">
                <a:latin typeface="Tahoma"/>
                <a:ea typeface="Tahoma"/>
                <a:cs typeface="Tahoma"/>
                <a:sym typeface="Tahoma"/>
              </a:rPr>
              <a:t>, restName, restStreet, restCity, restState, restZip, restOpenTime, restCloseTime, restPhone)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>
                <a:latin typeface="Tahoma"/>
                <a:ea typeface="Tahoma"/>
                <a:cs typeface="Tahoma"/>
                <a:sym typeface="Tahoma"/>
              </a:rPr>
              <a:t>Reviewer (</a:t>
            </a:r>
            <a:r>
              <a:rPr b="1" lang="zh-CN" u="sng">
                <a:latin typeface="Tahoma"/>
                <a:ea typeface="Tahoma"/>
                <a:cs typeface="Tahoma"/>
                <a:sym typeface="Tahoma"/>
              </a:rPr>
              <a:t>revrId</a:t>
            </a:r>
            <a:r>
              <a:rPr lang="zh-CN">
                <a:latin typeface="Tahoma"/>
                <a:ea typeface="Tahoma"/>
                <a:cs typeface="Tahoma"/>
                <a:sym typeface="Tahoma"/>
              </a:rPr>
              <a:t>, revrName, revrDate, revrText, revrStar, revrSource, revrExperience, </a:t>
            </a:r>
            <a:r>
              <a:rPr i="1" lang="zh-CN"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lang="zh-CN">
                <a:latin typeface="Tahoma"/>
                <a:ea typeface="Tahoma"/>
                <a:cs typeface="Tahoma"/>
                <a:sym typeface="Tahoma"/>
              </a:rPr>
              <a:t>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>
                <a:latin typeface="Tahoma"/>
                <a:ea typeface="Tahoma"/>
                <a:cs typeface="Tahoma"/>
                <a:sym typeface="Tahoma"/>
              </a:rPr>
              <a:t>Cuisine (</a:t>
            </a:r>
            <a:r>
              <a:rPr b="1" lang="zh-CN" u="sng">
                <a:latin typeface="Tahoma"/>
                <a:ea typeface="Tahoma"/>
                <a:cs typeface="Tahoma"/>
                <a:sym typeface="Tahoma"/>
              </a:rPr>
              <a:t>cuisId</a:t>
            </a:r>
            <a:r>
              <a:rPr lang="zh-CN">
                <a:latin typeface="Tahoma"/>
                <a:ea typeface="Tahoma"/>
                <a:cs typeface="Tahoma"/>
                <a:sym typeface="Tahoma"/>
              </a:rPr>
              <a:t>, cuisType, </a:t>
            </a:r>
            <a:r>
              <a:rPr i="1" lang="zh-CN"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lang="zh-CN">
                <a:latin typeface="Tahoma"/>
                <a:ea typeface="Tahoma"/>
                <a:cs typeface="Tahoma"/>
                <a:sym typeface="Tahoma"/>
              </a:rPr>
              <a:t>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>
                <a:latin typeface="Tahoma"/>
                <a:ea typeface="Tahoma"/>
                <a:cs typeface="Tahoma"/>
                <a:sym typeface="Tahoma"/>
              </a:rPr>
              <a:t>Features(</a:t>
            </a:r>
            <a:r>
              <a:rPr b="1" lang="zh-CN" u="sng">
                <a:latin typeface="Tahoma"/>
                <a:ea typeface="Tahoma"/>
                <a:cs typeface="Tahoma"/>
                <a:sym typeface="Tahoma"/>
              </a:rPr>
              <a:t>FeaId</a:t>
            </a:r>
            <a:r>
              <a:rPr lang="zh-CN">
                <a:latin typeface="Tahoma"/>
                <a:ea typeface="Tahoma"/>
                <a:cs typeface="Tahoma"/>
                <a:sym typeface="Tahoma"/>
              </a:rPr>
              <a:t>, FeaReservation, FeaDeliver, FeaTakeOut, </a:t>
            </a:r>
            <a:r>
              <a:rPr i="1" lang="zh-CN"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lang="zh-CN">
                <a:latin typeface="Tahoma"/>
                <a:ea typeface="Tahoma"/>
                <a:cs typeface="Tahoma"/>
                <a:sym typeface="Tahoma"/>
              </a:rPr>
              <a:t>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>
                <a:latin typeface="Tahoma"/>
                <a:ea typeface="Tahoma"/>
                <a:cs typeface="Tahoma"/>
                <a:sym typeface="Tahoma"/>
              </a:rPr>
              <a:t>Review (</a:t>
            </a:r>
            <a:r>
              <a:rPr b="1" i="1" lang="zh-CN" u="sng">
                <a:latin typeface="Tahoma"/>
                <a:ea typeface="Tahoma"/>
                <a:cs typeface="Tahoma"/>
                <a:sym typeface="Tahoma"/>
              </a:rPr>
              <a:t>restId</a:t>
            </a:r>
            <a:r>
              <a:rPr b="1" lang="zh-CN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1" lang="zh-CN" u="sng">
                <a:latin typeface="Tahoma"/>
                <a:ea typeface="Tahoma"/>
                <a:cs typeface="Tahoma"/>
                <a:sym typeface="Tahoma"/>
              </a:rPr>
              <a:t>revrId</a:t>
            </a:r>
            <a:r>
              <a:rPr lang="zh-CN">
                <a:latin typeface="Tahoma"/>
                <a:ea typeface="Tahoma"/>
                <a:cs typeface="Tahoma"/>
                <a:sym typeface="Tahoma"/>
              </a:rPr>
              <a:t>, commentFocus)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Physical Database Design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628650" y="620775"/>
            <a:ext cx="6330900" cy="4096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68575" spcFirstLastPara="1" rIns="68575" wrap="square" tIns="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chemeClr val="accent2"/>
              </a:solidFill>
              <a:highlight>
                <a:srgbClr val="F2F2F2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50">
                <a:solidFill>
                  <a:schemeClr val="accent2"/>
                </a:solidFill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Create Table</a:t>
            </a:r>
            <a:endParaRPr b="1" sz="1950">
              <a:solidFill>
                <a:schemeClr val="accent2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highlight>
                <a:srgbClr val="F2F2F2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[G12.Cuisine] (</a:t>
            </a:r>
            <a:endParaRPr b="1" sz="1150">
              <a:solidFill>
                <a:srgbClr val="2D3B4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cuisId CHAR(4),</a:t>
            </a:r>
            <a:endParaRPr b="1" sz="1150">
              <a:solidFill>
                <a:srgbClr val="2D3B4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cuisType VARCHAR(20),</a:t>
            </a:r>
            <a:endParaRPr b="1" sz="1150">
              <a:solidFill>
                <a:srgbClr val="2D3B4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restId CHAR(10),</a:t>
            </a:r>
            <a:endParaRPr b="1" sz="1150">
              <a:solidFill>
                <a:srgbClr val="2D3B4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CONSTRAINT pk_Cuisine_cuisId PRIMARY KEY (cuisId),</a:t>
            </a:r>
            <a:endParaRPr b="1" sz="1150">
              <a:solidFill>
                <a:srgbClr val="2D3B4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CONSTRAINT fk_Cuisine_restId FOREIGN KEY (restId)</a:t>
            </a:r>
            <a:endParaRPr b="1" sz="1150">
              <a:solidFill>
                <a:srgbClr val="2D3B4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7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zh-CN" sz="11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 [G12.Restaurant](restId)</a:t>
            </a:r>
            <a:endParaRPr b="1" sz="1150">
              <a:solidFill>
                <a:srgbClr val="2D3B4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50">
                <a:solidFill>
                  <a:srgbClr val="2D3B4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ON DELETE CASCADE ON UPDATE CASCADE)</a:t>
            </a:r>
            <a:endParaRPr b="1" sz="2650"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475" y="1339125"/>
            <a:ext cx="2384075" cy="30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</p:spPr>
        <p:txBody>
          <a:bodyPr anchorCtr="0" anchor="ctr" bIns="0" lIns="3429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Physical Database Design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0" y="548750"/>
            <a:ext cx="9144000" cy="4417500"/>
          </a:xfrm>
          <a:prstGeom prst="rect">
            <a:avLst/>
          </a:prstGeom>
        </p:spPr>
        <p:txBody>
          <a:bodyPr anchorCtr="0" anchor="t" bIns="0" lIns="68575" spcFirstLastPara="1" rIns="68575" wrap="square" tIns="0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900"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zh-CN" sz="19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 sz="19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1" lang="zh-CN" sz="2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 CSV file</a:t>
            </a:r>
            <a:endParaRPr b="1" sz="22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" y="1493463"/>
            <a:ext cx="2817400" cy="3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75" y="1141538"/>
            <a:ext cx="3064450" cy="323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963" y="2382688"/>
            <a:ext cx="581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HSmith Colors">
      <a:dk1>
        <a:srgbClr val="000000"/>
      </a:dk1>
      <a:lt1>
        <a:srgbClr val="FFFFFF"/>
      </a:lt1>
      <a:dk2>
        <a:srgbClr val="C13936"/>
      </a:dk2>
      <a:lt2>
        <a:srgbClr val="C8C8C8"/>
      </a:lt2>
      <a:accent1>
        <a:srgbClr val="478D91"/>
      </a:accent1>
      <a:accent2>
        <a:srgbClr val="B43636"/>
      </a:accent2>
      <a:accent3>
        <a:srgbClr val="FFD24F"/>
      </a:accent3>
      <a:accent4>
        <a:srgbClr val="A4C6D3"/>
      </a:accent4>
      <a:accent5>
        <a:srgbClr val="E03A3E"/>
      </a:accent5>
      <a:accent6>
        <a:srgbClr val="BE9600"/>
      </a:accent6>
      <a:hlink>
        <a:srgbClr val="478D91"/>
      </a:hlink>
      <a:folHlink>
        <a:srgbClr val="B4363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