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9" r:id="rId2"/>
    <p:sldId id="366" r:id="rId3"/>
    <p:sldId id="319" r:id="rId4"/>
    <p:sldId id="421" r:id="rId5"/>
    <p:sldId id="430" r:id="rId6"/>
    <p:sldId id="431" r:id="rId7"/>
    <p:sldId id="432" r:id="rId8"/>
    <p:sldId id="433" r:id="rId9"/>
    <p:sldId id="422" r:id="rId10"/>
    <p:sldId id="423" r:id="rId11"/>
    <p:sldId id="428" r:id="rId12"/>
    <p:sldId id="429" r:id="rId13"/>
    <p:sldId id="424" r:id="rId14"/>
    <p:sldId id="425" r:id="rId15"/>
    <p:sldId id="427" r:id="rId16"/>
    <p:sldId id="426" r:id="rId17"/>
    <p:sldId id="3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56">
          <p15:clr>
            <a:srgbClr val="A4A3A4"/>
          </p15:clr>
        </p15:guide>
        <p15:guide id="3" pos="3840">
          <p15:clr>
            <a:srgbClr val="A4A3A4"/>
          </p15:clr>
        </p15:guide>
        <p15:guide id="4" pos="7378">
          <p15:clr>
            <a:srgbClr val="A4A3A4"/>
          </p15:clr>
        </p15:guide>
        <p15:guide id="5" pos="302">
          <p15:clr>
            <a:srgbClr val="A4A3A4"/>
          </p15:clr>
        </p15:guide>
        <p15:guide id="6" pos="9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1F0"/>
    <a:srgbClr val="ECECEC"/>
    <a:srgbClr val="093C88"/>
    <a:srgbClr val="072C60"/>
    <a:srgbClr val="004A82"/>
    <a:srgbClr val="0D52C3"/>
    <a:srgbClr val="386972"/>
    <a:srgbClr val="284B52"/>
    <a:srgbClr val="404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2628" autoAdjust="0"/>
  </p:normalViewPr>
  <p:slideViewPr>
    <p:cSldViewPr>
      <p:cViewPr varScale="1">
        <p:scale>
          <a:sx n="60" d="100"/>
          <a:sy n="60" d="100"/>
        </p:scale>
        <p:origin x="102" y="1044"/>
      </p:cViewPr>
      <p:guideLst>
        <p:guide orient="horz" pos="2160"/>
        <p:guide orient="horz" pos="4056"/>
        <p:guide pos="3840"/>
        <p:guide pos="7378"/>
        <p:guide pos="302"/>
        <p:guide pos="9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6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C8F55-6580-4790-959E-FB1E0FE0048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11D47-D3BF-441E-97B0-04BDCAC3E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6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211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83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995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85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1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367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33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5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01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39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28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14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35013"/>
            <a:ext cx="6532563" cy="36750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4118-ACAE-4641-A6E0-769210AAAD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5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0" y="986880"/>
            <a:ext cx="12192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9"/>
          <a:stretch/>
        </p:blipFill>
        <p:spPr bwMode="auto">
          <a:xfrm>
            <a:off x="0" y="2982"/>
            <a:ext cx="1330562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Yonsei University - Short Term Program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859" y="409879"/>
            <a:ext cx="908345" cy="47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041432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fld id="{92A4377B-C53B-458F-8DD4-32D1C9710C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F614C6-CBD8-40F8-84E5-424A39CEB1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392" y="286022"/>
            <a:ext cx="1043608" cy="7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9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4377B-C53B-458F-8DD4-32D1C971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6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4377B-C53B-458F-8DD4-32D1C971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26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4377B-C53B-458F-8DD4-32D1C971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072C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46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072C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 flipV="1">
            <a:off x="10610824" y="-914426"/>
            <a:ext cx="666751" cy="2495601"/>
          </a:xfrm>
          <a:prstGeom prst="rtTriangle">
            <a:avLst/>
          </a:prstGeom>
          <a:gradFill flip="none" rotWithShape="1">
            <a:gsLst>
              <a:gs pos="46000">
                <a:srgbClr val="004A82">
                  <a:alpha val="24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>
            <a:off x="1419199" y="-1419200"/>
            <a:ext cx="6858000" cy="9696399"/>
          </a:xfrm>
          <a:prstGeom prst="rtTriangle">
            <a:avLst/>
          </a:prstGeom>
          <a:gradFill flip="none" rotWithShape="1">
            <a:gsLst>
              <a:gs pos="0">
                <a:srgbClr val="004A82">
                  <a:alpha val="23000"/>
                </a:srgbClr>
              </a:gs>
              <a:gs pos="62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46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39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89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4377B-C53B-458F-8DD4-32D1C971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5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4377B-C53B-458F-8DD4-32D1C971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3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4377B-C53B-458F-8DD4-32D1C971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9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4377B-C53B-458F-8DD4-32D1C9710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3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31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8984" y="2754883"/>
            <a:ext cx="61542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+mn-ea"/>
                <a:cs typeface="함초롬돋움" panose="02030504000101010101" pitchFamily="18" charset="-127"/>
              </a:rPr>
              <a:t>자연어처리 딥러닝 캠프</a:t>
            </a:r>
            <a:endParaRPr lang="en-US" altLang="ko-KR" sz="3200" dirty="0">
              <a:solidFill>
                <a:schemeClr val="bg1"/>
              </a:solidFill>
              <a:latin typeface="+mn-ea"/>
              <a:cs typeface="함초롬돋움" panose="02030504000101010101" pitchFamily="18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+mn-ea"/>
                <a:cs typeface="함초롬돋움" panose="02030504000101010101" pitchFamily="18" charset="-127"/>
              </a:rPr>
              <a:t>한빛미디어</a:t>
            </a:r>
            <a:r>
              <a:rPr lang="ko-KR" altLang="en-US" sz="2000" dirty="0">
                <a:solidFill>
                  <a:schemeClr val="bg1"/>
                </a:solidFill>
                <a:latin typeface="+mn-ea"/>
                <a:cs typeface="함초롬돋움" panose="02030504000101010101" pitchFamily="18" charset="-127"/>
              </a:rPr>
              <a:t> 김기현</a:t>
            </a:r>
            <a:endParaRPr lang="en-US" altLang="ko-KR" sz="2000" dirty="0">
              <a:solidFill>
                <a:schemeClr val="bg1"/>
              </a:solidFill>
              <a:latin typeface="+mn-ea"/>
              <a:cs typeface="함초롬돋움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8984" y="4066027"/>
            <a:ext cx="6561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함초롬돋움" panose="02030504000101010101" pitchFamily="18" charset="-127"/>
              </a:rPr>
              <a:t>2020311553 </a:t>
            </a:r>
            <a:r>
              <a:rPr lang="ko-KR" altLang="en-US" dirty="0" err="1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함초롬돋움" panose="02030504000101010101" pitchFamily="18" charset="-127"/>
              </a:rPr>
              <a:t>최연지</a:t>
            </a:r>
            <a:endParaRPr lang="ko-KR" altLang="en-US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함초롬돋움" panose="02030504000101010101" pitchFamily="18" charset="-127"/>
            </a:endParaRPr>
          </a:p>
        </p:txBody>
      </p:sp>
      <p:sp>
        <p:nvSpPr>
          <p:cNvPr id="4" name="평행 사변형 3"/>
          <p:cNvSpPr/>
          <p:nvPr/>
        </p:nvSpPr>
        <p:spPr>
          <a:xfrm flipH="1">
            <a:off x="5448299" y="-1"/>
            <a:ext cx="5499095" cy="2864044"/>
          </a:xfrm>
          <a:prstGeom prst="parallelogram">
            <a:avLst>
              <a:gd name="adj" fmla="val 96451"/>
            </a:avLst>
          </a:prstGeom>
          <a:solidFill>
            <a:srgbClr val="09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622120" y="2864044"/>
            <a:ext cx="404736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82000">
                  <a:schemeClr val="bg1"/>
                </a:gs>
                <a:gs pos="21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C:\Users\이중배\Desktop\Lovepik_com-500530962-crystal-light-bulb-creativity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50000"/>
                    </a14:imgEffect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58" r="13158"/>
          <a:stretch/>
        </p:blipFill>
        <p:spPr bwMode="auto">
          <a:xfrm>
            <a:off x="6732428" y="2877674"/>
            <a:ext cx="4548148" cy="3993956"/>
          </a:xfrm>
          <a:prstGeom prst="parallelogram">
            <a:avLst>
              <a:gd name="adj" fmla="val 5205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33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79541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  <a:p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ko-KR" altLang="en-US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자연어처리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62AA9-895E-421A-A4E6-481113DD8FBD}"/>
              </a:ext>
            </a:extLst>
          </p:cNvPr>
          <p:cNvSpPr txBox="1"/>
          <p:nvPr/>
        </p:nvSpPr>
        <p:spPr>
          <a:xfrm>
            <a:off x="566966" y="1412776"/>
            <a:ext cx="11217665" cy="3275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2.</a:t>
            </a:r>
            <a:r>
              <a:rPr lang="ko-KR" altLang="en-US" sz="2000" dirty="0"/>
              <a:t>딥러닝 소개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딥러닝의</a:t>
            </a:r>
            <a:r>
              <a:rPr lang="ko-KR" altLang="en-US" sz="2000" dirty="0"/>
              <a:t> 역사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가장 먼저 두각을 나타낸 곳은 이미지넷 대회였지만 가정 먼저 상용화 부문에서 빛을 본 분야는 음성인식 분야</a:t>
            </a:r>
            <a:r>
              <a:rPr lang="en-US" altLang="ko-KR" sz="2000" dirty="0"/>
              <a:t>. </a:t>
            </a:r>
            <a:r>
              <a:rPr lang="ko-KR" altLang="en-US" sz="2000" dirty="0"/>
              <a:t>자연어 처리의 경우 단어 간의 순서 및 상호 정보가 반영된 </a:t>
            </a:r>
            <a:r>
              <a:rPr lang="en-US" altLang="ko-KR" sz="2000" dirty="0"/>
              <a:t>sequential data</a:t>
            </a:r>
            <a:r>
              <a:rPr lang="ko-KR" altLang="en-US" sz="2000" dirty="0"/>
              <a:t>라는 점 때문에 상대적으로 가장 늦게 발달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자연어처리 패러다임의 변화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딥러닝 이전의 기존 자연어 처리 애플리케이션의 구조는 다음과 같았음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45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79541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  <a:p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ko-KR" altLang="en-US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자연어처리 개요</a:t>
            </a:r>
          </a:p>
        </p:txBody>
      </p:sp>
      <p:pic>
        <p:nvPicPr>
          <p:cNvPr id="2052" name="Picture 4" descr="NLP의 기본 절차와 Lexical Analysis · ratsgo's blog">
            <a:extLst>
              <a:ext uri="{FF2B5EF4-FFF2-40B4-BE49-F238E27FC236}">
                <a16:creationId xmlns:a16="http://schemas.microsoft.com/office/drawing/2014/main" id="{238778DC-0C0F-40AA-A623-020E6C810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268760"/>
            <a:ext cx="7056784" cy="373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9726C9-C8BD-4D04-A820-35151722D13F}"/>
              </a:ext>
            </a:extLst>
          </p:cNvPr>
          <p:cNvSpPr txBox="1"/>
          <p:nvPr/>
        </p:nvSpPr>
        <p:spPr>
          <a:xfrm>
            <a:off x="479376" y="5301208"/>
            <a:ext cx="9884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단계의 모듈로 구성되어 디자인이 복잡하고 문제에 따라서는 또 다른 서브 모듈이 추가되기도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-&gt; </a:t>
            </a:r>
            <a:r>
              <a:rPr lang="ko-KR" altLang="en-US" dirty="0"/>
              <a:t>각각의 모듈에서 발생하는 오차가 중첩 및 가중되어 뒤로 전파되는 문제 발생 </a:t>
            </a:r>
            <a:r>
              <a:rPr lang="en-US" altLang="ko-KR" dirty="0"/>
              <a:t>(</a:t>
            </a:r>
            <a:r>
              <a:rPr lang="ko-KR" altLang="en-US" dirty="0"/>
              <a:t>오차의 전파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12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79541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  <a:p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ko-KR" altLang="en-US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자연어처리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62AA9-895E-421A-A4E6-481113DD8FBD}"/>
              </a:ext>
            </a:extLst>
          </p:cNvPr>
          <p:cNvSpPr txBox="1"/>
          <p:nvPr/>
        </p:nvSpPr>
        <p:spPr>
          <a:xfrm>
            <a:off x="566966" y="1412776"/>
            <a:ext cx="11217665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자연어처리 패러다임의 변화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전통적인 자연어 처리 접근 방식과 </a:t>
            </a:r>
            <a:r>
              <a:rPr lang="ko-KR" altLang="en-US" sz="2000" dirty="0" err="1"/>
              <a:t>딥러닝을</a:t>
            </a:r>
            <a:r>
              <a:rPr lang="ko-KR" altLang="en-US" sz="2000" dirty="0"/>
              <a:t> 통한 자연어 처리 접근 방식의 차이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76B5B4F-8565-489D-A956-4D22F8545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07525"/>
              </p:ext>
            </p:extLst>
          </p:nvPr>
        </p:nvGraphicFramePr>
        <p:xfrm>
          <a:off x="1631504" y="2484256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490747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98060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심볼릭</a:t>
                      </a:r>
                      <a:r>
                        <a:rPr lang="ko-KR" altLang="en-US" dirty="0"/>
                        <a:t> 기반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딥러닝 기반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78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이산적 공간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연속적 공간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59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사람이 인지하기 쉬움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사람이 이해하기 어려움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50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디버그 용이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디버깅 어려움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58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연산속도 느림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연산속도 빠름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11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모호성과 유의성에 취약함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모호성과 유의성에 강인함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여러 서브 모듈이 폭포수 형태를 취하므로 특징 추출에 노력이 필요함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end-to-end </a:t>
                      </a:r>
                      <a:r>
                        <a:rPr lang="ko-KR" altLang="en-US" dirty="0"/>
                        <a:t>모델을 통한 성능 개선과 시스템 간소화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055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697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79541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  <a:p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ko-KR" altLang="en-US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자연어처리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62AA9-895E-421A-A4E6-481113DD8FBD}"/>
              </a:ext>
            </a:extLst>
          </p:cNvPr>
          <p:cNvSpPr txBox="1"/>
          <p:nvPr/>
        </p:nvSpPr>
        <p:spPr>
          <a:xfrm>
            <a:off x="566966" y="1412776"/>
            <a:ext cx="11217665" cy="4660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3.</a:t>
            </a:r>
            <a:r>
              <a:rPr lang="ko-KR" altLang="en-US" sz="2000" dirty="0"/>
              <a:t>자연어 처리가 어려운 이유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모호성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차를 마시러 공원에 가던 차 안에서 나는 그녀에게 차였다</a:t>
            </a:r>
            <a:r>
              <a:rPr lang="en-US" altLang="ko-KR" sz="2000" dirty="0"/>
              <a:t>.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I was kicking her in the car that went to the park for tea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I was a car to her, in the car I had a car and wen to the park.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다양한 표현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하나의 이미지를 보고 이를 한문장으로 묘사할 때 아주 다양한 표현이 가능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불연속적 데이터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the</a:t>
            </a:r>
            <a:r>
              <a:rPr lang="ko-KR" altLang="en-US" sz="2000" dirty="0"/>
              <a:t> </a:t>
            </a:r>
            <a:r>
              <a:rPr lang="en-US" altLang="ko-KR" sz="2000" dirty="0"/>
              <a:t>curse</a:t>
            </a:r>
            <a:r>
              <a:rPr lang="ko-KR" altLang="en-US" sz="2000" dirty="0"/>
              <a:t> </a:t>
            </a:r>
            <a:r>
              <a:rPr lang="en-US" altLang="ko-KR" sz="2000" dirty="0"/>
              <a:t>of</a:t>
            </a:r>
            <a:r>
              <a:rPr lang="ko-KR" altLang="en-US" sz="2000" dirty="0"/>
              <a:t> </a:t>
            </a:r>
            <a:r>
              <a:rPr lang="en-US" altLang="ko-KR" sz="2000" dirty="0"/>
              <a:t>dimensionality,</a:t>
            </a:r>
            <a:r>
              <a:rPr lang="ko-KR" altLang="en-US" sz="2000" dirty="0"/>
              <a:t> 노이즈와 정규화 등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8695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79541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  <a:p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ko-KR" altLang="en-US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자연어처리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62AA9-895E-421A-A4E6-481113DD8FBD}"/>
              </a:ext>
            </a:extLst>
          </p:cNvPr>
          <p:cNvSpPr txBox="1"/>
          <p:nvPr/>
        </p:nvSpPr>
        <p:spPr>
          <a:xfrm>
            <a:off x="566966" y="1412776"/>
            <a:ext cx="11217665" cy="512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4.</a:t>
            </a:r>
            <a:r>
              <a:rPr lang="ko-KR" altLang="en-US" sz="2000" dirty="0"/>
              <a:t>한국어 자연어 처리가 어려운 이유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교착어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어간에 접사가 붙어 의미와 문법적 기능이 부여됨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띄어쓰기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동양권에서 띄어쓰기가 근대에 도입되어 개인마다 띄어쓰기를 </a:t>
            </a:r>
            <a:r>
              <a:rPr lang="ko-KR" altLang="en-US" sz="2000" dirty="0" err="1"/>
              <a:t>달리적용함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평서문과 의문문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평서문과 의문문의 문장구조가 같아서 물음표가 붙지 않으면 구분이 어려움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주어생략</a:t>
            </a:r>
            <a:r>
              <a:rPr lang="ko-KR" altLang="en-US" sz="2000" dirty="0"/>
              <a:t> 가능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한자기반의 언어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표의문자인 한자어를 표음문자인 한글로 쓸 때 정보의 손실이 발생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7607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79541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  <a:p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ko-KR" altLang="en-US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자연어처리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62AA9-895E-421A-A4E6-481113DD8FBD}"/>
              </a:ext>
            </a:extLst>
          </p:cNvPr>
          <p:cNvSpPr txBox="1"/>
          <p:nvPr/>
        </p:nvSpPr>
        <p:spPr>
          <a:xfrm>
            <a:off x="566966" y="1412776"/>
            <a:ext cx="11217665" cy="235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5.</a:t>
            </a:r>
            <a:r>
              <a:rPr lang="ko-KR" altLang="en-US" sz="2000" dirty="0"/>
              <a:t>자연어 처리의 최근 추세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딥러닝의</a:t>
            </a:r>
            <a:r>
              <a:rPr lang="ko-KR" altLang="en-US" sz="2000" dirty="0"/>
              <a:t> 자연어 처리 정복과정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2010</a:t>
            </a:r>
            <a:r>
              <a:rPr lang="ko-KR" altLang="en-US" sz="2000" dirty="0"/>
              <a:t>년 </a:t>
            </a:r>
            <a:r>
              <a:rPr lang="en-US" altLang="ko-KR" sz="2000" dirty="0"/>
              <a:t>RNN</a:t>
            </a:r>
            <a:r>
              <a:rPr lang="ko-KR" altLang="en-US" sz="2000" dirty="0"/>
              <a:t>을 활용한 언어 모델을 시도하여 기존의 </a:t>
            </a:r>
            <a:r>
              <a:rPr lang="en-US" altLang="ko-KR" sz="2000" dirty="0"/>
              <a:t>n-gram </a:t>
            </a:r>
            <a:r>
              <a:rPr lang="ko-KR" altLang="en-US" sz="2000" dirty="0"/>
              <a:t>기반 언어 모델의 한계 극복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2013</a:t>
            </a:r>
            <a:r>
              <a:rPr lang="ko-KR" altLang="en-US" sz="2000" dirty="0"/>
              <a:t>년 구글에서 </a:t>
            </a:r>
            <a:r>
              <a:rPr lang="en-US" altLang="ko-KR" sz="2000" dirty="0"/>
              <a:t>word2vec</a:t>
            </a:r>
            <a:r>
              <a:rPr lang="ko-KR" altLang="en-US" sz="2000" dirty="0"/>
              <a:t>를 발표</a:t>
            </a:r>
            <a:r>
              <a:rPr lang="en-US" altLang="ko-KR" sz="2000" dirty="0"/>
              <a:t>: </a:t>
            </a:r>
            <a:r>
              <a:rPr lang="ko-KR" altLang="en-US" sz="2000" dirty="0"/>
              <a:t>단어들을 잠재공간에 </a:t>
            </a:r>
            <a:r>
              <a:rPr lang="ko-KR" altLang="en-US" sz="2000" dirty="0" err="1"/>
              <a:t>투사시킴</a:t>
            </a:r>
            <a:r>
              <a:rPr lang="en-US" altLang="ko-KR" sz="2000" dirty="0"/>
              <a:t>. </a:t>
            </a:r>
            <a:r>
              <a:rPr lang="ko-KR" altLang="en-US" sz="2000" dirty="0"/>
              <a:t>비슷한 의미의 단어일수록 저차원의 잠재공간에서 가깝게 위치</a:t>
            </a:r>
            <a:r>
              <a:rPr lang="en-US" altLang="ko-KR" sz="2000" dirty="0"/>
              <a:t>. </a:t>
            </a:r>
            <a:r>
              <a:rPr lang="ko-KR" altLang="en-US" sz="2000" dirty="0"/>
              <a:t>단어 </a:t>
            </a:r>
            <a:r>
              <a:rPr lang="ko-KR" altLang="en-US" sz="2000" dirty="0" err="1"/>
              <a:t>임베딩에</a:t>
            </a:r>
            <a:r>
              <a:rPr lang="ko-KR" altLang="en-US" sz="2000" dirty="0"/>
              <a:t> 대한 후속 장에서 더 자세히 다룰 것</a:t>
            </a:r>
            <a:r>
              <a:rPr lang="en-US" altLang="ko-KR" sz="2000" dirty="0"/>
              <a:t>.</a:t>
            </a:r>
          </a:p>
        </p:txBody>
      </p:sp>
      <p:pic>
        <p:nvPicPr>
          <p:cNvPr id="1026" name="Picture 2" descr="Visualizing your own word embeddings using Tensorflow | by aakash chotrani  | Medium">
            <a:extLst>
              <a:ext uri="{FF2B5EF4-FFF2-40B4-BE49-F238E27FC236}">
                <a16:creationId xmlns:a16="http://schemas.microsoft.com/office/drawing/2014/main" id="{FB3D4A4B-A51F-4CA0-9DAC-0EA41AE0F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2" t="30684" r="16400" b="16666"/>
          <a:stretch/>
        </p:blipFill>
        <p:spPr bwMode="auto">
          <a:xfrm>
            <a:off x="1631504" y="3799974"/>
            <a:ext cx="6696744" cy="318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3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79541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  <a:p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ko-KR" altLang="en-US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자연어처리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62AA9-895E-421A-A4E6-481113DD8FBD}"/>
              </a:ext>
            </a:extLst>
          </p:cNvPr>
          <p:cNvSpPr txBox="1"/>
          <p:nvPr/>
        </p:nvSpPr>
        <p:spPr>
          <a:xfrm>
            <a:off x="566966" y="1412776"/>
            <a:ext cx="11217665" cy="4660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5.</a:t>
            </a:r>
            <a:r>
              <a:rPr lang="ko-KR" altLang="en-US" sz="2000" dirty="0"/>
              <a:t>자연어 처리의 최근 추세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자연어 생성의 시작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2014</a:t>
            </a:r>
            <a:r>
              <a:rPr lang="ko-KR" altLang="en-US" sz="2000" dirty="0"/>
              <a:t>년 </a:t>
            </a:r>
            <a:r>
              <a:rPr lang="en-US" altLang="ko-KR" sz="2000" dirty="0"/>
              <a:t>seq2seq</a:t>
            </a:r>
            <a:r>
              <a:rPr lang="ko-KR" altLang="en-US" sz="2000" dirty="0"/>
              <a:t>의 발표에 이어 </a:t>
            </a:r>
            <a:r>
              <a:rPr lang="ko-KR" altLang="en-US" sz="2000" dirty="0" err="1"/>
              <a:t>어텐션</a:t>
            </a:r>
            <a:r>
              <a:rPr lang="ko-KR" altLang="en-US" sz="2000" dirty="0"/>
              <a:t> 기법이 개발되어 자연어 생성이 가능해짐</a:t>
            </a:r>
            <a:r>
              <a:rPr lang="en-US" altLang="ko-KR" sz="2000" dirty="0"/>
              <a:t>. -&gt;</a:t>
            </a:r>
            <a:r>
              <a:rPr lang="ko-KR" altLang="en-US" sz="2000" dirty="0"/>
              <a:t>기계번역 뿐만 아니라 요약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챗봇</a:t>
            </a:r>
            <a:r>
              <a:rPr lang="ko-KR" altLang="en-US" sz="2000" dirty="0"/>
              <a:t> 등 활용분야가 넓어짐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메모리를 활용한 심화 연구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신경망을 통해 메모리를 활용하는 기법</a:t>
            </a:r>
            <a:r>
              <a:rPr lang="en-US" altLang="ko-KR" sz="2000" dirty="0"/>
              <a:t>, </a:t>
            </a:r>
            <a:r>
              <a:rPr lang="ko-KR" altLang="en-US" sz="2000" dirty="0"/>
              <a:t>즉 메모리 증강신경망</a:t>
            </a:r>
            <a:r>
              <a:rPr lang="en-US" altLang="ko-KR" sz="2000" dirty="0"/>
              <a:t>(MANN)</a:t>
            </a:r>
            <a:r>
              <a:rPr lang="ko-KR" altLang="en-US" sz="2000" dirty="0"/>
              <a:t>을 이용하여 연속적인 방식으로 정보를 읽고 쓰는 것이 가능해짐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강화학습 적용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딥러닝에서</a:t>
            </a:r>
            <a:r>
              <a:rPr lang="ko-KR" altLang="en-US" sz="2000" dirty="0"/>
              <a:t> 사용하는 손실함수와 실제 기계번역을 위한 목적 함수와의 괴리를 강화학습의 </a:t>
            </a:r>
            <a:r>
              <a:rPr lang="en-US" altLang="ko-KR" sz="2000" dirty="0"/>
              <a:t>policy gradient </a:t>
            </a:r>
            <a:r>
              <a:rPr lang="ko-KR" altLang="en-US" sz="2000" dirty="0"/>
              <a:t>방식으로써 해결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5617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33048" y="2991435"/>
            <a:ext cx="35449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  <a:cs typeface="함초롬돋움" panose="02030504000101010101" pitchFamily="18" charset="-127"/>
              </a:rPr>
              <a:t>감사합니다</a:t>
            </a:r>
          </a:p>
        </p:txBody>
      </p:sp>
      <p:sp>
        <p:nvSpPr>
          <p:cNvPr id="8" name="평행 사변형 7"/>
          <p:cNvSpPr/>
          <p:nvPr/>
        </p:nvSpPr>
        <p:spPr>
          <a:xfrm flipH="1">
            <a:off x="4700114" y="3831456"/>
            <a:ext cx="5499095" cy="3026544"/>
          </a:xfrm>
          <a:prstGeom prst="parallelogram">
            <a:avLst>
              <a:gd name="adj" fmla="val 96451"/>
            </a:avLst>
          </a:prstGeom>
          <a:solidFill>
            <a:srgbClr val="09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211092" y="3831456"/>
            <a:ext cx="367942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82000">
                  <a:schemeClr val="bg1"/>
                </a:gs>
                <a:gs pos="21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64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3"/>
          <p:cNvSpPr txBox="1"/>
          <p:nvPr/>
        </p:nvSpPr>
        <p:spPr>
          <a:xfrm>
            <a:off x="2677716" y="2655962"/>
            <a:ext cx="4138364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400050" indent="-400050">
              <a:buAutoNum type="romanUcPeriod"/>
            </a:pPr>
            <a:r>
              <a:rPr lang="en-US" altLang="ko-KR" dirty="0">
                <a:solidFill>
                  <a:srgbClr val="0070C0"/>
                </a:solidFill>
                <a:latin typeface="Noto Sans CJK KR Bold" pitchFamily="34" charset="-127"/>
                <a:ea typeface="Noto Sans CJK KR Bold" pitchFamily="34" charset="-127"/>
              </a:rPr>
              <a:t>Introduction</a:t>
            </a:r>
          </a:p>
          <a:p>
            <a:pPr marL="400050" indent="-400050">
              <a:buAutoNum type="romanUcPeriod"/>
            </a:pPr>
            <a:r>
              <a:rPr lang="en-US" altLang="ko-KR" dirty="0">
                <a:solidFill>
                  <a:srgbClr val="0070C0"/>
                </a:solidFill>
                <a:latin typeface="Noto Sans CJK KR Bold" pitchFamily="34" charset="-127"/>
                <a:ea typeface="Noto Sans CJK KR Bold" pitchFamily="34" charset="-127"/>
              </a:rPr>
              <a:t>Naïve Bayes  </a:t>
            </a:r>
          </a:p>
          <a:p>
            <a:pPr marL="400050" indent="-400050">
              <a:buAutoNum type="romanUcPeriod"/>
            </a:pPr>
            <a:r>
              <a:rPr lang="en-US" altLang="ko-KR" dirty="0">
                <a:solidFill>
                  <a:srgbClr val="0070C0"/>
                </a:solidFill>
                <a:latin typeface="Noto Sans CJK KR Bold" pitchFamily="34" charset="-127"/>
                <a:ea typeface="Noto Sans CJK KR Bold" pitchFamily="34" charset="-127"/>
              </a:rPr>
              <a:t>RNN</a:t>
            </a:r>
          </a:p>
          <a:p>
            <a:pPr marL="400050" indent="-400050">
              <a:buAutoNum type="romanUcPeriod"/>
            </a:pPr>
            <a:r>
              <a:rPr lang="en-US" altLang="ko-KR" dirty="0">
                <a:solidFill>
                  <a:srgbClr val="0070C0"/>
                </a:solidFill>
                <a:latin typeface="Noto Sans CJK KR Bold" pitchFamily="34" charset="-127"/>
                <a:ea typeface="Noto Sans CJK KR Bold" pitchFamily="34" charset="-127"/>
              </a:rPr>
              <a:t>CNN</a:t>
            </a:r>
          </a:p>
          <a:p>
            <a:pPr marL="400050" indent="-400050">
              <a:buAutoNum type="romanUcPeriod"/>
            </a:pPr>
            <a:r>
              <a:rPr lang="ko-KR" altLang="en-US" dirty="0" err="1">
                <a:solidFill>
                  <a:srgbClr val="0070C0"/>
                </a:solidFill>
                <a:latin typeface="Noto Sans CJK KR Bold" pitchFamily="34" charset="-127"/>
                <a:ea typeface="Noto Sans CJK KR Bold" pitchFamily="34" charset="-127"/>
              </a:rPr>
              <a:t>멀티레이블</a:t>
            </a:r>
            <a:r>
              <a:rPr lang="ko-KR" altLang="en-US" dirty="0">
                <a:solidFill>
                  <a:srgbClr val="0070C0"/>
                </a:solidFill>
                <a:latin typeface="Noto Sans CJK KR Bold" pitchFamily="34" charset="-127"/>
                <a:ea typeface="Noto Sans CJK KR Bold" pitchFamily="34" charset="-127"/>
              </a:rPr>
              <a:t> 분류</a:t>
            </a:r>
            <a:endParaRPr lang="en-US" altLang="ko-KR" dirty="0">
              <a:solidFill>
                <a:srgbClr val="0070C0"/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400050" indent="-400050">
              <a:buAutoNum type="romanUcPeriod"/>
            </a:pPr>
            <a:endParaRPr lang="en-US" altLang="ko-KR" dirty="0">
              <a:solidFill>
                <a:srgbClr val="0070C0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33" name="Picture 4" descr="C:\Users\이중배\Desktop\Lovepik_com-500530962-crystal-light-bulb-creativit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0"/>
                    </a14:imgEffect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581" r="40284"/>
          <a:stretch/>
        </p:blipFill>
        <p:spPr bwMode="auto">
          <a:xfrm>
            <a:off x="0" y="2708920"/>
            <a:ext cx="979539" cy="3312368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9264352" y="0"/>
            <a:ext cx="2610756" cy="2981083"/>
            <a:chOff x="7187879" y="-874396"/>
            <a:chExt cx="2578439" cy="3759775"/>
          </a:xfrm>
        </p:grpSpPr>
        <p:sp>
          <p:nvSpPr>
            <p:cNvPr id="35" name="任意多边形: 形状 4"/>
            <p:cNvSpPr/>
            <p:nvPr/>
          </p:nvSpPr>
          <p:spPr>
            <a:xfrm>
              <a:off x="7187879" y="-874396"/>
              <a:ext cx="1792672" cy="2982658"/>
            </a:xfrm>
            <a:prstGeom prst="parallelogram">
              <a:avLst>
                <a:gd name="adj" fmla="val 80343"/>
              </a:avLst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6" name="任意多边形: 形状 3"/>
            <p:cNvSpPr/>
            <p:nvPr/>
          </p:nvSpPr>
          <p:spPr>
            <a:xfrm>
              <a:off x="7257256" y="1095"/>
              <a:ext cx="2411462" cy="2884284"/>
            </a:xfrm>
            <a:prstGeom prst="parallelogram">
              <a:avLst>
                <a:gd name="adj" fmla="val 59205"/>
              </a:avLst>
            </a:prstGeom>
            <a:solidFill>
              <a:srgbClr val="072C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37" name="任意多边形: 形状 4"/>
            <p:cNvSpPr/>
            <p:nvPr/>
          </p:nvSpPr>
          <p:spPr>
            <a:xfrm>
              <a:off x="8542119" y="482192"/>
              <a:ext cx="1224199" cy="1022515"/>
            </a:xfrm>
            <a:custGeom>
              <a:avLst/>
              <a:gdLst>
                <a:gd name="connsiteX0" fmla="*/ 1518632 w 3786028"/>
                <a:gd name="connsiteY0" fmla="*/ 0 h 3162300"/>
                <a:gd name="connsiteX1" fmla="*/ 3786028 w 3786028"/>
                <a:gd name="connsiteY1" fmla="*/ 0 h 3162300"/>
                <a:gd name="connsiteX2" fmla="*/ 2267396 w 3786028"/>
                <a:gd name="connsiteY2" fmla="*/ 3162300 h 3162300"/>
                <a:gd name="connsiteX3" fmla="*/ 0 w 3786028"/>
                <a:gd name="connsiteY3" fmla="*/ 3162300 h 316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6028" h="3162300">
                  <a:moveTo>
                    <a:pt x="1518632" y="0"/>
                  </a:moveTo>
                  <a:lnTo>
                    <a:pt x="3786028" y="0"/>
                  </a:lnTo>
                  <a:lnTo>
                    <a:pt x="2267396" y="3162300"/>
                  </a:lnTo>
                  <a:lnTo>
                    <a:pt x="0" y="316230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38" name="文本框 3"/>
          <p:cNvSpPr txBox="1"/>
          <p:nvPr/>
        </p:nvSpPr>
        <p:spPr>
          <a:xfrm>
            <a:off x="2623370" y="1782662"/>
            <a:ext cx="635324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Ch.8 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텍스트 분류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2699657" y="2429158"/>
            <a:ext cx="950685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2552" y="118790"/>
            <a:ext cx="3882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86008-C4C0-499B-9BDF-1FF7BBFE7398}"/>
              </a:ext>
            </a:extLst>
          </p:cNvPr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Introduction 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25682-1691-46B7-8CC5-2994B5833577}"/>
              </a:ext>
            </a:extLst>
          </p:cNvPr>
          <p:cNvSpPr txBox="1"/>
          <p:nvPr/>
        </p:nvSpPr>
        <p:spPr>
          <a:xfrm>
            <a:off x="328354" y="1628800"/>
            <a:ext cx="11535291" cy="378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test classification </a:t>
            </a:r>
            <a:r>
              <a:rPr lang="ko-KR" altLang="en-US" dirty="0"/>
              <a:t>이란 텍스트</a:t>
            </a:r>
            <a:r>
              <a:rPr lang="en-US" altLang="ko-KR" dirty="0"/>
              <a:t>, </a:t>
            </a:r>
            <a:r>
              <a:rPr lang="ko-KR" altLang="en-US" dirty="0"/>
              <a:t>문장</a:t>
            </a:r>
            <a:r>
              <a:rPr lang="en-US" altLang="ko-KR" dirty="0"/>
              <a:t> </a:t>
            </a:r>
            <a:r>
              <a:rPr lang="ko-KR" altLang="en-US" dirty="0"/>
              <a:t>또는 문장으로 이루어진 문서를 입력으로 받아 사전에 정의된 클래스 중에 어디에 속하는지 분류하는 과정을 말함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텍스트를 입력으로 받아 </a:t>
            </a:r>
            <a:r>
              <a:rPr lang="ko-KR" altLang="en-US" dirty="0" err="1"/>
              <a:t>불연속적인</a:t>
            </a:r>
            <a:r>
              <a:rPr lang="ko-KR" altLang="en-US" dirty="0"/>
              <a:t> 값으로 출력해야 하는 문제가 있다면 대부분 텍스트 분류 문제에 속한다고 볼 수 있음</a:t>
            </a:r>
            <a:r>
              <a:rPr lang="en-US" altLang="ko-KR" dirty="0"/>
              <a:t>. -&gt; </a:t>
            </a:r>
            <a:r>
              <a:rPr lang="ko-KR" altLang="en-US" dirty="0"/>
              <a:t>텍스트 분류를 다른 </a:t>
            </a:r>
            <a:r>
              <a:rPr lang="ko-KR" altLang="en-US" dirty="0" err="1"/>
              <a:t>머신러닝</a:t>
            </a:r>
            <a:r>
              <a:rPr lang="ko-KR" altLang="en-US" dirty="0"/>
              <a:t> 분야에 적용할 수 있음</a:t>
            </a:r>
            <a:r>
              <a:rPr lang="en-US" altLang="ko-KR" dirty="0"/>
              <a:t>. </a:t>
            </a:r>
            <a:r>
              <a:rPr lang="ko-KR" altLang="en-US" dirty="0"/>
              <a:t>예를 들어 주식가격과 같은 시계열 데이터를 입력으로 받아 주식의 오름세를 예측할 수 있음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딥러닝 이전에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분류</a:t>
            </a:r>
            <a:r>
              <a:rPr lang="en-US" altLang="ko-KR" dirty="0"/>
              <a:t>, SVM </a:t>
            </a:r>
            <a:r>
              <a:rPr lang="ko-KR" altLang="en-US" dirty="0"/>
              <a:t>등의 방식이 존재했음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chapter</a:t>
            </a:r>
            <a:r>
              <a:rPr lang="ko-KR" altLang="en-US" dirty="0"/>
              <a:t>에서는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방식부터 시작하여 다른 딥러닝 방식들을 소개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152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5918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Naïve Bayes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62AA9-895E-421A-A4E6-481113DD8FBD}"/>
                  </a:ext>
                </a:extLst>
              </p:cNvPr>
              <p:cNvSpPr txBox="1"/>
              <p:nvPr/>
            </p:nvSpPr>
            <p:spPr>
              <a:xfrm>
                <a:off x="566966" y="1340768"/>
                <a:ext cx="11217665" cy="2916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나이브 </a:t>
                </a:r>
                <a:r>
                  <a:rPr lang="ko-KR" altLang="en-US" dirty="0" err="1"/>
                  <a:t>베이즈는</a:t>
                </a:r>
                <a:r>
                  <a:rPr lang="ko-KR" altLang="en-US" dirty="0"/>
                  <a:t> 간단하지만 매우 강력한 분류 방식으로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기대 이상의 성능을 보여줄 때가 많음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다만 단어를 </a:t>
                </a:r>
                <a:r>
                  <a:rPr lang="ko-KR" altLang="en-US" dirty="0" err="1"/>
                  <a:t>불연속적인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symbol</a:t>
                </a:r>
                <a:r>
                  <a:rPr lang="ko-KR" altLang="en-US" dirty="0"/>
                  <a:t>로 다루는 만큼 여전히 아쉬운 부분이 있음</a:t>
                </a:r>
                <a:r>
                  <a:rPr lang="en-US" altLang="ko-KR" dirty="0"/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Bayes theorem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먼저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우리가 구하려는 것은 데이터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가 주어졌을 때 각 클래스 </a:t>
                </a:r>
                <a:r>
                  <a:rPr lang="en-US" altLang="ko-KR" dirty="0"/>
                  <a:t>c</a:t>
                </a:r>
                <a:r>
                  <a:rPr lang="ko-KR" altLang="en-US" dirty="0"/>
                  <a:t>의 확률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클래스 </a:t>
                </a:r>
                <a:r>
                  <a:rPr lang="en-US" altLang="ko-KR" dirty="0"/>
                  <a:t>c </a:t>
                </a:r>
                <a:r>
                  <a:rPr lang="ko-KR" altLang="en-US" dirty="0"/>
                  <a:t>에 관한 함수</a:t>
                </a:r>
                <a:r>
                  <a:rPr lang="en-US" altLang="ko-KR" dirty="0"/>
                  <a:t>)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P(</a:t>
                </a:r>
                <a:r>
                  <a:rPr lang="en-US" altLang="ko-KR" dirty="0" err="1"/>
                  <a:t>c|D</a:t>
                </a:r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62AA9-895E-421A-A4E6-481113DD8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66" y="1340768"/>
                <a:ext cx="11217665" cy="2916952"/>
              </a:xfrm>
              <a:prstGeom prst="rect">
                <a:avLst/>
              </a:prstGeom>
              <a:blipFill>
                <a:blip r:embed="rId3"/>
                <a:stretch>
                  <a:fillRect l="-326" r="-2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C531B66-794E-4A32-8D32-79890BD96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2587"/>
              </p:ext>
            </p:extLst>
          </p:nvPr>
        </p:nvGraphicFramePr>
        <p:xfrm>
          <a:off x="1136353" y="409508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036578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19130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8623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영어 명칭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한글 명칭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35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P(</a:t>
                      </a:r>
                      <a:r>
                        <a:rPr lang="en-US" altLang="ko-KR" dirty="0" err="1"/>
                        <a:t>c|D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posterior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사후 확률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63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P(</a:t>
                      </a:r>
                      <a:r>
                        <a:rPr lang="en-US" altLang="ko-KR" dirty="0" err="1"/>
                        <a:t>D|c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likelihood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가능도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우도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093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P(c)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사전 확률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90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P(D)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evidence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증거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54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96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5918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Naïve Bayes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62AA9-895E-421A-A4E6-481113DD8FBD}"/>
                  </a:ext>
                </a:extLst>
              </p:cNvPr>
              <p:cNvSpPr txBox="1"/>
              <p:nvPr/>
            </p:nvSpPr>
            <p:spPr>
              <a:xfrm>
                <a:off x="551383" y="1635720"/>
                <a:ext cx="10873209" cy="4086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Bayes theorem : P(</a:t>
                </a:r>
                <a:r>
                  <a:rPr lang="en-US" altLang="ko-KR" dirty="0" err="1"/>
                  <a:t>c|D</a:t>
                </a:r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evidence</a:t>
                </a:r>
                <a:r>
                  <a:rPr lang="ko-KR" altLang="en-US" dirty="0"/>
                  <a:t>는 새로운 정보를 의미</a:t>
                </a:r>
                <a:r>
                  <a:rPr lang="en-US" altLang="ko-KR" dirty="0"/>
                  <a:t>. P(c)</a:t>
                </a:r>
                <a:r>
                  <a:rPr lang="ko-KR" altLang="en-US" dirty="0"/>
                  <a:t>는 어떤 사건이 발생했다는 주장에 관한 신뢰도를 의미</a:t>
                </a:r>
                <a:r>
                  <a:rPr lang="en-US" altLang="ko-KR" dirty="0"/>
                  <a:t>. evidence</a:t>
                </a:r>
                <a:r>
                  <a:rPr lang="ko-KR" altLang="en-US" dirty="0"/>
                  <a:t>를 관측하여 갱신하기 전이므로 </a:t>
                </a:r>
                <a:r>
                  <a:rPr lang="en-US" altLang="ko-KR" dirty="0"/>
                  <a:t> ‘</a:t>
                </a:r>
                <a:r>
                  <a:rPr lang="ko-KR" altLang="en-US" dirty="0"/>
                  <a:t>사전확률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임</a:t>
                </a:r>
                <a:r>
                  <a:rPr lang="en-US" altLang="ko-KR" dirty="0"/>
                  <a:t>. P(</a:t>
                </a:r>
                <a:r>
                  <a:rPr lang="en-US" altLang="ko-KR" dirty="0" err="1"/>
                  <a:t>c|D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은 새로운 정보를 받은 후 갱신된 신뢰도이므로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사후확률</a:t>
                </a:r>
                <a:r>
                  <a:rPr lang="en-US" altLang="ko-KR" dirty="0"/>
                  <a:t>’.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62AA9-895E-421A-A4E6-481113DD8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3" y="1635720"/>
                <a:ext cx="10873209" cy="4086503"/>
              </a:xfrm>
              <a:prstGeom prst="rect">
                <a:avLst/>
              </a:prstGeom>
              <a:blipFill>
                <a:blip r:embed="rId3"/>
                <a:stretch>
                  <a:fillRect l="-336" b="-1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A4B9DF3-0AC3-4F21-BB89-06CA9E5D2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60608"/>
              </p:ext>
            </p:extLst>
          </p:nvPr>
        </p:nvGraphicFramePr>
        <p:xfrm>
          <a:off x="1094688" y="2528900"/>
          <a:ext cx="4968552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303657837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71913011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89862397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영어 명칭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한글 명칭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35774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P(</a:t>
                      </a:r>
                      <a:r>
                        <a:rPr lang="en-US" altLang="ko-KR" sz="1400" dirty="0" err="1"/>
                        <a:t>c|D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posterior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사후 확률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63944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P(</a:t>
                      </a:r>
                      <a:r>
                        <a:rPr lang="en-US" altLang="ko-KR" sz="1400" dirty="0" err="1"/>
                        <a:t>D|c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likelihood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가능도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우도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09348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P(c)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prior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확률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90445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P(D)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evidence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증거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54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74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5918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Naïve Bayes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62AA9-895E-421A-A4E6-481113DD8FBD}"/>
                  </a:ext>
                </a:extLst>
              </p:cNvPr>
              <p:cNvSpPr txBox="1"/>
              <p:nvPr/>
            </p:nvSpPr>
            <p:spPr>
              <a:xfrm>
                <a:off x="263352" y="1196752"/>
                <a:ext cx="11521279" cy="5278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Bayes theorem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풀고자 하는 문제에서 </a:t>
                </a:r>
                <a:r>
                  <a:rPr lang="en-US" altLang="ko-KR" dirty="0"/>
                  <a:t>P(D)</a:t>
                </a:r>
                <a:r>
                  <a:rPr lang="ko-KR" altLang="en-US" dirty="0"/>
                  <a:t>는 구하기 어려우므로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보통 다음과 같이 접근함</a:t>
                </a:r>
                <a:r>
                  <a:rPr lang="en-US" altLang="ko-KR" dirty="0"/>
                  <a:t>.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)∝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이러한 성질을 이용하여 주어진 데이터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를 만족하며 확률을 최대로 하는 클래스 </a:t>
                </a:r>
                <a:r>
                  <a:rPr lang="en-US" altLang="ko-KR" dirty="0"/>
                  <a:t>c</a:t>
                </a:r>
                <a:r>
                  <a:rPr lang="ko-KR" altLang="en-US" dirty="0"/>
                  <a:t>를 구할 수 있음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이처럼 사후 확률을 최대화하는 클래스 </a:t>
                </a:r>
                <a:r>
                  <a:rPr lang="en-US" altLang="ko-KR" dirty="0"/>
                  <a:t>c</a:t>
                </a:r>
                <a:r>
                  <a:rPr lang="ko-KR" altLang="en-US" dirty="0"/>
                  <a:t>를 구하는 것을 사후 확률 최대화</a:t>
                </a:r>
                <a:r>
                  <a:rPr lang="en-US" altLang="ko-KR" dirty="0"/>
                  <a:t>(MAP: Maximum A Posteriori) </a:t>
                </a:r>
                <a:r>
                  <a:rPr lang="ko-KR" altLang="en-US" dirty="0"/>
                  <a:t>라고 함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아래의 식을 통해 사후확률 </a:t>
                </a:r>
                <a:r>
                  <a:rPr lang="en-US" altLang="ko-KR" dirty="0"/>
                  <a:t>c</a:t>
                </a:r>
                <a:r>
                  <a:rPr lang="ko-KR" altLang="en-US" dirty="0"/>
                  <a:t>를 최대로 하는 클래스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를 선택할 수 있음</a:t>
                </a:r>
                <a:r>
                  <a:rPr lang="en-US" altLang="ko-KR" dirty="0"/>
                  <a:t>.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이와 마찬가지로 데이터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가 나타날 가능도를 최대로 하는 클래스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를 선택하는 것을 최대가능도 추정</a:t>
                </a:r>
                <a:r>
                  <a:rPr lang="en-US" altLang="ko-KR" dirty="0"/>
                  <a:t>(MLE: Maximum Likelihood Estimation)</a:t>
                </a:r>
                <a:r>
                  <a:rPr lang="ko-KR" altLang="en-US" dirty="0"/>
                  <a:t>이라고 함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MLE</a:t>
                </a:r>
                <a:r>
                  <a:rPr lang="ko-KR" altLang="en-US" dirty="0"/>
                  <a:t>는 또한 주어진 데이터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와 클래스 레이블 </a:t>
                </a:r>
                <a:r>
                  <a:rPr lang="en-US" altLang="ko-KR" dirty="0"/>
                  <a:t>c</a:t>
                </a:r>
                <a:r>
                  <a:rPr lang="ko-KR" altLang="en-US" dirty="0"/>
                  <a:t>가 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확률 분포를 근사하기 위한 함수 파라미터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훈련하는 방법으로 쓰임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62AA9-895E-421A-A4E6-481113DD8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196752"/>
                <a:ext cx="11521279" cy="5278112"/>
              </a:xfrm>
              <a:prstGeom prst="rect">
                <a:avLst/>
              </a:prstGeom>
              <a:blipFill>
                <a:blip r:embed="rId3"/>
                <a:stretch>
                  <a:fillRect l="-317" r="-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82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5918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Naïve Bayes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62AA9-895E-421A-A4E6-481113DD8FBD}"/>
                  </a:ext>
                </a:extLst>
              </p:cNvPr>
              <p:cNvSpPr txBox="1"/>
              <p:nvPr/>
            </p:nvSpPr>
            <p:spPr>
              <a:xfrm>
                <a:off x="479376" y="1772816"/>
                <a:ext cx="11305255" cy="4325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베이즈 기법을 통해 감성분석 예제를 풀어볼 수 있음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사용자의 댓글이나 리뷰 등을 긍정 또는 부정으로 분류하여 마케팅이나 서비스 향상에 활용하는 방법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𝑛𝑒𝑔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altLang="ko-KR" b="0" dirty="0"/>
                  <a:t>. </a:t>
                </a:r>
                <a:r>
                  <a:rPr lang="ko-KR" altLang="en-US" dirty="0"/>
                  <a:t>예를 들어</a:t>
                </a:r>
                <a:r>
                  <a:rPr lang="ko-KR" altLang="en-US" b="0" dirty="0"/>
                  <a:t> </a:t>
                </a:r>
                <a:r>
                  <a:rPr lang="en-US" altLang="ko-KR" b="0" dirty="0"/>
                  <a:t>‘</a:t>
                </a:r>
                <a:r>
                  <a:rPr lang="en-US" altLang="ko-KR" dirty="0"/>
                  <a:t>I am happy to see this movie!’</a:t>
                </a:r>
                <a:r>
                  <a:rPr lang="ko-KR" altLang="en-US" dirty="0"/>
                  <a:t>라는 문장이 주어진다면 이 문장이 긍정인지 부정인지 판단할 수 있음</a:t>
                </a:r>
                <a:r>
                  <a:rPr lang="en-US" altLang="ko-KR" dirty="0"/>
                  <a:t>.</a:t>
                </a:r>
                <a:endParaRPr lang="en-US" altLang="ko-KR" b="0" dirty="0"/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h𝑎𝑝𝑝𝑦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𝑡h𝑖𝑠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𝑚𝑜𝑣𝑖𝑒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!)=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h𝑎𝑝𝑝𝑦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𝑠𝑒𝑒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𝑡h𝑖𝑠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𝑚𝑜𝑣𝑖𝑒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!|</m:t>
                        </m:r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pos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h𝑎𝑝𝑝𝑦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𝑠𝑒𝑒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𝑡h𝑖𝑠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𝑚𝑜𝑣𝑖𝑒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!)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pos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am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pos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),...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(!|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pos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pos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am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happy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see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this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movie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!)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 err="1"/>
                  <a:t>나이브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베이즈를</a:t>
                </a:r>
                <a:r>
                  <a:rPr lang="ko-KR" altLang="en-US" dirty="0"/>
                  <a:t> 활용하여 단어의 조합에 대한 확률을 각각 분해할 수 있음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각 단어의 출현 확률을 독립적이라고 가정한 후에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결합 가능도 확률을 모두 각각의 가능도 확률로 분해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그리고 그 확률들은 다음과 같이 데이터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에서의 출현 빈도를 통해 구할 수 있음</a:t>
                </a:r>
                <a:r>
                  <a:rPr lang="en-US" altLang="ko-KR" dirty="0"/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happy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pos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Count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happy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pos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Count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pos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os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Count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pos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-&gt; P(</a:t>
                </a:r>
                <a:r>
                  <a:rPr lang="en-US" altLang="ko-KR" dirty="0" err="1"/>
                  <a:t>I|pos</a:t>
                </a:r>
                <a:r>
                  <a:rPr lang="en-US" altLang="ko-KR" dirty="0"/>
                  <a:t>), P(</a:t>
                </a:r>
                <a:r>
                  <a:rPr lang="en-US" altLang="ko-KR" dirty="0" err="1"/>
                  <a:t>am|pos</a:t>
                </a:r>
                <a:r>
                  <a:rPr lang="en-US" altLang="ko-KR" dirty="0"/>
                  <a:t>), P(</a:t>
                </a:r>
                <a:r>
                  <a:rPr lang="en-US" altLang="ko-KR" dirty="0" err="1"/>
                  <a:t>happy|pos</a:t>
                </a:r>
                <a:r>
                  <a:rPr lang="en-US" altLang="ko-KR" dirty="0"/>
                  <a:t>),…</a:t>
                </a:r>
                <a:r>
                  <a:rPr lang="ko-KR" altLang="en-US" dirty="0"/>
                  <a:t>에 대해 행함</a:t>
                </a:r>
                <a:r>
                  <a:rPr lang="en-US" altLang="ko-KR" dirty="0"/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긍정 감성</a:t>
                </a:r>
                <a:r>
                  <a:rPr lang="en-US" altLang="ko-KR" dirty="0"/>
                  <a:t>pos</a:t>
                </a:r>
                <a:r>
                  <a:rPr lang="ko-KR" altLang="en-US" dirty="0"/>
                  <a:t>뿐만 아니라 부정감성</a:t>
                </a:r>
                <a:r>
                  <a:rPr lang="en-US" altLang="ko-KR" dirty="0"/>
                  <a:t>neg</a:t>
                </a:r>
                <a:r>
                  <a:rPr lang="ko-KR" altLang="en-US" dirty="0"/>
                  <a:t>에 대해서도 동일한 작업을 반복</a:t>
                </a:r>
                <a:r>
                  <a:rPr lang="en-US" altLang="ko-KR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62AA9-895E-421A-A4E6-481113DD8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772816"/>
                <a:ext cx="11305255" cy="4325158"/>
              </a:xfrm>
              <a:prstGeom prst="rect">
                <a:avLst/>
              </a:prstGeom>
              <a:blipFill>
                <a:blip r:embed="rId3"/>
                <a:stretch>
                  <a:fillRect l="-378" r="-108" b="-1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99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5918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Naïve Bayes</a:t>
            </a:r>
            <a:endParaRPr lang="ko-KR" altLang="en-US" sz="2400" dirty="0">
              <a:solidFill>
                <a:srgbClr val="093C88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62AA9-895E-421A-A4E6-481113DD8FBD}"/>
                  </a:ext>
                </a:extLst>
              </p:cNvPr>
              <p:cNvSpPr txBox="1"/>
              <p:nvPr/>
            </p:nvSpPr>
            <p:spPr>
              <a:xfrm>
                <a:off x="479376" y="1124744"/>
                <a:ext cx="11305255" cy="3787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그런데 만약 </a:t>
                </a:r>
                <a:r>
                  <a:rPr lang="en-US" altLang="ko-KR" dirty="0"/>
                  <a:t>Count(happy, neg)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이었다면 </a:t>
                </a:r>
                <a:r>
                  <a:rPr lang="en-US" altLang="ko-KR" dirty="0"/>
                  <a:t>P(</a:t>
                </a:r>
                <a:r>
                  <a:rPr lang="en-US" altLang="ko-KR" dirty="0" err="1"/>
                  <a:t>happy|neg</a:t>
                </a:r>
                <a:r>
                  <a:rPr lang="en-US" altLang="ko-KR" dirty="0"/>
                  <a:t>)=0 </a:t>
                </a:r>
                <a:r>
                  <a:rPr lang="ko-KR" altLang="en-US" dirty="0"/>
                  <a:t>이 될 것인데 이는 매우 위험한 추정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단순히 훈련데이터 </a:t>
                </a:r>
                <a:r>
                  <a:rPr lang="en-US" altLang="ko-KR" dirty="0"/>
                  <a:t>(corpus, </a:t>
                </a:r>
                <a:r>
                  <a:rPr lang="ko-KR" altLang="en-US" dirty="0"/>
                  <a:t>언어의 뭉치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 없었다고 해서 실제 출현 확률이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이라고 단정할 수 없기 때문</a:t>
                </a:r>
                <a:r>
                  <a:rPr lang="en-US" altLang="ko-KR" dirty="0"/>
                  <a:t>. -&gt; </a:t>
                </a:r>
                <a:r>
                  <a:rPr lang="ko-KR" altLang="en-US" dirty="0"/>
                  <a:t>각 출현횟수에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을 </a:t>
                </a:r>
                <a:r>
                  <a:rPr lang="ko-KR" altLang="en-US" dirty="0" err="1"/>
                  <a:t>더해줌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 err="1"/>
                  <a:t>나이브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베이즈의</a:t>
                </a:r>
                <a:r>
                  <a:rPr lang="ko-KR" altLang="en-US" dirty="0"/>
                  <a:t> 한계는 각 단어의 출현 확률을 독립적이라고 가정하는 것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만약 </a:t>
                </a:r>
                <a:r>
                  <a:rPr lang="en-US" altLang="ko-KR" dirty="0"/>
                  <a:t>‘I am not happy to see this movie!”</a:t>
                </a:r>
                <a:r>
                  <a:rPr lang="ko-KR" altLang="en-US" dirty="0"/>
                  <a:t>라는 문장이 주어진다면 </a:t>
                </a:r>
                <a:r>
                  <a:rPr lang="en-US" altLang="ko-KR" dirty="0"/>
                  <a:t>‘not’</a:t>
                </a:r>
                <a:r>
                  <a:rPr lang="ko-KR" altLang="en-US" dirty="0"/>
                  <a:t>이라는 한 단어가 추가되었을 뿐이지만 문장의 뜻은 정반대가 됨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그런데 이 때 </a:t>
                </a:r>
                <a:r>
                  <a:rPr lang="en-US" altLang="ko-KR" dirty="0"/>
                  <a:t>not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happy</a:t>
                </a:r>
                <a:r>
                  <a:rPr lang="ko-KR" altLang="en-US" dirty="0"/>
                  <a:t>를 수식하므로 두 단어가 독립적이라고 할 수 없음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 </a:t>
                </a:r>
                <a:r>
                  <a:rPr lang="en-US" altLang="ko-KR" dirty="0"/>
                  <a:t>P(not, happy)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dirty="0"/>
                  <a:t> P(not)P(happy)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따라서 </a:t>
                </a:r>
                <a:r>
                  <a:rPr lang="ko-KR" altLang="en-US" dirty="0" err="1"/>
                  <a:t>딥러닝을</a:t>
                </a:r>
                <a:r>
                  <a:rPr lang="ko-KR" altLang="en-US" dirty="0"/>
                  <a:t> 활용하기에 레이블 당 문장 수가 매우 적은 경우 </a:t>
                </a:r>
                <a:r>
                  <a:rPr lang="ko-KR" altLang="en-US" dirty="0" err="1"/>
                  <a:t>딥러닝의</a:t>
                </a:r>
                <a:r>
                  <a:rPr lang="ko-KR" altLang="en-US" dirty="0"/>
                  <a:t> 대안으로 사용하는 것이 좋음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딥러닝 분석에 앞서 텍스트를 분류하기 전 어간 추출을 하는 것이 항상 적절하지는 않음을 유의해야 함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어간 추출과정에서 분류에 필요한 정보가 생략됨</a:t>
                </a:r>
                <a:r>
                  <a:rPr lang="en-US" altLang="ko-KR" dirty="0"/>
                  <a:t>.)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62AA9-895E-421A-A4E6-481113DD8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124744"/>
                <a:ext cx="11305255" cy="3787832"/>
              </a:xfrm>
              <a:prstGeom prst="rect">
                <a:avLst/>
              </a:prstGeom>
              <a:blipFill>
                <a:blip r:embed="rId3"/>
                <a:stretch>
                  <a:fillRect l="-378" r="-378" b="-17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AA595A-F265-484E-8FFC-AF6CF905F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76119"/>
              </p:ext>
            </p:extLst>
          </p:nvPr>
        </p:nvGraphicFramePr>
        <p:xfrm>
          <a:off x="839416" y="494116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3292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196492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5584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원문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추출 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53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나는 학교에 가요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 학교 가 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긍정 또는 중립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24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나만 학교에 가요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 학교 가 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088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93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262" y="118790"/>
            <a:ext cx="79541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Noto Sans CJK KR Regular" pitchFamily="34" charset="-127"/>
                <a:ea typeface="Noto Sans CJK KR Regular" pitchFamily="34" charset="-127"/>
                <a:cs typeface="IrisUPC" pitchFamily="34" charset="-34"/>
              </a:rPr>
              <a:t>III</a:t>
            </a:r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  <a:p>
            <a:endParaRPr lang="zh-CN" altLang="en-US" sz="5400" dirty="0">
              <a:solidFill>
                <a:schemeClr val="bg1"/>
              </a:solidFill>
              <a:latin typeface="Noto Sans CJK KR Regular" pitchFamily="34" charset="-127"/>
              <a:ea typeface="Noto Sans CJK KR Regular" pitchFamily="34" charset="-127"/>
              <a:cs typeface="IrisUPC" pitchFamily="34" charset="-34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0364" y="474425"/>
            <a:ext cx="6607844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ko-KR" altLang="en-US" sz="2400" dirty="0">
                <a:solidFill>
                  <a:srgbClr val="093C88"/>
                </a:solidFill>
                <a:latin typeface="Noto Sans CJK KR Bold" pitchFamily="34" charset="-127"/>
                <a:ea typeface="Noto Sans CJK KR Bold" pitchFamily="34" charset="-127"/>
              </a:rPr>
              <a:t>자연어처리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62AA9-895E-421A-A4E6-481113DD8FBD}"/>
              </a:ext>
            </a:extLst>
          </p:cNvPr>
          <p:cNvSpPr txBox="1"/>
          <p:nvPr/>
        </p:nvSpPr>
        <p:spPr>
          <a:xfrm>
            <a:off x="566966" y="1412776"/>
            <a:ext cx="11217665" cy="419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1.</a:t>
            </a:r>
            <a:r>
              <a:rPr lang="ko-KR" altLang="en-US" sz="2000" dirty="0"/>
              <a:t>자연어 </a:t>
            </a:r>
            <a:r>
              <a:rPr lang="ko-KR" altLang="en-US" sz="2000" dirty="0" err="1"/>
              <a:t>처리란</a:t>
            </a:r>
            <a:r>
              <a:rPr lang="en-US" altLang="ko-KR" sz="2000" dirty="0"/>
              <a:t>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인공지능의 한 분야로서 사람의 언어를 컴퓨터가 알아듣도록 처리하는 인터페이스 역할을 함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-&gt;</a:t>
            </a:r>
            <a:r>
              <a:rPr lang="ko-KR" altLang="en-US" sz="2000" dirty="0"/>
              <a:t>자연어처리 인공지능을 개발하려면 컴퓨터 </a:t>
            </a:r>
            <a:r>
              <a:rPr lang="ko-KR" altLang="en-US" sz="2000" dirty="0" err="1"/>
              <a:t>공학뿐만</a:t>
            </a:r>
            <a:r>
              <a:rPr lang="ko-KR" altLang="en-US" sz="2000" dirty="0"/>
              <a:t> 아니라 언어학 지식도 어느 정도 필요함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자연어 처리 기술에 의해 수행되는 대표적인 과제 또는 응용분야는 다음과 같음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감성분석과 같이 대량의 텍스트를 이해하고 수치화 하는 작업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애플의 </a:t>
            </a:r>
            <a:r>
              <a:rPr lang="en-US" altLang="ko-KR" sz="2000" dirty="0" err="1"/>
              <a:t>siri</a:t>
            </a:r>
            <a:r>
              <a:rPr lang="en-US" altLang="ko-KR" sz="2000" dirty="0"/>
              <a:t>, </a:t>
            </a:r>
            <a:r>
              <a:rPr lang="ko-KR" altLang="en-US" sz="2000" dirty="0"/>
              <a:t>아마존의 </a:t>
            </a:r>
            <a:r>
              <a:rPr lang="en-US" altLang="ko-KR" sz="2000" dirty="0" err="1"/>
              <a:t>alexa</a:t>
            </a:r>
            <a:r>
              <a:rPr lang="ko-KR" altLang="en-US" sz="2000" dirty="0"/>
              <a:t>와 같은 서비스를 통해 사용자의 의도를 파악하고 대화하거나 도움을 주는 작업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요약</a:t>
            </a:r>
            <a:r>
              <a:rPr lang="en-US" altLang="ko-KR" sz="2000" dirty="0"/>
              <a:t>, </a:t>
            </a:r>
            <a:r>
              <a:rPr lang="ko-KR" altLang="en-US" sz="2000" dirty="0"/>
              <a:t>기계번역과 같은 작업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사용자로부터 입력을 받아 사용자가 원하는 것을 검색 및 답변을 주는 작업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127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1">
      <a:majorFont>
        <a:latin typeface="Noto Sans CJK KR Medium"/>
        <a:ea typeface="Noto Sans CJK KR Medium"/>
        <a:cs typeface=""/>
      </a:majorFont>
      <a:minorFont>
        <a:latin typeface="Noto Sans CJK KR Medium"/>
        <a:ea typeface="Noto Sans CJK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18479</TotalTime>
  <Words>1365</Words>
  <Application>Microsoft Office PowerPoint</Application>
  <PresentationFormat>와이드스크린</PresentationFormat>
  <Paragraphs>186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Noto Sans CJK KR Bold</vt:lpstr>
      <vt:lpstr>Noto Sans CJK KR Medium</vt:lpstr>
      <vt:lpstr>Noto Sans CJK KR Regular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최연지</cp:lastModifiedBy>
  <cp:revision>375</cp:revision>
  <dcterms:created xsi:type="dcterms:W3CDTF">2019-11-18T08:03:54Z</dcterms:created>
  <dcterms:modified xsi:type="dcterms:W3CDTF">2021-10-01T07:04:14Z</dcterms:modified>
</cp:coreProperties>
</file>