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9" r:id="rId2"/>
    <p:sldId id="366" r:id="rId3"/>
    <p:sldId id="319" r:id="rId4"/>
    <p:sldId id="446" r:id="rId5"/>
    <p:sldId id="447" r:id="rId6"/>
    <p:sldId id="445" r:id="rId7"/>
    <p:sldId id="448" r:id="rId8"/>
    <p:sldId id="449" r:id="rId9"/>
    <p:sldId id="450" r:id="rId10"/>
    <p:sldId id="432" r:id="rId11"/>
    <p:sldId id="451" r:id="rId12"/>
    <p:sldId id="452" r:id="rId13"/>
    <p:sldId id="455" r:id="rId14"/>
    <p:sldId id="456" r:id="rId15"/>
    <p:sldId id="457" r:id="rId16"/>
    <p:sldId id="458" r:id="rId17"/>
    <p:sldId id="454" r:id="rId18"/>
    <p:sldId id="459" r:id="rId19"/>
    <p:sldId id="460" r:id="rId20"/>
    <p:sldId id="461" r:id="rId21"/>
    <p:sldId id="462" r:id="rId22"/>
    <p:sldId id="434" r:id="rId23"/>
    <p:sldId id="3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56">
          <p15:clr>
            <a:srgbClr val="A4A3A4"/>
          </p15:clr>
        </p15:guide>
        <p15:guide id="3" pos="3840">
          <p15:clr>
            <a:srgbClr val="A4A3A4"/>
          </p15:clr>
        </p15:guide>
        <p15:guide id="4" pos="7378">
          <p15:clr>
            <a:srgbClr val="A4A3A4"/>
          </p15:clr>
        </p15:guide>
        <p15:guide id="5" pos="302">
          <p15:clr>
            <a:srgbClr val="A4A3A4"/>
          </p15:clr>
        </p15:guide>
        <p15:guide id="6" pos="9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CDF5"/>
    <a:srgbClr val="004A82"/>
    <a:srgbClr val="ECECEC"/>
    <a:srgbClr val="093C88"/>
    <a:srgbClr val="2071F0"/>
    <a:srgbClr val="072C60"/>
    <a:srgbClr val="0D52C3"/>
    <a:srgbClr val="386972"/>
    <a:srgbClr val="284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2628" autoAdjust="0"/>
  </p:normalViewPr>
  <p:slideViewPr>
    <p:cSldViewPr>
      <p:cViewPr varScale="1">
        <p:scale>
          <a:sx n="60" d="100"/>
          <a:sy n="60" d="100"/>
        </p:scale>
        <p:origin x="84" y="1044"/>
      </p:cViewPr>
      <p:guideLst>
        <p:guide orient="horz" pos="2160"/>
        <p:guide orient="horz" pos="4056"/>
        <p:guide pos="3840"/>
        <p:guide pos="7378"/>
        <p:guide pos="302"/>
        <p:guide pos="9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8F55-6580-4790-959E-FB1E0FE0048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11D47-D3BF-441E-97B0-04BDCAC3E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6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1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9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0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3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8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0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64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3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3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5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76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0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3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8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3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6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3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0" y="986880"/>
            <a:ext cx="12192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9"/>
          <a:stretch/>
        </p:blipFill>
        <p:spPr bwMode="auto">
          <a:xfrm>
            <a:off x="0" y="2982"/>
            <a:ext cx="1330562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Yonsei University - Short Term Program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59" y="409879"/>
            <a:ext cx="908345" cy="4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041432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92A4377B-C53B-458F-8DD4-32D1C9710C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F614C6-CBD8-40F8-84E5-424A39CEB1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392" y="286022"/>
            <a:ext cx="1043608" cy="7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9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2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72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72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 flipV="1">
            <a:off x="10610824" y="-914426"/>
            <a:ext cx="666751" cy="2495601"/>
          </a:xfrm>
          <a:prstGeom prst="rtTriangle">
            <a:avLst/>
          </a:prstGeom>
          <a:gradFill flip="none" rotWithShape="1">
            <a:gsLst>
              <a:gs pos="46000">
                <a:srgbClr val="004A82">
                  <a:alpha val="2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>
            <a:off x="1419199" y="-1419200"/>
            <a:ext cx="6858000" cy="9696399"/>
          </a:xfrm>
          <a:prstGeom prst="rtTriangle">
            <a:avLst/>
          </a:prstGeom>
          <a:gradFill flip="none" rotWithShape="1">
            <a:gsLst>
              <a:gs pos="0">
                <a:srgbClr val="004A82">
                  <a:alpha val="23000"/>
                </a:srgbClr>
              </a:gs>
              <a:gs pos="62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39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89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31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8984" y="2754883"/>
            <a:ext cx="61542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한국어 </a:t>
            </a:r>
            <a:r>
              <a:rPr lang="ko-KR" altLang="en-US" sz="3200" dirty="0" err="1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임배딩</a:t>
            </a:r>
            <a:endParaRPr lang="en-US" altLang="ko-KR" sz="3200" dirty="0">
              <a:solidFill>
                <a:schemeClr val="bg1"/>
              </a:solidFill>
              <a:latin typeface="+mn-ea"/>
              <a:cs typeface="함초롬돋움" panose="02030504000101010101" pitchFamily="18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에이콘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이기창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n-ea"/>
              <a:cs typeface="함초롬돋움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8984" y="4066027"/>
            <a:ext cx="6561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함초롬돋움" panose="02030504000101010101" pitchFamily="18" charset="-127"/>
              </a:rPr>
              <a:t>2020311553 </a:t>
            </a:r>
            <a:r>
              <a:rPr lang="ko-KR" altLang="en-US" dirty="0" err="1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함초롬돋움" panose="02030504000101010101" pitchFamily="18" charset="-127"/>
              </a:rPr>
              <a:t>최연지</a:t>
            </a:r>
            <a:endParaRPr lang="ko-KR" altLang="en-US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4" name="평행 사변형 3"/>
          <p:cNvSpPr/>
          <p:nvPr/>
        </p:nvSpPr>
        <p:spPr>
          <a:xfrm flipH="1">
            <a:off x="5448299" y="-1"/>
            <a:ext cx="5499095" cy="2864044"/>
          </a:xfrm>
          <a:prstGeom prst="parallelogram">
            <a:avLst>
              <a:gd name="adj" fmla="val 96451"/>
            </a:avLst>
          </a:prstGeom>
          <a:solidFill>
            <a:srgbClr val="09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622120" y="2864044"/>
            <a:ext cx="404736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2000">
                  <a:schemeClr val="bg1"/>
                </a:gs>
                <a:gs pos="2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이중배\Desktop\Lovepik_com-500530962-crystal-light-bulb-creativit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3158"/>
          <a:stretch/>
        </p:blipFill>
        <p:spPr bwMode="auto">
          <a:xfrm>
            <a:off x="6732428" y="2877674"/>
            <a:ext cx="4548148" cy="3993956"/>
          </a:xfrm>
          <a:prstGeom prst="parallelogram">
            <a:avLst>
              <a:gd name="adj" fmla="val 520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3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479376" y="1412776"/>
            <a:ext cx="11305255" cy="503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NLPM</a:t>
            </a:r>
            <a:r>
              <a:rPr lang="ko-KR" altLang="en-US" dirty="0"/>
              <a:t>의 최종 목적은 단어벡터들의 모음이기도 한 </a:t>
            </a:r>
            <a:r>
              <a:rPr lang="en-US" altLang="ko-KR" dirty="0"/>
              <a:t>C</a:t>
            </a:r>
            <a:r>
              <a:rPr lang="ko-KR" altLang="en-US" dirty="0"/>
              <a:t>행렬을 얻는 것</a:t>
            </a:r>
            <a:r>
              <a:rPr lang="en-US" altLang="ko-KR" dirty="0"/>
              <a:t>. </a:t>
            </a:r>
            <a:r>
              <a:rPr lang="ko-KR" altLang="en-US" dirty="0"/>
              <a:t>직전 </a:t>
            </a:r>
            <a:r>
              <a:rPr lang="en-US" altLang="ko-KR" dirty="0"/>
              <a:t>n−1</a:t>
            </a:r>
            <a:r>
              <a:rPr lang="ko-KR" altLang="en-US" dirty="0"/>
              <a:t>개 단어들이 주어졌을 때 마지막 </a:t>
            </a:r>
            <a:r>
              <a:rPr lang="en-US" altLang="ko-KR" dirty="0"/>
              <a:t>n</a:t>
            </a:r>
            <a:r>
              <a:rPr lang="ko-KR" altLang="en-US" dirty="0"/>
              <a:t>번째 단어를 맞추는 데 최적화된 단어벡터들의 모음이 바로 단어를 분산표상으로 </a:t>
            </a:r>
            <a:r>
              <a:rPr lang="ko-KR" altLang="en-US" dirty="0" err="1"/>
              <a:t>임베딩한</a:t>
            </a:r>
            <a:r>
              <a:rPr lang="ko-KR" altLang="en-US" dirty="0"/>
              <a:t> 결과물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다만 </a:t>
            </a:r>
            <a:r>
              <a:rPr lang="en-US" altLang="ko-KR" dirty="0"/>
              <a:t>NPLM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외에 </a:t>
            </a:r>
            <a:r>
              <a:rPr lang="en-US" altLang="ko-KR" dirty="0"/>
              <a:t>H, U, b, d </a:t>
            </a:r>
            <a:r>
              <a:rPr lang="ko-KR" altLang="en-US" dirty="0"/>
              <a:t>등 다른 </a:t>
            </a:r>
            <a:r>
              <a:rPr lang="en-US" altLang="ko-KR" dirty="0"/>
              <a:t>parameter</a:t>
            </a:r>
            <a:r>
              <a:rPr lang="ko-KR" altLang="en-US" dirty="0"/>
              <a:t>들도 업데이트해야 하기 때문에 </a:t>
            </a:r>
            <a:r>
              <a:rPr lang="ko-KR" altLang="en-US" dirty="0" err="1"/>
              <a:t>계산복잡성이</a:t>
            </a:r>
            <a:r>
              <a:rPr lang="ko-KR" altLang="en-US" dirty="0"/>
              <a:t> 높음</a:t>
            </a:r>
            <a:r>
              <a:rPr lang="en-US" altLang="ko-KR" dirty="0"/>
              <a:t>. </a:t>
            </a:r>
            <a:r>
              <a:rPr lang="ko-KR" altLang="en-US" dirty="0"/>
              <a:t>이러한 문제점을 극복하기 위해 학습 </a:t>
            </a:r>
            <a:r>
              <a:rPr lang="en-US" altLang="ko-KR" dirty="0"/>
              <a:t>parameter</a:t>
            </a:r>
            <a:r>
              <a:rPr lang="ko-KR" altLang="en-US" dirty="0"/>
              <a:t>를 확 줄이는 방향으로 제안된 모델이 바로 최근 각광받고 있는 </a:t>
            </a:r>
            <a:r>
              <a:rPr lang="en-US" altLang="ko-KR" dirty="0"/>
              <a:t>Word2Vec.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Word2Vec</a:t>
            </a:r>
            <a:r>
              <a:rPr lang="ko-KR" altLang="en-US" dirty="0"/>
              <a:t>은 </a:t>
            </a:r>
            <a:r>
              <a:rPr lang="en-US" altLang="ko-KR" dirty="0"/>
              <a:t>2013</a:t>
            </a:r>
            <a:r>
              <a:rPr lang="ko-KR" altLang="en-US" dirty="0"/>
              <a:t>년 구글 연구 팀이 발표한 기법으로 가장 널리 쓰이고 있는 단어 </a:t>
            </a:r>
            <a:r>
              <a:rPr lang="ko-KR" altLang="en-US" dirty="0" err="1"/>
              <a:t>임베딩</a:t>
            </a:r>
            <a:r>
              <a:rPr lang="ko-KR" altLang="en-US" dirty="0"/>
              <a:t> 모델</a:t>
            </a:r>
            <a:r>
              <a:rPr lang="en-US" altLang="ko-KR" dirty="0"/>
              <a:t>. Word2Vec</a:t>
            </a:r>
            <a:r>
              <a:rPr lang="ko-KR" altLang="en-US" dirty="0"/>
              <a:t>은 두 개의 논문으로 나누어 발표됨</a:t>
            </a:r>
            <a:r>
              <a:rPr lang="en-US" altLang="ko-KR" dirty="0"/>
              <a:t>. ‘Efficient</a:t>
            </a:r>
            <a:r>
              <a:rPr lang="ko-KR" altLang="en-US" dirty="0"/>
              <a:t> </a:t>
            </a:r>
            <a:r>
              <a:rPr lang="en-US" altLang="ko-KR" dirty="0"/>
              <a:t>Estimation of Word Representations in Vector Space’(</a:t>
            </a:r>
            <a:r>
              <a:rPr lang="en-US" altLang="ko-KR" dirty="0" err="1"/>
              <a:t>Mikolov</a:t>
            </a:r>
            <a:r>
              <a:rPr lang="en-US" altLang="ko-KR" dirty="0"/>
              <a:t> et al.) </a:t>
            </a:r>
            <a:r>
              <a:rPr lang="ko-KR" altLang="en-US" dirty="0"/>
              <a:t>라는 논문에서는 </a:t>
            </a:r>
            <a:r>
              <a:rPr lang="en-US" altLang="ko-KR" dirty="0"/>
              <a:t>Skip-Gram</a:t>
            </a:r>
            <a:r>
              <a:rPr lang="ko-KR" altLang="en-US" dirty="0"/>
              <a:t>과 </a:t>
            </a:r>
            <a:r>
              <a:rPr lang="en-US" altLang="ko-KR" dirty="0"/>
              <a:t>CBOW </a:t>
            </a:r>
            <a:r>
              <a:rPr lang="ko-KR" altLang="en-US" dirty="0"/>
              <a:t>라는 모델이 제안되었고 </a:t>
            </a:r>
            <a:r>
              <a:rPr lang="en-US" altLang="ko-KR" dirty="0"/>
              <a:t>‘Distributed Representations of Words and Phrase and their Compositionality’(</a:t>
            </a:r>
            <a:r>
              <a:rPr lang="en-US" altLang="ko-KR" dirty="0" err="1"/>
              <a:t>Mikolov</a:t>
            </a:r>
            <a:r>
              <a:rPr lang="en-US" altLang="ko-KR" dirty="0"/>
              <a:t> et al.) </a:t>
            </a:r>
            <a:r>
              <a:rPr lang="ko-KR" altLang="en-US" dirty="0"/>
              <a:t>라는 논문에서는 이 두 모델을 근간으로 하되 </a:t>
            </a:r>
            <a:r>
              <a:rPr lang="en-US" altLang="ko-KR" dirty="0"/>
              <a:t>negative sampling </a:t>
            </a:r>
            <a:r>
              <a:rPr lang="ko-KR" altLang="en-US" dirty="0"/>
              <a:t>등 학습 최적화 기법을 제안한 내용이 </a:t>
            </a:r>
            <a:r>
              <a:rPr lang="ko-KR" altLang="en-US" dirty="0" err="1"/>
              <a:t>다뤄짐</a:t>
            </a:r>
            <a:r>
              <a:rPr lang="en-US" altLang="ko-KR" dirty="0"/>
              <a:t>. </a:t>
            </a:r>
            <a:r>
              <a:rPr lang="ko-KR" altLang="en-US" dirty="0"/>
              <a:t>이후 내용에서 전자 논문을 </a:t>
            </a:r>
            <a:r>
              <a:rPr lang="en-US" altLang="ko-KR" dirty="0" err="1"/>
              <a:t>Mikolov</a:t>
            </a:r>
            <a:r>
              <a:rPr lang="en-US" altLang="ko-KR" dirty="0"/>
              <a:t> a</a:t>
            </a:r>
            <a:r>
              <a:rPr lang="ko-KR" altLang="en-US" dirty="0"/>
              <a:t>논문</a:t>
            </a:r>
            <a:r>
              <a:rPr lang="en-US" altLang="ko-KR" dirty="0"/>
              <a:t>, </a:t>
            </a:r>
            <a:r>
              <a:rPr lang="ko-KR" altLang="en-US" dirty="0"/>
              <a:t>후자를 </a:t>
            </a:r>
            <a:r>
              <a:rPr lang="en-US" altLang="ko-KR" dirty="0" err="1"/>
              <a:t>Mikolov</a:t>
            </a:r>
            <a:r>
              <a:rPr lang="en-US" altLang="ko-KR" dirty="0"/>
              <a:t> b</a:t>
            </a:r>
            <a:r>
              <a:rPr lang="ko-KR" altLang="en-US" dirty="0"/>
              <a:t>논문이라고 함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9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6603924" y="2158331"/>
            <a:ext cx="5256583" cy="254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CBOW</a:t>
            </a:r>
            <a:r>
              <a:rPr lang="ko-KR" altLang="en-US" dirty="0"/>
              <a:t>는 주변에 있는 </a:t>
            </a:r>
            <a:r>
              <a:rPr lang="en-US" altLang="ko-KR" dirty="0"/>
              <a:t>context words</a:t>
            </a:r>
            <a:r>
              <a:rPr lang="ko-KR" altLang="en-US" dirty="0"/>
              <a:t>들을 가지고 </a:t>
            </a:r>
            <a:r>
              <a:rPr lang="en-US" altLang="ko-KR" dirty="0"/>
              <a:t>target word </a:t>
            </a:r>
            <a:r>
              <a:rPr lang="ko-KR" altLang="en-US" dirty="0"/>
              <a:t>하나를 맞추는 과정에서 학습됨</a:t>
            </a:r>
            <a:r>
              <a:rPr lang="en-US" altLang="ko-KR" dirty="0"/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Skip-gram </a:t>
            </a:r>
            <a:r>
              <a:rPr lang="ko-KR" altLang="en-US" dirty="0"/>
              <a:t>모델은 </a:t>
            </a:r>
            <a:r>
              <a:rPr lang="en-US" altLang="ko-KR" dirty="0"/>
              <a:t>target word </a:t>
            </a:r>
            <a:r>
              <a:rPr lang="ko-KR" altLang="en-US" dirty="0"/>
              <a:t>를 가지고 주변 </a:t>
            </a:r>
            <a:r>
              <a:rPr lang="en-US" altLang="ko-KR" dirty="0"/>
              <a:t>context word</a:t>
            </a:r>
            <a:r>
              <a:rPr lang="ko-KR" altLang="en-US" dirty="0"/>
              <a:t>가 무엇일지 예측하는 과정에서 학습됨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Word2vec 알고리즘 리뷰 1 : CBOW 와 Skip-gram">
            <a:extLst>
              <a:ext uri="{FF2B5EF4-FFF2-40B4-BE49-F238E27FC236}">
                <a16:creationId xmlns:a16="http://schemas.microsoft.com/office/drawing/2014/main" id="{F61AFDD3-B5EA-4B8B-80A1-CA16F7E3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345576"/>
            <a:ext cx="6192688" cy="35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E4D34-F52B-4971-AD45-3EE7C65C64ED}"/>
              </a:ext>
            </a:extLst>
          </p:cNvPr>
          <p:cNvSpPr txBox="1"/>
          <p:nvPr/>
        </p:nvSpPr>
        <p:spPr>
          <a:xfrm>
            <a:off x="335360" y="4913127"/>
            <a:ext cx="11377264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CBOW</a:t>
            </a:r>
            <a:r>
              <a:rPr lang="ko-KR" altLang="en-US" dirty="0"/>
              <a:t>는 입력</a:t>
            </a:r>
            <a:r>
              <a:rPr lang="en-US" altLang="ko-KR" dirty="0"/>
              <a:t>, </a:t>
            </a:r>
            <a:r>
              <a:rPr lang="ko-KR" altLang="en-US" dirty="0"/>
              <a:t>출력 학습데이터 쌍이 </a:t>
            </a:r>
            <a:r>
              <a:rPr lang="en-US" altLang="ko-KR" dirty="0"/>
              <a:t>{</a:t>
            </a:r>
            <a:r>
              <a:rPr lang="ko-KR" altLang="en-US" dirty="0"/>
              <a:t>문맥단어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타깃단어</a:t>
            </a:r>
            <a:r>
              <a:rPr lang="en-US" altLang="ko-KR" dirty="0"/>
              <a:t>} 1</a:t>
            </a:r>
            <a:r>
              <a:rPr lang="ko-KR" altLang="en-US" dirty="0"/>
              <a:t>개인 반면 </a:t>
            </a:r>
            <a:r>
              <a:rPr lang="en-US" altLang="ko-KR" dirty="0"/>
              <a:t>Skip-gram</a:t>
            </a:r>
            <a:r>
              <a:rPr lang="ko-KR" altLang="en-US" dirty="0"/>
              <a:t>의 학습데이터는 </a:t>
            </a:r>
            <a:r>
              <a:rPr lang="en-US" altLang="ko-KR" dirty="0"/>
              <a:t>{</a:t>
            </a:r>
            <a:r>
              <a:rPr lang="ko-KR" altLang="en-US" dirty="0"/>
              <a:t>타깃단어</a:t>
            </a:r>
            <a:r>
              <a:rPr lang="en-US" altLang="ko-KR" dirty="0"/>
              <a:t>, t-2</a:t>
            </a:r>
            <a:r>
              <a:rPr lang="ko-KR" altLang="en-US" dirty="0"/>
              <a:t>단어</a:t>
            </a:r>
            <a:r>
              <a:rPr lang="en-US" altLang="ko-KR" dirty="0"/>
              <a:t>}, {</a:t>
            </a:r>
            <a:r>
              <a:rPr lang="ko-KR" altLang="en-US" dirty="0"/>
              <a:t>타깃단어</a:t>
            </a:r>
            <a:r>
              <a:rPr lang="en-US" altLang="ko-KR" dirty="0"/>
              <a:t>, t-1</a:t>
            </a:r>
            <a:r>
              <a:rPr lang="ko-KR" altLang="en-US" dirty="0"/>
              <a:t>단어</a:t>
            </a:r>
            <a:r>
              <a:rPr lang="en-US" altLang="ko-KR" dirty="0"/>
              <a:t>}, {</a:t>
            </a:r>
            <a:r>
              <a:rPr lang="ko-KR" altLang="en-US" dirty="0"/>
              <a:t>타깃단어</a:t>
            </a:r>
            <a:r>
              <a:rPr lang="en-US" altLang="ko-KR" dirty="0"/>
              <a:t>, t+1</a:t>
            </a:r>
            <a:r>
              <a:rPr lang="ko-KR" altLang="en-US" dirty="0"/>
              <a:t>단어</a:t>
            </a:r>
            <a:r>
              <a:rPr lang="en-US" altLang="ko-KR" dirty="0"/>
              <a:t>|, {</a:t>
            </a:r>
            <a:r>
              <a:rPr lang="ko-KR" altLang="en-US" dirty="0"/>
              <a:t>타깃단어</a:t>
            </a:r>
            <a:r>
              <a:rPr lang="en-US" altLang="ko-KR" dirty="0"/>
              <a:t>, t+2</a:t>
            </a:r>
            <a:r>
              <a:rPr lang="ko-KR" altLang="en-US" dirty="0"/>
              <a:t>단어</a:t>
            </a:r>
            <a:r>
              <a:rPr lang="en-US" altLang="ko-KR" dirty="0"/>
              <a:t>} </a:t>
            </a:r>
            <a:r>
              <a:rPr lang="ko-KR" altLang="en-US" dirty="0"/>
              <a:t>이렇게 </a:t>
            </a:r>
            <a:r>
              <a:rPr lang="en-US" altLang="ko-KR" dirty="0"/>
              <a:t>4</a:t>
            </a:r>
            <a:r>
              <a:rPr lang="ko-KR" altLang="en-US" dirty="0"/>
              <a:t>쌍임</a:t>
            </a:r>
            <a:r>
              <a:rPr lang="en-US" altLang="ko-KR" dirty="0"/>
              <a:t>. Skip-gram</a:t>
            </a:r>
            <a:r>
              <a:rPr lang="ko-KR" altLang="en-US" dirty="0"/>
              <a:t>이 같은 말뭉치로도 더 많은 학습 데이터를 확보할 수 있어 </a:t>
            </a:r>
            <a:r>
              <a:rPr lang="ko-KR" altLang="en-US" dirty="0" err="1"/>
              <a:t>임베딩</a:t>
            </a:r>
            <a:r>
              <a:rPr lang="ko-KR" altLang="en-US" dirty="0"/>
              <a:t> 품질이 더 좋은 경향이 있음</a:t>
            </a:r>
            <a:r>
              <a:rPr lang="en-US" altLang="ko-KR" dirty="0"/>
              <a:t>. </a:t>
            </a:r>
            <a:r>
              <a:rPr lang="ko-KR" altLang="en-US" dirty="0"/>
              <a:t>따라서 이 책에서는 </a:t>
            </a:r>
            <a:r>
              <a:rPr lang="en-US" altLang="ko-KR" dirty="0"/>
              <a:t>Skip-gram </a:t>
            </a:r>
            <a:r>
              <a:rPr lang="ko-KR" altLang="en-US" dirty="0"/>
              <a:t>모델을 중심으로 </a:t>
            </a:r>
            <a:r>
              <a:rPr lang="en-US" altLang="ko-KR" dirty="0"/>
              <a:t>Word2Vec</a:t>
            </a:r>
            <a:r>
              <a:rPr lang="ko-KR" altLang="en-US" dirty="0"/>
              <a:t>을 설명하고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6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465176" y="4437112"/>
            <a:ext cx="11319456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은닉층이 하나인 </a:t>
            </a:r>
            <a:r>
              <a:rPr lang="en-US" altLang="ko-KR" dirty="0"/>
              <a:t>Skip-gram</a:t>
            </a:r>
            <a:r>
              <a:rPr lang="ko-KR" altLang="en-US" dirty="0"/>
              <a:t>의 도식화를 보면 여기에서 </a:t>
            </a:r>
            <a:r>
              <a:rPr lang="ko-KR" altLang="en-US" dirty="0">
                <a:solidFill>
                  <a:srgbClr val="C00000"/>
                </a:solidFill>
              </a:rPr>
              <a:t>핵심은 두개의 가중치 행렬 </a:t>
            </a:r>
            <a:r>
              <a:rPr lang="en-US" altLang="ko-KR" dirty="0">
                <a:solidFill>
                  <a:srgbClr val="C00000"/>
                </a:solidFill>
              </a:rPr>
              <a:t>W, W’ </a:t>
            </a:r>
            <a:r>
              <a:rPr lang="en-US" altLang="ko-KR" dirty="0"/>
              <a:t>. </a:t>
            </a:r>
            <a:r>
              <a:rPr lang="ko-KR" altLang="en-US" dirty="0"/>
              <a:t>입력층과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/>
              <a:t>은닉층과 출력층을 잇는 가중치 행렬의 모양이 서로 전치됨</a:t>
            </a:r>
            <a:r>
              <a:rPr lang="en-US" altLang="ko-KR" dirty="0"/>
              <a:t>. V</a:t>
            </a:r>
            <a:r>
              <a:rPr lang="ko-KR" altLang="en-US" dirty="0"/>
              <a:t>는 </a:t>
            </a:r>
            <a:r>
              <a:rPr lang="ko-KR" altLang="en-US" dirty="0" err="1"/>
              <a:t>임베딩하려는</a:t>
            </a:r>
            <a:r>
              <a:rPr lang="ko-KR" altLang="en-US" dirty="0"/>
              <a:t> 단어의 수</a:t>
            </a:r>
            <a:r>
              <a:rPr lang="en-US" altLang="ko-KR" dirty="0"/>
              <a:t>, N</a:t>
            </a:r>
            <a:r>
              <a:rPr lang="ko-KR" altLang="en-US" dirty="0"/>
              <a:t>은 은닉층의 노드 개수</a:t>
            </a:r>
            <a:r>
              <a:rPr lang="en-US" altLang="ko-KR" dirty="0"/>
              <a:t>(</a:t>
            </a:r>
            <a:r>
              <a:rPr lang="ko-KR" altLang="en-US" dirty="0"/>
              <a:t>사용자 지정</a:t>
            </a:r>
            <a:r>
              <a:rPr lang="en-US" altLang="ko-KR" dirty="0"/>
              <a:t>). Word2Vec</a:t>
            </a:r>
            <a:r>
              <a:rPr lang="ko-KR" altLang="en-US" dirty="0"/>
              <a:t>은 최초입력으로 </a:t>
            </a:r>
            <a:r>
              <a:rPr lang="ko-KR" altLang="en-US" dirty="0" err="1"/>
              <a:t>원핫벡터를</a:t>
            </a:r>
            <a:r>
              <a:rPr lang="ko-KR" altLang="en-US" dirty="0"/>
              <a:t> 받는데 </a:t>
            </a:r>
            <a:r>
              <a:rPr lang="en-US" altLang="ko-KR" dirty="0"/>
              <a:t>1</a:t>
            </a:r>
            <a:r>
              <a:rPr lang="ko-KR" altLang="en-US" dirty="0"/>
              <a:t>*</a:t>
            </a:r>
            <a:r>
              <a:rPr lang="en-US" altLang="ko-KR" dirty="0"/>
              <a:t>V </a:t>
            </a:r>
            <a:r>
              <a:rPr lang="ko-KR" altLang="en-US" dirty="0"/>
              <a:t>크기의 </a:t>
            </a:r>
            <a:r>
              <a:rPr lang="ko-KR" altLang="en-US" dirty="0" err="1"/>
              <a:t>원핫벡터의</a:t>
            </a:r>
            <a:r>
              <a:rPr lang="ko-KR" altLang="en-US" dirty="0"/>
              <a:t> 각 요소와 은닉층의 </a:t>
            </a:r>
            <a:r>
              <a:rPr lang="en-US" altLang="ko-KR" dirty="0"/>
              <a:t>N</a:t>
            </a:r>
            <a:r>
              <a:rPr lang="ko-KR" altLang="en-US" dirty="0"/>
              <a:t>개 노드는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대응이 이뤄져야 하므로 가중치행렬 </a:t>
            </a:r>
            <a:r>
              <a:rPr lang="en-US" altLang="ko-KR" dirty="0"/>
              <a:t>W</a:t>
            </a:r>
            <a:r>
              <a:rPr lang="ko-KR" altLang="en-US" dirty="0"/>
              <a:t>의 크기는 </a:t>
            </a:r>
            <a:r>
              <a:rPr lang="en-US" altLang="ko-KR" dirty="0"/>
              <a:t>V</a:t>
            </a:r>
            <a:r>
              <a:rPr lang="ko-KR" altLang="en-US" dirty="0"/>
              <a:t>*</a:t>
            </a:r>
            <a:r>
              <a:rPr lang="en-US" altLang="ko-KR" dirty="0"/>
              <a:t>N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ko-KR" altLang="en-US" dirty="0"/>
              <a:t>오렌지색 행렬은 말뭉치에 단어가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노드 </a:t>
            </a:r>
            <a:r>
              <a:rPr lang="en-US" altLang="ko-KR" dirty="0"/>
              <a:t>300</a:t>
            </a:r>
            <a:r>
              <a:rPr lang="ko-KR" altLang="en-US" dirty="0"/>
              <a:t>개일 때의 가중치 행렬을 나타냄</a:t>
            </a:r>
            <a:r>
              <a:rPr lang="en-US" altLang="ko-KR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89622A3-F0DD-42E3-A6B8-075E6602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6" y="1405932"/>
            <a:ext cx="4547338" cy="29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0462A09-2913-44C1-B7FE-7C045866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90" y="1386031"/>
            <a:ext cx="3456384" cy="29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2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465176" y="4437112"/>
            <a:ext cx="11319456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ko-KR" altLang="en-US" dirty="0" err="1"/>
              <a:t>원핫</a:t>
            </a:r>
            <a:r>
              <a:rPr lang="ko-KR" altLang="en-US" dirty="0"/>
              <a:t> </a:t>
            </a:r>
            <a:r>
              <a:rPr lang="ko-KR" altLang="en-US" dirty="0" err="1"/>
              <a:t>인코딩된</a:t>
            </a:r>
            <a:r>
              <a:rPr lang="ko-KR" altLang="en-US" dirty="0"/>
              <a:t> 입력벡터와 은닉층을 이어주는 가중치행렬인 동시에 </a:t>
            </a:r>
            <a:r>
              <a:rPr lang="en-US" altLang="ko-KR" dirty="0"/>
              <a:t>Word2Vec</a:t>
            </a:r>
            <a:r>
              <a:rPr lang="ko-KR" altLang="en-US" dirty="0"/>
              <a:t>의 </a:t>
            </a:r>
            <a:r>
              <a:rPr lang="ko-KR" altLang="en-US" dirty="0" err="1"/>
              <a:t>최종결과물인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단어벡터의 모음이기도 함</a:t>
            </a:r>
            <a:r>
              <a:rPr lang="en-US" altLang="ko-KR" dirty="0"/>
              <a:t>. </a:t>
            </a:r>
            <a:r>
              <a:rPr lang="ko-KR" altLang="en-US" dirty="0"/>
              <a:t>좌측과 같이 단어가 </a:t>
            </a:r>
            <a:r>
              <a:rPr lang="en-US" altLang="ko-KR" dirty="0"/>
              <a:t>5</a:t>
            </a:r>
            <a:r>
              <a:rPr lang="ko-KR" altLang="en-US" dirty="0"/>
              <a:t>개인 말뭉치가 있을 때 </a:t>
            </a:r>
            <a:r>
              <a:rPr lang="en-US" altLang="ko-KR" dirty="0"/>
              <a:t>4</a:t>
            </a:r>
            <a:r>
              <a:rPr lang="ko-KR" altLang="en-US" dirty="0"/>
              <a:t>번째 단어를 입력으로 하는 </a:t>
            </a:r>
            <a:r>
              <a:rPr lang="ko-KR" altLang="en-US" dirty="0" err="1"/>
              <a:t>은닉층</a:t>
            </a:r>
            <a:r>
              <a:rPr lang="ko-KR" altLang="en-US" dirty="0"/>
              <a:t> 값은 가중치 행렬 </a:t>
            </a:r>
            <a:r>
              <a:rPr lang="en-US" altLang="ko-KR" dirty="0"/>
              <a:t>W</a:t>
            </a:r>
            <a:r>
              <a:rPr lang="ko-KR" altLang="en-US" dirty="0"/>
              <a:t>에서 해당 단어에 해당하는 행벡터를 참조</a:t>
            </a:r>
            <a:r>
              <a:rPr lang="en-US" altLang="ko-KR" dirty="0"/>
              <a:t>(look up)</a:t>
            </a:r>
            <a:r>
              <a:rPr lang="ko-KR" altLang="en-US" dirty="0"/>
              <a:t>해오는 방식과 똑같음</a:t>
            </a:r>
            <a:r>
              <a:rPr lang="en-US" altLang="ko-KR" dirty="0"/>
              <a:t>. </a:t>
            </a:r>
            <a:r>
              <a:rPr lang="ko-KR" altLang="en-US" dirty="0"/>
              <a:t>학습이 마무리 되면 이 </a:t>
            </a:r>
            <a:r>
              <a:rPr lang="en-US" altLang="ko-KR" dirty="0"/>
              <a:t>W</a:t>
            </a:r>
            <a:r>
              <a:rPr lang="ko-KR" altLang="en-US" dirty="0"/>
              <a:t>의 행벡터들이 각 단어에 해당하는 </a:t>
            </a:r>
            <a:r>
              <a:rPr lang="ko-KR" altLang="en-US" dirty="0" err="1"/>
              <a:t>임베딩</a:t>
            </a:r>
            <a:r>
              <a:rPr lang="ko-KR" altLang="en-US" dirty="0"/>
              <a:t> 단어벡터가 됨</a:t>
            </a:r>
            <a:r>
              <a:rPr lang="en-US" altLang="ko-KR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0462A09-2913-44C1-B7FE-7C045866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90" y="1386031"/>
            <a:ext cx="3456384" cy="29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585805C-DAF7-40E8-A8D2-4816877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30" y="2455703"/>
            <a:ext cx="4749669" cy="106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0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6214140" y="1412776"/>
            <a:ext cx="5544616" cy="461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좌측의 그림은 </a:t>
            </a:r>
            <a:r>
              <a:rPr lang="en-US" altLang="ko-KR" dirty="0"/>
              <a:t>Skip-gram</a:t>
            </a:r>
            <a:r>
              <a:rPr lang="ko-KR" altLang="en-US" dirty="0"/>
              <a:t>이 말뭉치로부터 어떻게 </a:t>
            </a:r>
            <a:r>
              <a:rPr lang="ko-KR" altLang="en-US" dirty="0" err="1"/>
              <a:t>입력값과</a:t>
            </a:r>
            <a:r>
              <a:rPr lang="ko-KR" altLang="en-US" dirty="0"/>
              <a:t> 정답을 만들어내는지를 나타냄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'The quick brown fox jumps over the lazy dog.’</a:t>
            </a:r>
            <a:r>
              <a:rPr lang="ko-KR" altLang="en-US" dirty="0"/>
              <a:t>이라는 문장이 있을 때 윈도우</a:t>
            </a:r>
            <a:r>
              <a:rPr lang="en-US" altLang="ko-KR" dirty="0"/>
              <a:t> (</a:t>
            </a:r>
            <a:r>
              <a:rPr lang="ko-KR" altLang="en-US" dirty="0"/>
              <a:t>한번에 학습할 단어 개수</a:t>
            </a:r>
            <a:r>
              <a:rPr lang="en-US" altLang="ko-KR" dirty="0"/>
              <a:t>) </a:t>
            </a:r>
            <a:r>
              <a:rPr lang="ko-KR" altLang="en-US" dirty="0"/>
              <a:t>크기가 </a:t>
            </a:r>
            <a:r>
              <a:rPr lang="en-US" altLang="ko-KR" dirty="0"/>
              <a:t>2</a:t>
            </a:r>
            <a:r>
              <a:rPr lang="ko-KR" altLang="en-US" dirty="0"/>
              <a:t>인 경우 아키텍처가 받는 입력과 정답을 알 수 있음</a:t>
            </a:r>
            <a:r>
              <a:rPr lang="en-US" altLang="ko-KR" dirty="0"/>
              <a:t>. </a:t>
            </a:r>
            <a:r>
              <a:rPr lang="ko-KR" altLang="en-US" dirty="0"/>
              <a:t>윈도우 크기가 </a:t>
            </a:r>
            <a:r>
              <a:rPr lang="en-US" altLang="ko-KR" dirty="0"/>
              <a:t>2</a:t>
            </a:r>
            <a:r>
              <a:rPr lang="ko-KR" altLang="en-US" dirty="0"/>
              <a:t>이기 때문에 중심단어 앞뒤로 </a:t>
            </a:r>
            <a:r>
              <a:rPr lang="en-US" altLang="ko-KR" dirty="0"/>
              <a:t>2</a:t>
            </a:r>
            <a:r>
              <a:rPr lang="ko-KR" altLang="en-US" dirty="0"/>
              <a:t>개씩 보며 모든 단어를 </a:t>
            </a:r>
            <a:r>
              <a:rPr lang="ko-KR" altLang="en-US" dirty="0" err="1"/>
              <a:t>슬라이딩하여</a:t>
            </a:r>
            <a:r>
              <a:rPr lang="ko-KR" altLang="en-US" dirty="0"/>
              <a:t> 학습을 하면 </a:t>
            </a:r>
            <a:r>
              <a:rPr lang="en-US" altLang="ko-KR" dirty="0"/>
              <a:t>iteration 1</a:t>
            </a:r>
            <a:r>
              <a:rPr lang="ko-KR" altLang="en-US" dirty="0"/>
              <a:t>회가 마무리됨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이 경우 같은 단어를 가지고 </a:t>
            </a:r>
            <a:r>
              <a:rPr lang="en-US" altLang="ko-KR" dirty="0"/>
              <a:t>4</a:t>
            </a:r>
            <a:r>
              <a:rPr lang="ko-KR" altLang="en-US" dirty="0"/>
              <a:t>회의 업데이트를 하는데 </a:t>
            </a:r>
            <a:r>
              <a:rPr lang="en-US" altLang="ko-KR" dirty="0"/>
              <a:t>CBOW</a:t>
            </a:r>
            <a:r>
              <a:rPr lang="ko-KR" altLang="en-US" dirty="0"/>
              <a:t>의 경우라면 주변단어를 가지고 중심단어를 예측하기 때문에 업데이트가 </a:t>
            </a:r>
            <a:r>
              <a:rPr lang="en-US" altLang="ko-KR" dirty="0"/>
              <a:t>1</a:t>
            </a:r>
            <a:r>
              <a:rPr lang="ko-KR" altLang="en-US" dirty="0"/>
              <a:t>회만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9054F3-517F-4F68-85F8-28269947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6" y="2204864"/>
            <a:ext cx="5908021" cy="35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9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6214140" y="1412776"/>
            <a:ext cx="5544616" cy="461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Skip-gram</a:t>
            </a:r>
            <a:r>
              <a:rPr lang="ko-KR" altLang="en-US" dirty="0"/>
              <a:t>은 좌측의 식을 최대화하는 방식으로 학습이 진행됨</a:t>
            </a:r>
            <a:r>
              <a:rPr lang="en-US" altLang="ko-KR" dirty="0"/>
              <a:t>. NPLM</a:t>
            </a:r>
            <a:r>
              <a:rPr lang="ko-KR" altLang="en-US" dirty="0"/>
              <a:t>이 최대화하려는 조건부 확률과 유사함</a:t>
            </a:r>
            <a:r>
              <a:rPr lang="en-US" altLang="ko-KR" dirty="0"/>
              <a:t>. </a:t>
            </a:r>
            <a:r>
              <a:rPr lang="ko-KR" altLang="en-US" dirty="0"/>
              <a:t>중심단어</a:t>
            </a:r>
            <a:r>
              <a:rPr lang="en-US" altLang="ko-KR" dirty="0"/>
              <a:t>c</a:t>
            </a:r>
            <a:r>
              <a:rPr lang="ko-KR" altLang="en-US" dirty="0"/>
              <a:t>가 주어졌을 때 주변단어 </a:t>
            </a:r>
            <a:r>
              <a:rPr lang="en-US" altLang="ko-KR" dirty="0"/>
              <a:t>o</a:t>
            </a:r>
            <a:r>
              <a:rPr lang="ko-KR" altLang="en-US" dirty="0"/>
              <a:t>가 나타날 확률임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ko-KR" altLang="en-US" dirty="0">
                <a:solidFill>
                  <a:srgbClr val="C00000"/>
                </a:solidFill>
              </a:rPr>
              <a:t>는 입력층과 은닉층을 잇는 가중치 행렬 </a:t>
            </a:r>
            <a:r>
              <a:rPr lang="en-US" altLang="ko-KR" dirty="0">
                <a:solidFill>
                  <a:srgbClr val="C00000"/>
                </a:solidFill>
              </a:rPr>
              <a:t>W</a:t>
            </a:r>
            <a:r>
              <a:rPr lang="ko-KR" altLang="en-US" dirty="0">
                <a:solidFill>
                  <a:srgbClr val="C00000"/>
                </a:solidFill>
              </a:rPr>
              <a:t>의 </a:t>
            </a:r>
            <a:r>
              <a:rPr lang="ko-KR" altLang="en-US" dirty="0" err="1">
                <a:solidFill>
                  <a:srgbClr val="C00000"/>
                </a:solidFill>
              </a:rPr>
              <a:t>행벡터</a:t>
            </a:r>
            <a:r>
              <a:rPr lang="en-US" altLang="ko-KR" dirty="0">
                <a:solidFill>
                  <a:srgbClr val="C00000"/>
                </a:solidFill>
              </a:rPr>
              <a:t>, u</a:t>
            </a:r>
            <a:r>
              <a:rPr lang="ko-KR" altLang="en-US" dirty="0">
                <a:solidFill>
                  <a:srgbClr val="C00000"/>
                </a:solidFill>
              </a:rPr>
              <a:t>는 은닉층과 출력층을 잇는 가중치행렬 </a:t>
            </a:r>
            <a:r>
              <a:rPr lang="en-US" altLang="ko-KR" dirty="0">
                <a:solidFill>
                  <a:srgbClr val="C00000"/>
                </a:solidFill>
              </a:rPr>
              <a:t>W’</a:t>
            </a:r>
            <a:r>
              <a:rPr lang="ko-KR" altLang="en-US" dirty="0">
                <a:solidFill>
                  <a:srgbClr val="C00000"/>
                </a:solidFill>
              </a:rPr>
              <a:t>의 </a:t>
            </a:r>
            <a:r>
              <a:rPr lang="ko-KR" altLang="en-US" dirty="0" err="1">
                <a:solidFill>
                  <a:srgbClr val="C00000"/>
                </a:solidFill>
              </a:rPr>
              <a:t>열벡터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분자의 지수를 키우는 것</a:t>
            </a:r>
            <a:r>
              <a:rPr lang="en-US" altLang="ko-KR" dirty="0"/>
              <a:t>= </a:t>
            </a:r>
            <a:r>
              <a:rPr lang="ko-KR" altLang="en-US" dirty="0"/>
              <a:t>중심단어</a:t>
            </a:r>
            <a:r>
              <a:rPr lang="en-US" altLang="ko-KR" dirty="0"/>
              <a:t>c</a:t>
            </a:r>
            <a:r>
              <a:rPr lang="ko-KR" altLang="en-US" dirty="0"/>
              <a:t>에 해당하는 벡터와 주변단어</a:t>
            </a:r>
            <a:r>
              <a:rPr lang="en-US" altLang="ko-KR" dirty="0"/>
              <a:t>o</a:t>
            </a:r>
            <a:r>
              <a:rPr lang="ko-KR" altLang="en-US" dirty="0"/>
              <a:t>에 해당하는 벡터의 </a:t>
            </a:r>
            <a:r>
              <a:rPr lang="ko-KR" altLang="en-US" dirty="0" err="1"/>
              <a:t>내적값을</a:t>
            </a:r>
            <a:r>
              <a:rPr lang="ko-KR" altLang="en-US" dirty="0"/>
              <a:t> 높이는 것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분모를 줄이는 것</a:t>
            </a:r>
            <a:r>
              <a:rPr lang="en-US" altLang="ko-KR" dirty="0"/>
              <a:t>=</a:t>
            </a:r>
            <a:r>
              <a:rPr lang="ko-KR" altLang="en-US" dirty="0"/>
              <a:t> 윈도우 크기 내에 등장하지 않는 단어들은 중심단어와의 유사도를 감소시킴</a:t>
            </a:r>
            <a:r>
              <a:rPr lang="en-US" altLang="ko-KR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8CF4B-1A88-4438-AD99-FDE9C5FEF6F0}"/>
                  </a:ext>
                </a:extLst>
              </p:cNvPr>
              <p:cNvSpPr txBox="1"/>
              <p:nvPr/>
            </p:nvSpPr>
            <p:spPr>
              <a:xfrm>
                <a:off x="479280" y="1554206"/>
                <a:ext cx="5888016" cy="4494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e>
                        <m:r>
                          <a:rPr lang="en-US" altLang="ko-KR" b="1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b="1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  <m:sup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p>
                          <m:e>
                            <m: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  <m:sup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𝐜𝐟</m:t>
                    </m:r>
                    <m:r>
                      <a:rPr lang="en-US" altLang="ko-KR" sz="1400" b="1" i="0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 ,…,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ko-KR" sz="1400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b="1" dirty="0"/>
              </a:p>
              <a:p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ko-KR" i="1" dirty="0" err="1">
                          <a:latin typeface="Cambria Math" panose="02040503050406030204" pitchFamily="18" charset="0"/>
                        </a:rPr>
                        <m:t>𝑙𝑛𝑃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ko-KR" i="1" dirty="0" err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ko-KR" i="1" dirty="0" err="1">
                          <a:latin typeface="Cambria Math" panose="02040503050406030204" pitchFamily="18" charset="0"/>
                        </a:rPr>
                        <m:t>𝑙𝑛</m:t>
                      </m:r>
                      <m:nary>
                        <m:naryPr>
                          <m:chr m:val="∑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  <m:sup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−∑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 err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 dirty="0" err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ko-KR" i="1" dirty="0" err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 err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 dirty="0" err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)⋅</m:t>
                        </m:r>
                        <m:sSub>
                          <m:sSubPr>
                            <m:ctrl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8CF4B-1A88-4438-AD99-FDE9C5FE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80" y="1554206"/>
                <a:ext cx="5888016" cy="4494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D78083-A9C0-4A9F-BED5-48BEC0EA9198}"/>
              </a:ext>
            </a:extLst>
          </p:cNvPr>
          <p:cNvSpPr/>
          <p:nvPr/>
        </p:nvSpPr>
        <p:spPr>
          <a:xfrm>
            <a:off x="479280" y="1554206"/>
            <a:ext cx="2357435" cy="656904"/>
          </a:xfrm>
          <a:prstGeom prst="roundRect">
            <a:avLst/>
          </a:prstGeom>
          <a:solidFill>
            <a:srgbClr val="FFCDCD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6214140" y="1412776"/>
                <a:ext cx="5544616" cy="378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중심단어 벡터 업데이트 과정을 수식으로 정리하면 다음과 같음</a:t>
                </a:r>
                <a:r>
                  <a:rPr lang="en-US" altLang="ko-KR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이렇게 구한 중심단어 </a:t>
                </a:r>
                <a:r>
                  <a:rPr lang="ko-KR" altLang="en-US" dirty="0" err="1"/>
                  <a:t>그래디언트의</a:t>
                </a:r>
                <a:r>
                  <a:rPr lang="ko-KR" altLang="en-US" dirty="0"/>
                  <a:t> 반대방향으로 조금씩 중심벡터를 업데이트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W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)∗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40" y="1412776"/>
                <a:ext cx="5544616" cy="3780330"/>
              </a:xfrm>
              <a:prstGeom prst="rect">
                <a:avLst/>
              </a:prstGeom>
              <a:blipFill>
                <a:blip r:embed="rId3"/>
                <a:stretch>
                  <a:fillRect l="-659" r="-879" b="-6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8CF4B-1A88-4438-AD99-FDE9C5FEF6F0}"/>
                  </a:ext>
                </a:extLst>
              </p:cNvPr>
              <p:cNvSpPr txBox="1"/>
              <p:nvPr/>
            </p:nvSpPr>
            <p:spPr>
              <a:xfrm>
                <a:off x="354189" y="1454652"/>
                <a:ext cx="5888016" cy="4494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e>
                        <m:r>
                          <a:rPr lang="en-US" altLang="ko-KR" b="1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b="1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  <m:sup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b="1" i="1" dirty="0" err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p>
                          <m:e>
                            <m: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  <m:sup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b="1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ko-K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𝐜𝐟</m:t>
                    </m:r>
                    <m:r>
                      <a:rPr lang="en-US" altLang="ko-KR" sz="1400" b="1" i="0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 ,…,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ko-KR" sz="1400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b="1" dirty="0"/>
              </a:p>
              <a:p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𝑙𝑛𝑃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e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ko-KR" i="1" dirty="0" err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dirty="0" err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 dirty="0" err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ko-KR" i="1" dirty="0" err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err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dirty="0" err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dirty="0" err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𝑙𝑛</m:t>
                      </m:r>
                      <m:nary>
                        <m:naryPr>
                          <m:chr m:val="∑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  <m:sup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 dirty="0" err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 err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−∑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 dirty="0" err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ko-KR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 err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 dirty="0" err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i="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 err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)⋅</m:t>
                        </m:r>
                        <m:sSub>
                          <m:sSubPr>
                            <m:ctrl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38CF4B-1A88-4438-AD99-FDE9C5FE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89" y="1454652"/>
                <a:ext cx="5888016" cy="4494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참고자료</a:t>
            </a:r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9A047B-01E0-4BD1-BA28-2DF6DEAA472F}"/>
                  </a:ext>
                </a:extLst>
              </p:cNvPr>
              <p:cNvSpPr txBox="1"/>
              <p:nvPr/>
            </p:nvSpPr>
            <p:spPr>
              <a:xfrm>
                <a:off x="335360" y="2201287"/>
                <a:ext cx="5888016" cy="86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e>
                        <m:r>
                          <a:rPr lang="en-US" altLang="ko-KR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1" i="1" dirty="0" err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dirty="0" err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b="1" i="1" dirty="0" err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  <m:sup>
                                    <m:r>
                                      <a:rPr lang="en-US" altLang="ko-KR" b="1" i="1" dirty="0" err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1" i="1" dirty="0" err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dirty="0" err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b="1" i="1" dirty="0" err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p>
                          <m:e>
                            <m:r>
                              <a:rPr lang="en-US" altLang="ko-KR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R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ko-KR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ko-KR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  <m:sup>
                                <m:r>
                                  <a:rPr lang="en-US" altLang="ko-KR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altLang="ko-KR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𝐜𝐟</m:t>
                    </m:r>
                    <m:r>
                      <a:rPr lang="en-US" altLang="ko-KR" sz="1400" b="1" i="0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 ,…,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ko-KR" sz="1400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9A047B-01E0-4BD1-BA28-2DF6DEAA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201287"/>
                <a:ext cx="5888016" cy="867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C0000C-DA61-431F-8D52-1DCEE8732496}"/>
              </a:ext>
            </a:extLst>
          </p:cNvPr>
          <p:cNvSpPr txBox="1"/>
          <p:nvPr/>
        </p:nvSpPr>
        <p:spPr>
          <a:xfrm>
            <a:off x="479376" y="1412776"/>
            <a:ext cx="1127938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Word2Vec</a:t>
            </a:r>
            <a:r>
              <a:rPr lang="ko-KR" altLang="en-US" dirty="0"/>
              <a:t>의 목적함수와 </a:t>
            </a:r>
            <a:r>
              <a:rPr lang="en-US" altLang="ko-KR" dirty="0"/>
              <a:t>cosine </a:t>
            </a:r>
            <a:r>
              <a:rPr lang="ko-KR" altLang="en-US" dirty="0"/>
              <a:t>유사도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C8985C-4ED0-41F2-8EB4-8C34707C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0" y="2996952"/>
            <a:ext cx="2359198" cy="222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A31AF6-32E1-4FA2-A3D6-6658D4BA02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132812"/>
            <a:ext cx="3406111" cy="240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801C1B-63D9-4F17-9533-86742589F664}"/>
                  </a:ext>
                </a:extLst>
              </p:cNvPr>
              <p:cNvSpPr txBox="1"/>
              <p:nvPr/>
            </p:nvSpPr>
            <p:spPr>
              <a:xfrm>
                <a:off x="6096000" y="1484784"/>
                <a:ext cx="5544616" cy="485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2</a:t>
                </a:r>
                <a:r>
                  <a:rPr lang="ko-KR" altLang="en-US" sz="1600" dirty="0"/>
                  <a:t>차원 평면 위에 반지름이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단위원이 있을 때 </a:t>
                </a:r>
                <a:r>
                  <a:rPr lang="en-US" altLang="ko-KR" sz="1600" dirty="0"/>
                  <a:t>cos(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는 녹색 선의 길이와 같음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빨간색 직선이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축과 만나는 점이 </a:t>
                </a:r>
                <a:r>
                  <a:rPr lang="en-US" altLang="ko-KR" sz="1600" dirty="0"/>
                  <a:t>cos(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). A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에 포개어져 있을 때 즉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=0 </a:t>
                </a:r>
                <a:r>
                  <a:rPr lang="ko-KR" altLang="en-US" sz="1600" dirty="0"/>
                  <a:t>일 때 </a:t>
                </a:r>
                <a:r>
                  <a:rPr lang="en-US" altLang="ko-KR" sz="1600" dirty="0"/>
                  <a:t>cos(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1. </a:t>
                </a:r>
                <a:r>
                  <a:rPr lang="ko-KR" altLang="en-US" sz="1600" dirty="0"/>
                  <a:t>녹색선의 길이가 반지름과 같기 때문</a:t>
                </a:r>
                <a:r>
                  <a:rPr lang="en-US" altLang="ko-KR" sz="1600" dirty="0"/>
                  <a:t>. B</a:t>
                </a:r>
                <a:r>
                  <a:rPr lang="ko-KR" altLang="en-US" sz="1600" dirty="0"/>
                  <a:t>는 고정한 채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y</a:t>
                </a:r>
                <a:r>
                  <a:rPr lang="ko-KR" altLang="en-US" sz="1600" dirty="0"/>
                  <a:t>축 상단으로 옮겨가면 즉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=90</a:t>
                </a:r>
                <a:r>
                  <a:rPr lang="ko-KR" altLang="en-US" sz="1600" dirty="0"/>
                  <a:t>도 이면 </a:t>
                </a:r>
                <a:r>
                  <a:rPr lang="en-US" altLang="ko-KR" sz="1600" dirty="0"/>
                  <a:t>cos(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)=0.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cos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는 </a:t>
                </a:r>
                <a:r>
                  <a:rPr lang="ko-KR" altLang="en-US" sz="1600" dirty="0" err="1"/>
                  <a:t>벡터들끼리의</a:t>
                </a:r>
                <a:r>
                  <a:rPr lang="ko-KR" altLang="en-US" sz="1600" dirty="0"/>
                  <a:t> 내적과 같으며 내적이 커진다는 것은 두 벡터가 이루는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가 작아진다는 것이며 유사도가 높아지는 것</a:t>
                </a:r>
                <a:r>
                  <a:rPr lang="en-US" altLang="ko-KR" sz="16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목적함수의 분모는 두 벡터의 </a:t>
                </a:r>
                <a:r>
                  <a:rPr lang="ko-KR" altLang="en-US" sz="1600" dirty="0" err="1"/>
                  <a:t>내적값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중심단어</a:t>
                </a:r>
                <a:r>
                  <a:rPr lang="en-US" altLang="ko-KR" sz="1600" dirty="0"/>
                  <a:t>c</a:t>
                </a:r>
                <a:r>
                  <a:rPr lang="ko-KR" altLang="en-US" sz="1600" dirty="0"/>
                  <a:t>를 주변단어</a:t>
                </a:r>
                <a:r>
                  <a:rPr lang="en-US" altLang="ko-KR" sz="1600" dirty="0"/>
                  <a:t>o </a:t>
                </a:r>
                <a:r>
                  <a:rPr lang="ko-KR" altLang="en-US" sz="1600" dirty="0"/>
                  <a:t>인근에 위치시키면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가 작아지며 유사도는 높음</a:t>
                </a:r>
                <a:r>
                  <a:rPr lang="en-US" altLang="ko-KR" sz="16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분모는 중심단어</a:t>
                </a:r>
                <a:r>
                  <a:rPr lang="en-US" altLang="ko-KR" sz="1600" dirty="0"/>
                  <a:t>c</a:t>
                </a:r>
                <a:r>
                  <a:rPr lang="ko-KR" altLang="en-US" sz="1600" dirty="0"/>
                  <a:t>와 학습 말뭉치 내 모든 단어를 각각 </a:t>
                </a:r>
                <a:r>
                  <a:rPr lang="ko-KR" altLang="en-US" sz="1600" dirty="0" err="1"/>
                  <a:t>내적한</a:t>
                </a:r>
                <a:r>
                  <a:rPr lang="ko-KR" altLang="en-US" sz="1600" dirty="0"/>
                  <a:t> 것의 총합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분모를 줄이려면 주변에 등장하지 않은 단어와 중심단어와의 </a:t>
                </a:r>
                <a:r>
                  <a:rPr lang="ko-KR" altLang="en-US" sz="1600" dirty="0" err="1"/>
                  <a:t>내적값은</a:t>
                </a:r>
                <a:r>
                  <a:rPr lang="ko-KR" altLang="en-US" sz="1600" dirty="0"/>
                  <a:t> 작아져야 함</a:t>
                </a:r>
                <a:r>
                  <a:rPr lang="en-US" altLang="ko-KR" sz="1600" dirty="0"/>
                  <a:t>.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801C1B-63D9-4F17-9533-86742589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84784"/>
                <a:ext cx="5544616" cy="4854534"/>
              </a:xfrm>
              <a:prstGeom prst="rect">
                <a:avLst/>
              </a:prstGeom>
              <a:blipFill>
                <a:blip r:embed="rId6"/>
                <a:stretch>
                  <a:fillRect l="-440" r="-2418" b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93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479376" y="1786852"/>
                <a:ext cx="11305255" cy="380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Word2Vec</a:t>
                </a:r>
                <a:r>
                  <a:rPr lang="ko-KR" altLang="en-US" dirty="0"/>
                  <a:t>에는 </a:t>
                </a:r>
                <a:r>
                  <a:rPr lang="ko-KR" altLang="en-US" dirty="0" err="1"/>
                  <a:t>계산량을</a:t>
                </a:r>
                <a:r>
                  <a:rPr lang="ko-KR" altLang="en-US" dirty="0"/>
                  <a:t> 줄이는 중요한 학습 트릭이 있음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1.Subsampling frequent words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말뭉치에서 자주 등장하는 단어는 학습량을 확률적인 방식으로 줄임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등장빈도만큼 업데이트가 되므로 업데이트 횟수를 줄일 수 있음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i</a:t>
                </a:r>
                <a:r>
                  <a:rPr lang="ko-KR" altLang="en-US" dirty="0"/>
                  <a:t>번째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학습에서 제외시키기 위한 확률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해당 단어가 말뭉치에 등장한 비율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해당단어 빈도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전체단어 수</a:t>
                </a:r>
                <a:r>
                  <a:rPr lang="en-US" altLang="ko-KR" dirty="0"/>
                  <a:t>), t</a:t>
                </a:r>
                <a:r>
                  <a:rPr lang="ko-KR" altLang="en-US" dirty="0"/>
                  <a:t>는 사용자 </a:t>
                </a:r>
                <a:r>
                  <a:rPr lang="ko-KR" altLang="en-US" dirty="0" err="1"/>
                  <a:t>지정값으로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 권장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예를들어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0.01</a:t>
                </a:r>
                <a:r>
                  <a:rPr lang="ko-KR" altLang="en-US" dirty="0"/>
                  <a:t>정도이면 빈도가 높은 단어인데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0.9684</a:t>
                </a:r>
                <a:r>
                  <a:rPr lang="ko-KR" altLang="en-US" dirty="0"/>
                  <a:t>가 되어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번의 학습 기회 가운데 </a:t>
                </a:r>
                <a:r>
                  <a:rPr lang="en-US" altLang="ko-KR" dirty="0"/>
                  <a:t>96</a:t>
                </a:r>
                <a:r>
                  <a:rPr lang="ko-KR" altLang="en-US" dirty="0"/>
                  <a:t>번 정도가 학습에서 제외시킴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조사 등 불용어가 여기에 해당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786852"/>
                <a:ext cx="11305255" cy="3802388"/>
              </a:xfrm>
              <a:prstGeom prst="rect">
                <a:avLst/>
              </a:prstGeom>
              <a:blipFill>
                <a:blip r:embed="rId3"/>
                <a:stretch>
                  <a:fillRect l="-485" r="-431" b="-1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479376" y="1208795"/>
            <a:ext cx="11305255" cy="503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2.Negative sampling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Word2Vec</a:t>
            </a:r>
            <a:r>
              <a:rPr lang="ko-KR" altLang="en-US" dirty="0"/>
              <a:t>은 출력층이 내놓는 스코어 값에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함수를 적용해 </a:t>
            </a:r>
            <a:r>
              <a:rPr lang="ko-KR" altLang="en-US" dirty="0" err="1"/>
              <a:t>확률값으로</a:t>
            </a:r>
            <a:r>
              <a:rPr lang="ko-KR" altLang="en-US" dirty="0"/>
              <a:t> 변환한 후 이를 정답과 비교해 </a:t>
            </a:r>
            <a:r>
              <a:rPr lang="ko-KR" altLang="en-US" dirty="0" err="1"/>
              <a:t>역전파하는</a:t>
            </a:r>
            <a:r>
              <a:rPr lang="ko-KR" altLang="en-US" dirty="0"/>
              <a:t> 구조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소프트 맥스를 적용하려면 분모에 해당하는 값</a:t>
            </a:r>
            <a:r>
              <a:rPr lang="en-US" altLang="ko-KR" dirty="0"/>
              <a:t>, </a:t>
            </a:r>
            <a:r>
              <a:rPr lang="ko-KR" altLang="en-US" dirty="0"/>
              <a:t>즉 중심단어와 나머지 모든 단어의 내적을 한 뒤</a:t>
            </a:r>
            <a:r>
              <a:rPr lang="en-US" altLang="ko-KR" dirty="0"/>
              <a:t>, </a:t>
            </a:r>
            <a:r>
              <a:rPr lang="ko-KR" altLang="en-US" dirty="0"/>
              <a:t>이를 다시 </a:t>
            </a:r>
            <a:r>
              <a:rPr lang="en-US" altLang="ko-KR" dirty="0"/>
              <a:t>exp</a:t>
            </a:r>
            <a:r>
              <a:rPr lang="ko-KR" altLang="en-US" dirty="0"/>
              <a:t>를 취해줘야 함</a:t>
            </a:r>
            <a:r>
              <a:rPr lang="en-US" altLang="ko-KR" dirty="0"/>
              <a:t>. </a:t>
            </a:r>
            <a:r>
              <a:rPr lang="ko-KR" altLang="en-US" dirty="0"/>
              <a:t>통상적으로 하나의 말뭉치 안에 등장하는 단어 수는 약</a:t>
            </a:r>
            <a:r>
              <a:rPr lang="en-US" altLang="ko-KR" dirty="0"/>
              <a:t>10</a:t>
            </a:r>
            <a:r>
              <a:rPr lang="ko-KR" altLang="en-US" dirty="0"/>
              <a:t>만개로 </a:t>
            </a:r>
            <a:r>
              <a:rPr lang="ko-KR" altLang="en-US" dirty="0" err="1"/>
              <a:t>계산량이</a:t>
            </a:r>
            <a:r>
              <a:rPr lang="ko-KR" altLang="en-US" dirty="0"/>
              <a:t> 매우 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때문에 </a:t>
            </a:r>
            <a:r>
              <a:rPr lang="ko-KR" altLang="en-US" dirty="0" err="1"/>
              <a:t>소프트맥스</a:t>
            </a:r>
            <a:r>
              <a:rPr lang="ko-KR" altLang="en-US" dirty="0"/>
              <a:t> 확률을 구할 때 전체 단어를 대상으로 구하지 않고</a:t>
            </a:r>
            <a:r>
              <a:rPr lang="en-US" altLang="ko-KR" dirty="0"/>
              <a:t>, </a:t>
            </a:r>
            <a:r>
              <a:rPr lang="ko-KR" altLang="en-US" dirty="0"/>
              <a:t>일부 단어만 뽑아서 계산을 하게 됨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negative sampling</a:t>
            </a:r>
            <a:r>
              <a:rPr lang="ko-KR" altLang="en-US" dirty="0"/>
              <a:t>이라 함</a:t>
            </a:r>
            <a:r>
              <a:rPr lang="en-US" altLang="ko-KR" dirty="0"/>
              <a:t>. </a:t>
            </a:r>
            <a:r>
              <a:rPr lang="ko-KR" altLang="en-US" dirty="0"/>
              <a:t>학습 자체를 아예 건너뛰는 </a:t>
            </a:r>
            <a:r>
              <a:rPr lang="en-US" altLang="ko-KR" dirty="0"/>
              <a:t>subsampling</a:t>
            </a:r>
            <a:r>
              <a:rPr lang="ko-KR" altLang="en-US" dirty="0"/>
              <a:t>과 다름을 유의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타깃단어와 문맥단어 쌍이 주어졌을 때</a:t>
            </a:r>
            <a:r>
              <a:rPr lang="en-US" altLang="ko-KR" dirty="0"/>
              <a:t>, </a:t>
            </a:r>
            <a:r>
              <a:rPr lang="ko-KR" altLang="en-US" dirty="0"/>
              <a:t>해당 쌍이 </a:t>
            </a:r>
            <a:r>
              <a:rPr lang="en-US" altLang="ko-KR" dirty="0"/>
              <a:t>positive sample</a:t>
            </a:r>
            <a:r>
              <a:rPr lang="ko-KR" altLang="en-US" dirty="0"/>
              <a:t>인지</a:t>
            </a:r>
            <a:r>
              <a:rPr lang="en-US" altLang="ko-KR" dirty="0"/>
              <a:t> negative sample</a:t>
            </a:r>
            <a:r>
              <a:rPr lang="ko-KR" altLang="en-US" dirty="0"/>
              <a:t>인지 이진 </a:t>
            </a:r>
            <a:r>
              <a:rPr lang="ko-KR" altLang="en-US" dirty="0" err="1"/>
              <a:t>분류하는것을</a:t>
            </a:r>
            <a:r>
              <a:rPr lang="ko-KR" altLang="en-US" dirty="0"/>
              <a:t> 학습하는 기법을 </a:t>
            </a:r>
            <a:r>
              <a:rPr lang="en-US" altLang="ko-KR" dirty="0"/>
              <a:t>negative sampling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방식으로 학습하게 되면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positive sample</a:t>
            </a:r>
            <a:r>
              <a:rPr lang="ko-KR" altLang="en-US" dirty="0"/>
              <a:t>과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negative sample</a:t>
            </a:r>
            <a:r>
              <a:rPr lang="ko-KR" altLang="en-US" dirty="0"/>
              <a:t>을 매 스텝마다 차원수가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err="1"/>
              <a:t>시그모이드를</a:t>
            </a:r>
            <a:r>
              <a:rPr lang="ko-KR" altLang="en-US" dirty="0"/>
              <a:t>  </a:t>
            </a:r>
            <a:r>
              <a:rPr lang="en-US" altLang="ko-KR" dirty="0"/>
              <a:t>k+1</a:t>
            </a:r>
            <a:r>
              <a:rPr lang="ko-KR" altLang="en-US" dirty="0"/>
              <a:t>회 계산하게 됨</a:t>
            </a:r>
            <a:r>
              <a:rPr lang="en-US" altLang="ko-KR" dirty="0"/>
              <a:t>. </a:t>
            </a:r>
            <a:r>
              <a:rPr lang="ko-KR" altLang="en-US" dirty="0"/>
              <a:t>매 스텝마다 어휘 집합 크기만큼의 차원수를 가진 </a:t>
            </a:r>
            <a:r>
              <a:rPr lang="ko-KR" altLang="en-US" dirty="0" err="1"/>
              <a:t>소프트맥스를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계산해야하는</a:t>
            </a:r>
            <a:r>
              <a:rPr lang="ko-KR" altLang="en-US" dirty="0"/>
              <a:t> 기존방식보다 </a:t>
            </a:r>
            <a:r>
              <a:rPr lang="ko-KR" altLang="en-US" dirty="0" err="1"/>
              <a:t>계산량이</a:t>
            </a:r>
            <a:r>
              <a:rPr lang="ko-KR" altLang="en-US" dirty="0"/>
              <a:t> 훨씬 적음</a:t>
            </a:r>
            <a:r>
              <a:rPr lang="en-US" altLang="ko-KR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2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3"/>
          <p:cNvSpPr txBox="1"/>
          <p:nvPr/>
        </p:nvSpPr>
        <p:spPr>
          <a:xfrm>
            <a:off x="2677716" y="2655962"/>
            <a:ext cx="413836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00050" indent="-400050">
              <a:buAutoNum type="romanUcPeriod"/>
            </a:pPr>
            <a:r>
              <a:rPr lang="en-US" altLang="ko-KR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NPLM</a:t>
            </a:r>
          </a:p>
          <a:p>
            <a:pPr marL="400050" indent="-400050">
              <a:buAutoNum type="romanUcPeriod"/>
            </a:pPr>
            <a:r>
              <a:rPr lang="en-US" altLang="ko-KR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Word2Vec  </a:t>
            </a:r>
          </a:p>
          <a:p>
            <a:pPr marL="400050" indent="-400050">
              <a:buAutoNum type="romanUcPeriod"/>
            </a:pPr>
            <a:r>
              <a:rPr lang="en-US" altLang="ko-KR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Tutorial</a:t>
            </a:r>
          </a:p>
          <a:p>
            <a:pPr marL="400050" indent="-400050">
              <a:buAutoNum type="romanUcPeriod"/>
            </a:pPr>
            <a:endParaRPr lang="en-US" altLang="ko-KR" dirty="0">
              <a:solidFill>
                <a:srgbClr val="0070C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3" name="Picture 4" descr="C:\Users\이중배\Desktop\Lovepik_com-500530962-crystal-light-bulb-creativit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81" r="40284"/>
          <a:stretch/>
        </p:blipFill>
        <p:spPr bwMode="auto">
          <a:xfrm>
            <a:off x="0" y="2708920"/>
            <a:ext cx="979539" cy="3312368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9264352" y="0"/>
            <a:ext cx="2610756" cy="2981083"/>
            <a:chOff x="7187879" y="-874396"/>
            <a:chExt cx="2578439" cy="3759775"/>
          </a:xfrm>
        </p:grpSpPr>
        <p:sp>
          <p:nvSpPr>
            <p:cNvPr id="35" name="任意多边形: 形状 4"/>
            <p:cNvSpPr/>
            <p:nvPr/>
          </p:nvSpPr>
          <p:spPr>
            <a:xfrm>
              <a:off x="7187879" y="-874396"/>
              <a:ext cx="1792672" cy="2982658"/>
            </a:xfrm>
            <a:prstGeom prst="parallelogram">
              <a:avLst>
                <a:gd name="adj" fmla="val 80343"/>
              </a:avLst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6" name="任意多边形: 形状 3"/>
            <p:cNvSpPr/>
            <p:nvPr/>
          </p:nvSpPr>
          <p:spPr>
            <a:xfrm>
              <a:off x="7257256" y="1095"/>
              <a:ext cx="2411462" cy="2884284"/>
            </a:xfrm>
            <a:prstGeom prst="parallelogram">
              <a:avLst>
                <a:gd name="adj" fmla="val 59205"/>
              </a:avLst>
            </a:prstGeom>
            <a:solidFill>
              <a:srgbClr val="072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7" name="任意多边形: 形状 4"/>
            <p:cNvSpPr/>
            <p:nvPr/>
          </p:nvSpPr>
          <p:spPr>
            <a:xfrm>
              <a:off x="8542119" y="482192"/>
              <a:ext cx="1224199" cy="1022515"/>
            </a:xfrm>
            <a:custGeom>
              <a:avLst/>
              <a:gdLst>
                <a:gd name="connsiteX0" fmla="*/ 1518632 w 3786028"/>
                <a:gd name="connsiteY0" fmla="*/ 0 h 3162300"/>
                <a:gd name="connsiteX1" fmla="*/ 3786028 w 3786028"/>
                <a:gd name="connsiteY1" fmla="*/ 0 h 3162300"/>
                <a:gd name="connsiteX2" fmla="*/ 2267396 w 3786028"/>
                <a:gd name="connsiteY2" fmla="*/ 3162300 h 3162300"/>
                <a:gd name="connsiteX3" fmla="*/ 0 w 3786028"/>
                <a:gd name="connsiteY3" fmla="*/ 3162300 h 31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028" h="3162300">
                  <a:moveTo>
                    <a:pt x="1518632" y="0"/>
                  </a:moveTo>
                  <a:lnTo>
                    <a:pt x="3786028" y="0"/>
                  </a:lnTo>
                  <a:lnTo>
                    <a:pt x="2267396" y="3162300"/>
                  </a:lnTo>
                  <a:lnTo>
                    <a:pt x="0" y="316230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8" name="文本框 3"/>
          <p:cNvSpPr txBox="1"/>
          <p:nvPr/>
        </p:nvSpPr>
        <p:spPr>
          <a:xfrm>
            <a:off x="2623370" y="1782662"/>
            <a:ext cx="635324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단어수준 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임베딩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699657" y="2429158"/>
            <a:ext cx="950685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479376" y="1856867"/>
                <a:ext cx="11305255" cy="340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2.Negative sampling</a:t>
                </a:r>
                <a:r>
                  <a:rPr lang="ko-KR" altLang="en-US" dirty="0"/>
                  <a:t>의 절차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1) </a:t>
                </a:r>
                <a:r>
                  <a:rPr lang="ko-KR" altLang="en-US" dirty="0"/>
                  <a:t>사용자가 지정한 윈도우 사이즈 내에 등장하지 않는 단어 즉</a:t>
                </a:r>
                <a:r>
                  <a:rPr lang="en-US" altLang="ko-KR" dirty="0"/>
                  <a:t>, negative sample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 뽑음</a:t>
                </a:r>
                <a:r>
                  <a:rPr lang="en-US" altLang="ko-KR" dirty="0"/>
                  <a:t>. </a:t>
                </a:r>
                <a:r>
                  <a:rPr lang="en-US" altLang="ko-KR" dirty="0" err="1"/>
                  <a:t>Mikolov</a:t>
                </a:r>
                <a:r>
                  <a:rPr lang="en-US" altLang="ko-KR" dirty="0"/>
                  <a:t> b</a:t>
                </a:r>
                <a:r>
                  <a:rPr lang="ko-KR" altLang="en-US" dirty="0"/>
                  <a:t>논문에 따르면 작은 데이터에는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5~20, </a:t>
                </a:r>
                <a:r>
                  <a:rPr lang="ko-KR" altLang="en-US" dirty="0"/>
                  <a:t>큰 데이터에서는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2~5</a:t>
                </a:r>
                <a:r>
                  <a:rPr lang="ko-KR" altLang="en-US" dirty="0"/>
                  <a:t>로 하는 것이 성능이 좋았음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2) </a:t>
                </a:r>
                <a:r>
                  <a:rPr lang="ko-KR" altLang="en-US" dirty="0"/>
                  <a:t>이를 정답 단어와 합쳐 전체 단어처럼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확률을 구함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 윈도우 사이즈가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라면 최대 </a:t>
                </a:r>
                <a:r>
                  <a:rPr lang="en-US" altLang="ko-KR" dirty="0"/>
                  <a:t>25</a:t>
                </a:r>
                <a:r>
                  <a:rPr lang="ko-KR" altLang="en-US" dirty="0"/>
                  <a:t>개 단어를 대상으로만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확률을 계산하고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파라미터 업데이트도 </a:t>
                </a:r>
                <a:r>
                  <a:rPr lang="en-US" altLang="ko-KR" dirty="0"/>
                  <a:t>25</a:t>
                </a:r>
                <a:r>
                  <a:rPr lang="ko-KR" altLang="en-US" dirty="0"/>
                  <a:t>개 대상으로만 이루어짐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윈도우 내에 등장하지 않은 어떤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negative sample</a:t>
                </a:r>
                <a:r>
                  <a:rPr lang="ko-KR" altLang="en-US" dirty="0"/>
                  <a:t>로 뽑힐 확률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/4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subsampling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negative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에 쓰는 </a:t>
                </a:r>
                <a:r>
                  <a:rPr lang="ko-KR" altLang="en-US" dirty="0" err="1"/>
                  <a:t>확률값들은</a:t>
                </a:r>
                <a:r>
                  <a:rPr lang="ko-KR" altLang="en-US" dirty="0"/>
                  <a:t> 고정된 값이기 때문에 학습을 시작할 때 미리 구해 놓음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856867"/>
                <a:ext cx="11305255" cy="3407087"/>
              </a:xfrm>
              <a:prstGeom prst="rect">
                <a:avLst/>
              </a:prstGeom>
              <a:blipFill>
                <a:blip r:embed="rId3"/>
                <a:stretch>
                  <a:fillRect l="-485" b="-1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7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Word2Vec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479376" y="1856867"/>
            <a:ext cx="11305255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Word2Vec</a:t>
            </a:r>
            <a:r>
              <a:rPr lang="ko-KR" altLang="en-US" dirty="0"/>
              <a:t> 종합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Word2Vec</a:t>
            </a:r>
            <a:r>
              <a:rPr lang="ko-KR" altLang="en-US" dirty="0"/>
              <a:t>은 중심단어와 주변단어 벡터의 내적이 코사인 유사도가 되도록 단어벡터를 벡터공간에 </a:t>
            </a:r>
            <a:r>
              <a:rPr lang="ko-KR" altLang="en-US" dirty="0" err="1"/>
              <a:t>임베딩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말뭉치를 만드는 방식이나 </a:t>
            </a:r>
            <a:r>
              <a:rPr lang="en-US" altLang="ko-KR" dirty="0"/>
              <a:t>subsampling, negative sampling </a:t>
            </a:r>
            <a:r>
              <a:rPr lang="ko-KR" altLang="en-US" dirty="0"/>
              <a:t>등의 기법을 통해 성능은 끌어올리고 </a:t>
            </a:r>
            <a:r>
              <a:rPr lang="ko-KR" altLang="en-US" dirty="0" err="1"/>
              <a:t>계산복잡성은</a:t>
            </a:r>
            <a:r>
              <a:rPr lang="ko-KR" altLang="en-US" dirty="0"/>
              <a:t> 낮춤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은닉층이 하나인 </a:t>
            </a:r>
            <a:r>
              <a:rPr lang="ko-KR" altLang="en-US" dirty="0" err="1"/>
              <a:t>뉴럴네트워크</a:t>
            </a:r>
            <a:r>
              <a:rPr lang="ko-KR" altLang="en-US" dirty="0"/>
              <a:t> 구조이나 </a:t>
            </a:r>
            <a:r>
              <a:rPr lang="ko-KR" altLang="en-US" dirty="0" err="1"/>
              <a:t>하이퍼볼릭탄젠트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등 비선형 활성함수를 사용하지 않기 때문에 사실상 선형모델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성능과 </a:t>
            </a:r>
            <a:r>
              <a:rPr lang="ko-KR" altLang="en-US" dirty="0" err="1"/>
              <a:t>계산복잡성</a:t>
            </a:r>
            <a:r>
              <a:rPr lang="ko-KR" altLang="en-US" dirty="0"/>
              <a:t> 두 마리 토끼를 모두 잡는 데 성공했기 때문에 많은 관심을 받고 있음</a:t>
            </a:r>
            <a:r>
              <a:rPr lang="en-US" altLang="ko-KR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1E61C-698D-4251-B541-F8B293AB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3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Tutorial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373914" y="3546737"/>
            <a:ext cx="11338710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어휘분석이 끝난 결과물을 파이썬 </a:t>
            </a:r>
            <a:r>
              <a:rPr lang="en-US" altLang="ko-KR" dirty="0" err="1"/>
              <a:t>gensism</a:t>
            </a:r>
            <a:r>
              <a:rPr lang="en-US" altLang="ko-KR" dirty="0"/>
              <a:t> </a:t>
            </a:r>
            <a:r>
              <a:rPr lang="ko-KR" altLang="en-US" dirty="0"/>
              <a:t>패키지를 활용해 </a:t>
            </a:r>
            <a:r>
              <a:rPr lang="en-US" altLang="ko-KR" dirty="0"/>
              <a:t>Word2Vec</a:t>
            </a:r>
            <a:r>
              <a:rPr lang="ko-KR" altLang="en-US" dirty="0"/>
              <a:t>방법론을 적용할 수 있음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C00000"/>
                </a:solidFill>
              </a:rPr>
              <a:t>단어를 </a:t>
            </a:r>
            <a:r>
              <a:rPr lang="ko-KR" altLang="en-US" dirty="0" err="1">
                <a:solidFill>
                  <a:srgbClr val="C00000"/>
                </a:solidFill>
              </a:rPr>
              <a:t>벡터화하기전에</a:t>
            </a:r>
            <a:r>
              <a:rPr lang="ko-KR" altLang="en-US" dirty="0">
                <a:solidFill>
                  <a:srgbClr val="C00000"/>
                </a:solidFill>
              </a:rPr>
              <a:t> 형태소 분석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즉 </a:t>
            </a:r>
            <a:r>
              <a:rPr lang="ko-KR" altLang="en-US" dirty="0" err="1">
                <a:solidFill>
                  <a:srgbClr val="C00000"/>
                </a:solidFill>
              </a:rPr>
              <a:t>포스태깅이</a:t>
            </a:r>
            <a:r>
              <a:rPr lang="ko-KR" altLang="en-US" dirty="0">
                <a:solidFill>
                  <a:srgbClr val="C00000"/>
                </a:solidFill>
              </a:rPr>
              <a:t> 필요</a:t>
            </a:r>
            <a:r>
              <a:rPr lang="ko-KR" altLang="en-US" dirty="0"/>
              <a:t>하며 형태소분석을 잘하는 것이 자연어 처리에서 매우 중요</a:t>
            </a:r>
            <a:r>
              <a:rPr lang="en-US" altLang="ko-KR" dirty="0"/>
              <a:t>.)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포스태깅한</a:t>
            </a:r>
            <a:r>
              <a:rPr lang="ko-KR" altLang="en-US" dirty="0"/>
              <a:t> 컨텐츠를 </a:t>
            </a:r>
            <a:r>
              <a:rPr lang="en-US" altLang="ko-KR" dirty="0"/>
              <a:t>100</a:t>
            </a:r>
            <a:r>
              <a:rPr lang="ko-KR" altLang="en-US" dirty="0"/>
              <a:t>차원의 벡터로 바꾸고 윈도우 사이즈는 </a:t>
            </a:r>
            <a:r>
              <a:rPr lang="en-US" altLang="ko-KR" dirty="0"/>
              <a:t>2(</a:t>
            </a:r>
            <a:r>
              <a:rPr lang="ko-KR" altLang="en-US" dirty="0"/>
              <a:t>주변단어는 앞뒤로 </a:t>
            </a:r>
            <a:r>
              <a:rPr lang="en-US" altLang="ko-KR" dirty="0"/>
              <a:t>2</a:t>
            </a:r>
            <a:r>
              <a:rPr lang="ko-KR" altLang="en-US" dirty="0"/>
              <a:t>개씩 보기</a:t>
            </a:r>
            <a:r>
              <a:rPr lang="en-US" altLang="ko-KR" dirty="0"/>
              <a:t>), </a:t>
            </a:r>
            <a:r>
              <a:rPr lang="ko-KR" altLang="en-US" dirty="0"/>
              <a:t>말뭉치 내 출현빈도가 </a:t>
            </a:r>
            <a:r>
              <a:rPr lang="en-US" altLang="ko-KR" dirty="0"/>
              <a:t>50</a:t>
            </a:r>
            <a:r>
              <a:rPr lang="ko-KR" altLang="en-US" dirty="0"/>
              <a:t>번 미만인 단어는 분석에서 제외하고</a:t>
            </a:r>
            <a:r>
              <a:rPr lang="en-US" altLang="ko-KR" dirty="0"/>
              <a:t>, CPU</a:t>
            </a:r>
            <a:r>
              <a:rPr lang="ko-KR" altLang="en-US" dirty="0"/>
              <a:t>는 </a:t>
            </a:r>
            <a:r>
              <a:rPr lang="ko-KR" altLang="en-US" dirty="0" err="1"/>
              <a:t>쿼드코어를</a:t>
            </a:r>
            <a:r>
              <a:rPr lang="ko-KR" altLang="en-US" dirty="0"/>
              <a:t> 쓰고</a:t>
            </a:r>
            <a:r>
              <a:rPr lang="en-US" altLang="ko-KR" dirty="0"/>
              <a:t>, 100</a:t>
            </a:r>
            <a:r>
              <a:rPr lang="ko-KR" altLang="en-US" dirty="0"/>
              <a:t>번 </a:t>
            </a:r>
            <a:r>
              <a:rPr lang="ko-KR" altLang="en-US" dirty="0" err="1"/>
              <a:t>반복학습할</a:t>
            </a:r>
            <a:r>
              <a:rPr lang="ko-KR" altLang="en-US" dirty="0"/>
              <a:t> 것</a:t>
            </a:r>
            <a:r>
              <a:rPr lang="en-US" altLang="ko-KR" dirty="0"/>
              <a:t>. </a:t>
            </a:r>
            <a:r>
              <a:rPr lang="ko-KR" altLang="en-US" dirty="0"/>
              <a:t>분석방법론은 </a:t>
            </a:r>
            <a:r>
              <a:rPr lang="en-US" altLang="ko-KR" dirty="0"/>
              <a:t>skip-gram</a:t>
            </a:r>
            <a:r>
              <a:rPr lang="ko-KR" altLang="en-US" dirty="0"/>
              <a:t>을 쓸 것</a:t>
            </a:r>
            <a:r>
              <a:rPr lang="en-US" altLang="ko-KR" dirty="0"/>
              <a:t>.(sg=0</a:t>
            </a:r>
            <a:r>
              <a:rPr lang="ko-KR" altLang="en-US" dirty="0"/>
              <a:t>이면 </a:t>
            </a:r>
            <a:r>
              <a:rPr lang="en-US" altLang="ko-KR" dirty="0"/>
              <a:t>CBOW)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gensim</a:t>
            </a:r>
            <a:r>
              <a:rPr lang="ko-KR" altLang="en-US" dirty="0"/>
              <a:t>패키지의 기능 중 </a:t>
            </a:r>
            <a:r>
              <a:rPr lang="en-US" altLang="ko-KR" dirty="0" err="1"/>
              <a:t>most_similar</a:t>
            </a:r>
            <a:r>
              <a:rPr lang="en-US" altLang="ko-KR" dirty="0"/>
              <a:t> </a:t>
            </a:r>
            <a:r>
              <a:rPr lang="ko-KR" altLang="en-US" dirty="0"/>
              <a:t>함수를 쓰면 벡터사이의 코사인 유사도를 구함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디자인을 입력하면 유사도가 큰 </a:t>
            </a:r>
            <a:r>
              <a:rPr lang="en-US" altLang="ko-KR" dirty="0"/>
              <a:t>100</a:t>
            </a:r>
            <a:r>
              <a:rPr lang="ko-KR" altLang="en-US" dirty="0"/>
              <a:t>개의 단어 색감</a:t>
            </a:r>
            <a:r>
              <a:rPr lang="en-US" altLang="ko-KR" dirty="0"/>
              <a:t>, </a:t>
            </a:r>
            <a:r>
              <a:rPr lang="ko-KR" altLang="en-US" dirty="0" err="1"/>
              <a:t>그립감</a:t>
            </a:r>
            <a:r>
              <a:rPr lang="en-US" altLang="ko-KR" dirty="0"/>
              <a:t>, </a:t>
            </a:r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UI… </a:t>
            </a:r>
            <a:r>
              <a:rPr lang="ko-KR" altLang="en-US" dirty="0"/>
              <a:t>등을 출력함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F8DC33-13F5-4B95-8616-0D21495B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82" y="1196841"/>
            <a:ext cx="6962775" cy="1352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766F8B-8462-49BA-9E74-0CDABBDE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32" y="2569326"/>
            <a:ext cx="69056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048" y="2991435"/>
            <a:ext cx="3544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  <a:cs typeface="함초롬돋움" panose="02030504000101010101" pitchFamily="18" charset="-127"/>
              </a:rPr>
              <a:t>감사합니다</a:t>
            </a:r>
          </a:p>
        </p:txBody>
      </p:sp>
      <p:sp>
        <p:nvSpPr>
          <p:cNvPr id="8" name="평행 사변형 7"/>
          <p:cNvSpPr/>
          <p:nvPr/>
        </p:nvSpPr>
        <p:spPr>
          <a:xfrm flipH="1">
            <a:off x="4700114" y="3831456"/>
            <a:ext cx="5499095" cy="3026544"/>
          </a:xfrm>
          <a:prstGeom prst="parallelogram">
            <a:avLst>
              <a:gd name="adj" fmla="val 96451"/>
            </a:avLst>
          </a:prstGeom>
          <a:solidFill>
            <a:srgbClr val="09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211092" y="3831456"/>
            <a:ext cx="367942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2000">
                  <a:schemeClr val="bg1"/>
                </a:gs>
                <a:gs pos="2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NPLM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25682-1691-46B7-8CC5-2994B5833577}"/>
              </a:ext>
            </a:extLst>
          </p:cNvPr>
          <p:cNvSpPr txBox="1"/>
          <p:nvPr/>
        </p:nvSpPr>
        <p:spPr>
          <a:xfrm>
            <a:off x="328354" y="1628800"/>
            <a:ext cx="11535291" cy="337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NPLM (Neural Probabilistic Language Model)</a:t>
            </a:r>
            <a:r>
              <a:rPr lang="ko-KR" altLang="en-US" dirty="0"/>
              <a:t>은 </a:t>
            </a:r>
            <a:r>
              <a:rPr lang="ko-KR" altLang="en-US" dirty="0" err="1"/>
              <a:t>딥러닝의</a:t>
            </a:r>
            <a:r>
              <a:rPr lang="ko-KR" altLang="en-US" dirty="0"/>
              <a:t> 대부 </a:t>
            </a:r>
            <a:r>
              <a:rPr lang="en-US" altLang="ko-KR" dirty="0" err="1"/>
              <a:t>Bengio</a:t>
            </a:r>
            <a:r>
              <a:rPr lang="en-US" altLang="ko-KR" dirty="0"/>
              <a:t> </a:t>
            </a:r>
            <a:r>
              <a:rPr lang="ko-KR" altLang="en-US" dirty="0"/>
              <a:t>연구팀이 제안한 단어를 벡터로 바꾸는 </a:t>
            </a:r>
            <a:r>
              <a:rPr lang="en-US" altLang="ko-KR" dirty="0"/>
              <a:t>Neural Networks </a:t>
            </a:r>
            <a:r>
              <a:rPr lang="ko-KR" altLang="en-US" dirty="0"/>
              <a:t>기반 방법론</a:t>
            </a:r>
            <a:r>
              <a:rPr lang="en-US" altLang="ko-KR" dirty="0"/>
              <a:t>. </a:t>
            </a:r>
            <a:r>
              <a:rPr lang="ko-KR" altLang="en-US" dirty="0"/>
              <a:t>통계 기반의 전통적인 언어모델의 한계를 극복</a:t>
            </a:r>
            <a:r>
              <a:rPr lang="en-US" altLang="ko-KR" dirty="0"/>
              <a:t>. (</a:t>
            </a:r>
            <a:r>
              <a:rPr lang="ko-KR" altLang="en-US" dirty="0"/>
              <a:t>이 책의 </a:t>
            </a:r>
            <a:r>
              <a:rPr lang="en-US" altLang="ko-KR" dirty="0"/>
              <a:t>2.3</a:t>
            </a:r>
            <a:r>
              <a:rPr lang="ko-KR" altLang="en-US" dirty="0"/>
              <a:t>에서 다룸</a:t>
            </a:r>
            <a:r>
              <a:rPr lang="en-US" altLang="ko-KR" dirty="0"/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기존 언어 모델의 단점은 다음과 같음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학습데이터에 존재하지 않는 </a:t>
            </a:r>
            <a:r>
              <a:rPr lang="en-US" altLang="ko-KR" dirty="0"/>
              <a:t>n-gram</a:t>
            </a:r>
            <a:r>
              <a:rPr lang="ko-KR" altLang="en-US" dirty="0"/>
              <a:t>이 포함된 문장이 나타날 확률 값을 </a:t>
            </a:r>
            <a:r>
              <a:rPr lang="en-US" altLang="ko-KR" dirty="0"/>
              <a:t>0</a:t>
            </a:r>
            <a:r>
              <a:rPr lang="ko-KR" altLang="en-US" dirty="0"/>
              <a:t>으로 부여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문장의 장기 의존성을 포착하기 어려움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단어나 문장 간 유사도를 계산할 수 없음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NPLM</a:t>
            </a:r>
            <a:r>
              <a:rPr lang="ko-KR" altLang="en-US" dirty="0"/>
              <a:t> 은 이러한 기존 언어모델의 한계를 일부 극복했으며 </a:t>
            </a:r>
            <a:r>
              <a:rPr lang="en-US" altLang="ko-KR" dirty="0"/>
              <a:t>NPLM</a:t>
            </a:r>
            <a:r>
              <a:rPr lang="ko-KR" altLang="en-US" dirty="0"/>
              <a:t>자체가 단어 </a:t>
            </a:r>
            <a:r>
              <a:rPr lang="ko-KR" altLang="en-US" dirty="0" err="1"/>
              <a:t>임베딩</a:t>
            </a:r>
            <a:r>
              <a:rPr lang="ko-KR" altLang="en-US" dirty="0"/>
              <a:t> 역할을 수행할 수 있다는 점에서 의의가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52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NPLM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25682-1691-46B7-8CC5-2994B5833577}"/>
              </a:ext>
            </a:extLst>
          </p:cNvPr>
          <p:cNvSpPr txBox="1"/>
          <p:nvPr/>
        </p:nvSpPr>
        <p:spPr>
          <a:xfrm>
            <a:off x="328354" y="1628800"/>
            <a:ext cx="11535291" cy="378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One-hot-vector </a:t>
            </a:r>
            <a:r>
              <a:rPr lang="ko-KR" altLang="en-US" dirty="0"/>
              <a:t>로 단어를 표현할 때 단어 수가 늘어날 수록 단어벡터들의 차원이 늘어나 계산 복잡성의 문제가 발생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뿐만 아니라 </a:t>
            </a:r>
            <a:r>
              <a:rPr lang="ko-KR" altLang="en-US" dirty="0" err="1"/>
              <a:t>원핫벡터는</a:t>
            </a:r>
            <a:r>
              <a:rPr lang="ko-KR" altLang="en-US" dirty="0"/>
              <a:t> 두 단어의 </a:t>
            </a:r>
            <a:r>
              <a:rPr lang="en-US" altLang="ko-KR" dirty="0"/>
              <a:t>inner product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코끼리</a:t>
            </a:r>
            <a:r>
              <a:rPr lang="en-US" altLang="ko-KR" dirty="0"/>
              <a:t>:[1,0,0], </a:t>
            </a:r>
            <a:r>
              <a:rPr lang="ko-KR" altLang="en-US" dirty="0"/>
              <a:t>사자</a:t>
            </a:r>
            <a:r>
              <a:rPr lang="en-US" altLang="ko-KR" dirty="0"/>
              <a:t>:[0,1,0], </a:t>
            </a:r>
            <a:r>
              <a:rPr lang="ko-KR" altLang="en-US" dirty="0"/>
              <a:t>뱀</a:t>
            </a:r>
            <a:r>
              <a:rPr lang="en-US" altLang="ko-KR" dirty="0"/>
              <a:t>:[0,0,1] </a:t>
            </a:r>
            <a:r>
              <a:rPr lang="ko-KR" altLang="en-US" dirty="0"/>
              <a:t>이라는 세 개 단어로 이뤄진 사전이 있을 때</a:t>
            </a:r>
            <a:r>
              <a:rPr lang="en-US" altLang="ko-KR" dirty="0"/>
              <a:t>, </a:t>
            </a:r>
            <a:r>
              <a:rPr lang="ko-KR" altLang="en-US" dirty="0"/>
              <a:t>코끼리 벡터와 사자벡터를 </a:t>
            </a:r>
            <a:r>
              <a:rPr lang="ko-KR" altLang="en-US" dirty="0" err="1"/>
              <a:t>내적하면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두 벡터의 내적은 두 벡터 사이의 각도</a:t>
            </a:r>
            <a:r>
              <a:rPr lang="en-US" altLang="ko-KR" dirty="0"/>
              <a:t>(cosine)</a:t>
            </a:r>
            <a:r>
              <a:rPr lang="ko-KR" altLang="en-US" dirty="0"/>
              <a:t>가 되므로 </a:t>
            </a:r>
            <a:r>
              <a:rPr lang="ko-KR" altLang="en-US" dirty="0" err="1"/>
              <a:t>내적값이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이라는 말은 두 벡터가 </a:t>
            </a:r>
            <a:r>
              <a:rPr lang="en-US" altLang="ko-KR" dirty="0"/>
              <a:t>orthogonal</a:t>
            </a:r>
            <a:r>
              <a:rPr lang="ko-KR" altLang="en-US" dirty="0"/>
              <a:t>함을 의미 </a:t>
            </a:r>
            <a:r>
              <a:rPr lang="en-US" altLang="ko-KR" dirty="0"/>
              <a:t>-&gt; </a:t>
            </a:r>
            <a:r>
              <a:rPr lang="ko-KR" altLang="en-US" dirty="0"/>
              <a:t>모든 </a:t>
            </a:r>
            <a:r>
              <a:rPr lang="ko-KR" altLang="en-US" dirty="0" err="1"/>
              <a:t>원핫벡터가</a:t>
            </a:r>
            <a:r>
              <a:rPr lang="ko-KR" altLang="en-US" dirty="0"/>
              <a:t> 서로 </a:t>
            </a:r>
            <a:r>
              <a:rPr lang="en-US" altLang="ko-KR" dirty="0"/>
              <a:t>independent</a:t>
            </a:r>
            <a:r>
              <a:rPr lang="ko-KR" altLang="en-US" dirty="0"/>
              <a:t>함 </a:t>
            </a:r>
            <a:r>
              <a:rPr lang="en-US" altLang="ko-KR" dirty="0"/>
              <a:t>-&gt; </a:t>
            </a:r>
            <a:r>
              <a:rPr lang="ko-KR" altLang="en-US" dirty="0"/>
              <a:t>그러나 현실에서 단어들은 서로 관련성이 </a:t>
            </a:r>
            <a:r>
              <a:rPr lang="en-US" altLang="ko-KR" dirty="0"/>
              <a:t>0</a:t>
            </a:r>
            <a:r>
              <a:rPr lang="ko-KR" altLang="en-US" dirty="0"/>
              <a:t>이기가 힘듦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이러한 문제를 해결하기 위해 등장한 개념이 바로 분산표상</a:t>
            </a:r>
            <a:r>
              <a:rPr lang="en-US" altLang="ko-KR" dirty="0"/>
              <a:t>(distributed representations)</a:t>
            </a:r>
            <a:r>
              <a:rPr lang="ko-KR" altLang="en-US" dirty="0"/>
              <a:t>이며 </a:t>
            </a:r>
            <a:r>
              <a:rPr lang="en-US" altLang="ko-KR" dirty="0"/>
              <a:t>NPLM</a:t>
            </a:r>
            <a:r>
              <a:rPr lang="ko-KR" altLang="en-US" dirty="0"/>
              <a:t>은 분산표상 방식의 하나임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77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NPLM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25682-1691-46B7-8CC5-2994B5833577}"/>
                  </a:ext>
                </a:extLst>
              </p:cNvPr>
              <p:cNvSpPr txBox="1"/>
              <p:nvPr/>
            </p:nvSpPr>
            <p:spPr>
              <a:xfrm>
                <a:off x="328354" y="1412776"/>
                <a:ext cx="11535291" cy="5060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분산표상이 추구하는 바는 위와 같으며 단어벡터의 차원수를 전체 단어 수보다 훨씬 작은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차원으로 축소하는 것</a:t>
                </a:r>
                <a:r>
                  <a:rPr lang="en-US" altLang="ko-KR" dirty="0"/>
                  <a:t>. </a:t>
                </a:r>
                <a:r>
                  <a:rPr lang="ko-KR" altLang="en-US" dirty="0" err="1"/>
                  <a:t>원핫벡터는</a:t>
                </a:r>
                <a:r>
                  <a:rPr lang="ko-KR" altLang="en-US" dirty="0"/>
                  <a:t> 그 요소가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binary</a:t>
                </a:r>
                <a:r>
                  <a:rPr lang="ko-KR" altLang="en-US" dirty="0"/>
                  <a:t>구조이지만 분산표상으로 표현한 단어벡터의 요소는 연속형의 </a:t>
                </a:r>
                <a:r>
                  <a:rPr lang="ko-KR" altLang="en-US" dirty="0" err="1"/>
                  <a:t>실수값</a:t>
                </a:r>
                <a:r>
                  <a:rPr lang="en-US" altLang="ko-KR" dirty="0"/>
                  <a:t>. sparse</a:t>
                </a:r>
                <a:r>
                  <a:rPr lang="ko-KR" altLang="en-US" dirty="0"/>
                  <a:t>한 벡터를 </a:t>
                </a:r>
                <a:r>
                  <a:rPr lang="en-US" altLang="ko-KR" dirty="0"/>
                  <a:t>dense</a:t>
                </a:r>
                <a:r>
                  <a:rPr lang="ko-KR" altLang="en-US" dirty="0"/>
                  <a:t>벡터로 바꾸어 표현하는 것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예를 들어 좌측의 그림을 </a:t>
                </a:r>
                <a:r>
                  <a:rPr lang="ko-KR" altLang="en-US" dirty="0" err="1"/>
                  <a:t>원핫벡터로</a:t>
                </a:r>
                <a:r>
                  <a:rPr lang="ko-KR" altLang="en-US" dirty="0"/>
                  <a:t> 표현하면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차원이지만 색상과 모형이라는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 속성을 가진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벡터로 표현가능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속성들을 기준으로 개체간 유사성을 잴 수 있기 때문에 우측의 그래프들처럼 단어 벡터 간의 거리나 유사도를 잴 수 있게 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의미가 유사한 단어는 벡터공간에서 가깝게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반대의 경우는 멀게 배치됨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25682-1691-46B7-8CC5-2994B583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4" y="1412776"/>
                <a:ext cx="11535291" cy="5060040"/>
              </a:xfrm>
              <a:prstGeom prst="rect">
                <a:avLst/>
              </a:prstGeom>
              <a:blipFill>
                <a:blip r:embed="rId3"/>
                <a:stretch>
                  <a:fillRect l="-370" r="-264" b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4CD13E7F-542D-48E3-83E1-1B41E728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5" y="3284984"/>
            <a:ext cx="3828053" cy="163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9D931A-684A-4A2D-BB3A-6D7BE185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8" y="2780928"/>
            <a:ext cx="6705243" cy="21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8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NPLM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25682-1691-46B7-8CC5-2994B5833577}"/>
                  </a:ext>
                </a:extLst>
              </p:cNvPr>
              <p:cNvSpPr txBox="1"/>
              <p:nvPr/>
            </p:nvSpPr>
            <p:spPr>
              <a:xfrm>
                <a:off x="328354" y="1628800"/>
                <a:ext cx="11535291" cy="367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NPLM</a:t>
                </a:r>
                <a:r>
                  <a:rPr lang="ko-KR" altLang="en-US" dirty="0"/>
                  <a:t>은 단어 시퀀스가 주어졌을 때 다음 단어가 무엇인지 맞추는 과정에서 학습됨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예를 들어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발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없는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말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이라는 세 개 단어가 주어졌을 때 </a:t>
                </a:r>
                <a:r>
                  <a:rPr lang="en-US" altLang="ko-KR" dirty="0"/>
                  <a:t>NLPM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말뭉치중에서</a:t>
                </a:r>
                <a:r>
                  <a:rPr lang="ko-KR" altLang="en-US" dirty="0"/>
                  <a:t> 이 다음에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천리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간다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가 올 확률을 최대화함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0" dirty="0"/>
                  <a:t>수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 ,…,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1" i="1" smtClean="0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004A8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ko-KR" b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ko-KR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4A8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>
                            <a:solidFill>
                              <a:srgbClr val="004A8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1" i="1" smtClean="0">
                        <a:solidFill>
                          <a:srgbClr val="004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즉 확률 벡터에서 가장 높은 요소의 인덱스에 해당하는 단어가 실제 정답 단어와 일치하도록 한다는 것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정답 인덱스에 해당하는 스코어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분자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높이고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나머지 인덱스에 해당하는 스코어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분모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낮춰야 위 식에 정의된 조건부확률을 높일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위의 예시의 경우 </a:t>
                </a:r>
                <a:r>
                  <a:rPr lang="en-US" altLang="ko-KR" dirty="0"/>
                  <a:t>P(</a:t>
                </a:r>
                <a:r>
                  <a:rPr lang="ko-KR" altLang="en-US" dirty="0"/>
                  <a:t>천리</a:t>
                </a:r>
                <a:r>
                  <a:rPr lang="en-US" altLang="ko-KR" dirty="0"/>
                  <a:t>| </a:t>
                </a:r>
                <a:r>
                  <a:rPr lang="ko-KR" altLang="en-US" dirty="0"/>
                  <a:t>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없는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말이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를 최대화 함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NPLM</a:t>
                </a:r>
                <a:r>
                  <a:rPr lang="ko-KR" altLang="en-US" dirty="0"/>
                  <a:t>구조 말단의 출력은 </a:t>
                </a:r>
                <a:r>
                  <a:rPr lang="en-US" altLang="ko-KR" dirty="0"/>
                  <a:t>|V| </a:t>
                </a:r>
                <a:r>
                  <a:rPr lang="ko-KR" altLang="en-US" dirty="0"/>
                  <a:t>차원의 스코어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함수를 적용한 </a:t>
                </a:r>
                <a:r>
                  <a:rPr lang="en-US" altLang="ko-KR" dirty="0"/>
                  <a:t>|V|</a:t>
                </a:r>
                <a:r>
                  <a:rPr lang="ko-KR" altLang="en-US" dirty="0"/>
                  <a:t>차원의 확률 벡터로 위의 식과 같음</a:t>
                </a:r>
                <a:r>
                  <a:rPr lang="en-US" altLang="ko-KR" dirty="0"/>
                  <a:t>.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25682-1691-46B7-8CC5-2994B583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4" y="1628800"/>
                <a:ext cx="11535291" cy="3674789"/>
              </a:xfrm>
              <a:prstGeom prst="rect">
                <a:avLst/>
              </a:prstGeom>
              <a:blipFill>
                <a:blip r:embed="rId3"/>
                <a:stretch>
                  <a:fillRect l="-370" r="-370" b="-1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2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NPLM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25682-1691-46B7-8CC5-2994B5833577}"/>
                  </a:ext>
                </a:extLst>
              </p:cNvPr>
              <p:cNvSpPr txBox="1"/>
              <p:nvPr/>
            </p:nvSpPr>
            <p:spPr>
              <a:xfrm>
                <a:off x="5807968" y="1628800"/>
                <a:ext cx="6055677" cy="408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입력의 경우 문장 내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번째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에 대응하는 단어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만듦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, C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의 내적은</a:t>
                </a:r>
                <a:r>
                  <a:rPr lang="en-US" altLang="ko-KR" dirty="0"/>
                  <a:t> |V| </a:t>
                </a:r>
                <a:r>
                  <a:rPr lang="ko-KR" altLang="en-US" dirty="0"/>
                  <a:t>*</a:t>
                </a:r>
                <a:r>
                  <a:rPr lang="en-US" altLang="ko-KR" dirty="0"/>
                  <a:t>m </a:t>
                </a:r>
                <a:r>
                  <a:rPr lang="ko-KR" altLang="en-US" dirty="0"/>
                  <a:t>크기를 갖는 커다란 행렬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에 해당하는 벡터를 참조</a:t>
                </a:r>
                <a:r>
                  <a:rPr lang="en-US" altLang="ko-KR" dirty="0"/>
                  <a:t>(look up)</a:t>
                </a:r>
                <a:r>
                  <a:rPr lang="ko-KR" altLang="en-US" dirty="0"/>
                  <a:t>한 형태로 여기서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의 차원수이며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행렬의 </a:t>
                </a:r>
                <a:r>
                  <a:rPr lang="ko-KR" altLang="en-US" dirty="0" err="1"/>
                  <a:t>원소값은</a:t>
                </a:r>
                <a:r>
                  <a:rPr lang="ko-KR" altLang="en-US" dirty="0"/>
                  <a:t> 초기에 랜덤 설정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참조란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25682-1691-46B7-8CC5-2994B583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1628800"/>
                <a:ext cx="6055677" cy="4087594"/>
              </a:xfrm>
              <a:prstGeom prst="rect">
                <a:avLst/>
              </a:prstGeom>
              <a:blipFill>
                <a:blip r:embed="rId3"/>
                <a:stretch>
                  <a:fillRect l="-705" r="-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3CC716B-1A5F-4BEC-AE46-09899E7D2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222117"/>
            <a:ext cx="5516984" cy="49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4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NPLM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E8CF3-C64A-4767-B505-40FAA7F1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68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" panose="020B0604020202020204" pitchFamily="34" charset="0"/>
                <a:ea typeface="PT Sans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29D63-16CA-442A-A92E-960FB4ABFDF3}"/>
                  </a:ext>
                </a:extLst>
              </p:cNvPr>
              <p:cNvSpPr txBox="1"/>
              <p:nvPr/>
            </p:nvSpPr>
            <p:spPr>
              <a:xfrm>
                <a:off x="551384" y="1675989"/>
                <a:ext cx="11161240" cy="3913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‘발’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없는’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말이’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천리’ 이렇게 네 개 단어가 주어졌을 때 ‘</a:t>
                </a:r>
                <a:r>
                  <a:rPr lang="ko-KR" altLang="en-US" dirty="0" err="1"/>
                  <a:t>간다’라는</a:t>
                </a:r>
                <a:r>
                  <a:rPr lang="ko-KR" altLang="en-US" dirty="0"/>
                  <a:t> 단어를 예측하고자 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우선 네 개의 각각의 단어에 해당하는 </a:t>
                </a:r>
                <a:r>
                  <a:rPr lang="ko-KR" altLang="en-US" dirty="0" err="1"/>
                  <a:t>인덱스값을</a:t>
                </a:r>
                <a:r>
                  <a:rPr lang="ko-KR" altLang="en-US" dirty="0"/>
                  <a:t> 불러옴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인덱스에 해당하는 </a:t>
                </a:r>
                <a:r>
                  <a:rPr lang="en-US" altLang="ko-KR" dirty="0"/>
                  <a:t>C </a:t>
                </a:r>
                <a:r>
                  <a:rPr lang="ko-KR" altLang="en-US" dirty="0"/>
                  <a:t>행렬의 열벡터를 불러옵니다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이렇게 네 개 단어에 해당하는 열벡터를 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에서 참조해 묶어주면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가 됨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입력층</a:t>
                </a:r>
                <a:r>
                  <a:rPr lang="en-US" altLang="ko-KR" dirty="0"/>
                  <a:t>(Input Layer)</a:t>
                </a:r>
                <a:r>
                  <a:rPr lang="ko-KR" altLang="en-US" dirty="0"/>
                  <a:t>에서 </a:t>
                </a:r>
                <a:r>
                  <a:rPr lang="ko-KR" altLang="en-US" dirty="0" err="1"/>
                  <a:t>은닉층</a:t>
                </a:r>
                <a:r>
                  <a:rPr lang="en-US" altLang="ko-KR" dirty="0"/>
                  <a:t>(Hidden Layer)</a:t>
                </a:r>
                <a:r>
                  <a:rPr lang="ko-KR" altLang="en-US" dirty="0"/>
                  <a:t>을 거쳐 </a:t>
                </a:r>
                <a:r>
                  <a:rPr lang="ko-KR" altLang="en-US" dirty="0" err="1"/>
                  <a:t>출력층</a:t>
                </a:r>
                <a:r>
                  <a:rPr lang="en-US" altLang="ko-KR" dirty="0"/>
                  <a:t>(Output Layer)</a:t>
                </a:r>
                <a:r>
                  <a:rPr lang="ko-KR" altLang="en-US" dirty="0"/>
                  <a:t>으로 보내는 연산은 다음과 같음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i="1" dirty="0" err="1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우선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 와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내적한</a:t>
                </a:r>
                <a:r>
                  <a:rPr lang="ko-KR" altLang="en-US" dirty="0"/>
                  <a:t> 뒤 </a:t>
                </a:r>
                <a:r>
                  <a:rPr lang="en-US" altLang="ko-KR" dirty="0"/>
                  <a:t>bias term ‘d’</a:t>
                </a:r>
                <a:r>
                  <a:rPr lang="ko-KR" altLang="en-US" dirty="0"/>
                  <a:t>를 더해 은닉층을 만듭니다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여기에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내적한</a:t>
                </a:r>
                <a:r>
                  <a:rPr lang="ko-KR" altLang="en-US" dirty="0"/>
                  <a:t> 뒤 </a:t>
                </a:r>
                <a:r>
                  <a:rPr lang="en-US" altLang="ko-KR" dirty="0"/>
                  <a:t>bias term b</a:t>
                </a:r>
                <a:r>
                  <a:rPr lang="ko-KR" altLang="en-US" dirty="0"/>
                  <a:t>를 더해주면 스코어벡터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가 나옴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마지막으로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함수를 적용한 뒤 이를 정답 단어인 ‘</a:t>
                </a:r>
                <a:r>
                  <a:rPr lang="ko-KR" altLang="en-US" dirty="0" err="1"/>
                  <a:t>간다’의</a:t>
                </a:r>
                <a:r>
                  <a:rPr lang="ko-KR" altLang="en-US" dirty="0"/>
                  <a:t> 인덱스와 비교해 </a:t>
                </a:r>
                <a:r>
                  <a:rPr lang="ko-KR" altLang="en-US" dirty="0" err="1"/>
                  <a:t>역전파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(back-propagation) </a:t>
                </a:r>
                <a:r>
                  <a:rPr lang="ko-KR" altLang="en-US" dirty="0"/>
                  <a:t>하는 방식으로 학습이 이루어짐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29D63-16CA-442A-A92E-960FB4AB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675989"/>
                <a:ext cx="11161240" cy="3913251"/>
              </a:xfrm>
              <a:prstGeom prst="rect">
                <a:avLst/>
              </a:prstGeom>
              <a:blipFill>
                <a:blip r:embed="rId3"/>
                <a:stretch>
                  <a:fillRect l="-328" r="-492" b="-1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52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NPLM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E8CF3-C64A-4767-B505-40FAA7F1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68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" panose="020B0604020202020204" pitchFamily="34" charset="0"/>
                <a:ea typeface="PT Sans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29D63-16CA-442A-A92E-960FB4ABFDF3}"/>
                  </a:ext>
                </a:extLst>
              </p:cNvPr>
              <p:cNvSpPr txBox="1"/>
              <p:nvPr/>
            </p:nvSpPr>
            <p:spPr>
              <a:xfrm>
                <a:off x="551384" y="1675989"/>
                <a:ext cx="11161240" cy="4269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i="1" dirty="0" err="1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 err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여기에서 </a:t>
                </a:r>
                <a:r>
                  <a:rPr lang="en-US" altLang="ko-KR" dirty="0"/>
                  <a:t>parameter </a:t>
                </a:r>
                <a:r>
                  <a:rPr lang="ko-KR" altLang="en-US" dirty="0"/>
                  <a:t>차원수는 다음과 같음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u="none" strike="noStrike" dirty="0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u="none" strike="noStrike" dirty="0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1" i="1" dirty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dirty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b="1" i="1" dirty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dirty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b="1" i="1" dirty="0" err="1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d>
                          <m:dPr>
                            <m:ctrlPr>
                              <a:rPr lang="en-US" altLang="ko-KR" b="1" i="1" u="none" strike="noStrike" dirty="0" err="1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u="none" strike="noStrike" dirty="0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b="1" i="1" u="none" strike="noStrike" dirty="0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u="none" strike="noStrike" dirty="0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ko-KR" altLang="en-US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1" i="1" dirty="0" smtClean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u="none" strike="noStrike" dirty="0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u="none" strike="noStrike" dirty="0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b="1" i="1" dirty="0">
                        <a:solidFill>
                          <a:srgbClr val="31313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u="none" strike="noStrike" dirty="0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u="none" strike="noStrike" dirty="0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dirty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dirty="0">
                                <a:solidFill>
                                  <a:srgbClr val="31313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u="none" strike="noStrike" dirty="0" err="1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u="none" strike="noStrike" dirty="0" err="1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sup>
                    </m:sSup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u="none" strike="noStrike" dirty="0" err="1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u="none" strike="noStrike" dirty="0" err="1" smtClean="0">
                                <a:solidFill>
                                  <a:srgbClr val="31313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sup>
                    </m:sSup>
                    <m:r>
                      <a:rPr lang="en-US" altLang="ko-KR" b="1" i="1" u="none" strike="noStrike" dirty="0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u="none" strike="noStrike" dirty="0" err="1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u="none" strike="noStrike" dirty="0" err="1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R" b="1" i="1" dirty="0">
                            <a:solidFill>
                              <a:srgbClr val="31313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ko-KR" b="1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n-ea"/>
                  </a:rPr>
                  <a:t>는 모델이 예측해야 하는 마지막 단어를 제외한 </a:t>
                </a:r>
                <a:r>
                  <a:rPr lang="en-US" altLang="ko-KR" dirty="0">
                    <a:latin typeface="+mn-ea"/>
                  </a:rPr>
                  <a:t>n−1</a:t>
                </a:r>
                <a:r>
                  <a:rPr lang="ko-KR" altLang="en-US" dirty="0">
                    <a:latin typeface="+mn-ea"/>
                  </a:rPr>
                  <a:t>개의 </a:t>
                </a:r>
                <a:r>
                  <a:rPr lang="en-US" altLang="ko-KR" dirty="0">
                    <a:latin typeface="+mn-ea"/>
                  </a:rPr>
                  <a:t>m</a:t>
                </a:r>
                <a:r>
                  <a:rPr lang="ko-KR" altLang="en-US" dirty="0">
                    <a:latin typeface="+mn-ea"/>
                  </a:rPr>
                  <a:t>차원 단어 벡터들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>
                    <a:latin typeface="+mn-ea"/>
                  </a:rPr>
                  <a:t>여기에 입력층에서 은닉층으로 보내주는 가중치 매트릭스 </a:t>
                </a:r>
                <a:r>
                  <a:rPr lang="en-US" altLang="ko-KR" dirty="0">
                    <a:latin typeface="+mn-ea"/>
                  </a:rPr>
                  <a:t>H</a:t>
                </a:r>
                <a:r>
                  <a:rPr lang="ko-KR" altLang="en-US" dirty="0">
                    <a:latin typeface="+mn-ea"/>
                  </a:rPr>
                  <a:t>를 곱하면 은닉층은 사용자가 지정하는 </a:t>
                </a:r>
                <a:r>
                  <a:rPr lang="en-US" altLang="ko-KR" dirty="0">
                    <a:latin typeface="+mn-ea"/>
                  </a:rPr>
                  <a:t>h</a:t>
                </a:r>
                <a:r>
                  <a:rPr lang="ko-KR" altLang="en-US" dirty="0">
                    <a:latin typeface="+mn-ea"/>
                  </a:rPr>
                  <a:t>차원 벡터가 됨</a:t>
                </a:r>
                <a:r>
                  <a:rPr lang="en-US" altLang="ko-KR" dirty="0">
                    <a:latin typeface="+mn-ea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>
                    <a:latin typeface="+mn-ea"/>
                  </a:rPr>
                  <a:t>여기에 같은 차원의 </a:t>
                </a:r>
                <a:r>
                  <a:rPr lang="en-US" altLang="ko-KR" dirty="0">
                    <a:latin typeface="+mn-ea"/>
                  </a:rPr>
                  <a:t>bias </a:t>
                </a:r>
                <a:r>
                  <a:rPr lang="ko-KR" altLang="en-US" dirty="0">
                    <a:latin typeface="+mn-ea"/>
                  </a:rPr>
                  <a:t>벡터 </a:t>
                </a:r>
                <a:r>
                  <a:rPr lang="en-US" altLang="ko-KR" dirty="0">
                    <a:latin typeface="+mn-ea"/>
                  </a:rPr>
                  <a:t>d</a:t>
                </a:r>
                <a:r>
                  <a:rPr lang="ko-KR" altLang="en-US" dirty="0">
                    <a:latin typeface="+mn-ea"/>
                  </a:rPr>
                  <a:t>를 더해주고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이후 은닉층에서 출력층으로 보내주는 가중치 매트릭스 </a:t>
                </a:r>
                <a:r>
                  <a:rPr lang="en-US" altLang="ko-KR" dirty="0">
                    <a:latin typeface="+mn-ea"/>
                  </a:rPr>
                  <a:t>U</a:t>
                </a:r>
                <a:r>
                  <a:rPr lang="ko-KR" altLang="en-US" dirty="0">
                    <a:latin typeface="+mn-ea"/>
                  </a:rPr>
                  <a:t>를 </a:t>
                </a:r>
                <a:r>
                  <a:rPr lang="ko-KR" altLang="en-US" dirty="0" err="1">
                    <a:latin typeface="+mn-ea"/>
                  </a:rPr>
                  <a:t>내적한</a:t>
                </a:r>
                <a:r>
                  <a:rPr lang="ko-KR" altLang="en-US" dirty="0">
                    <a:latin typeface="+mn-ea"/>
                  </a:rPr>
                  <a:t> 뒤 </a:t>
                </a:r>
                <a:r>
                  <a:rPr lang="en-US" altLang="ko-KR" dirty="0">
                    <a:latin typeface="+mn-ea"/>
                  </a:rPr>
                  <a:t>bias </a:t>
                </a:r>
                <a:r>
                  <a:rPr lang="ko-KR" altLang="en-US" dirty="0">
                    <a:latin typeface="+mn-ea"/>
                  </a:rPr>
                  <a:t>벡터 </a:t>
                </a:r>
                <a:r>
                  <a:rPr lang="en-US" altLang="ko-KR" dirty="0">
                    <a:latin typeface="+mn-ea"/>
                  </a:rPr>
                  <a:t>b</a:t>
                </a:r>
                <a:r>
                  <a:rPr lang="ko-KR" altLang="en-US" dirty="0">
                    <a:latin typeface="+mn-ea"/>
                  </a:rPr>
                  <a:t>를 더해주면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>
                    <a:latin typeface="+mn-ea"/>
                  </a:rPr>
                  <a:t>말뭉치 단어 개수인 </a:t>
                </a:r>
                <a:r>
                  <a:rPr lang="en-US" altLang="ko-KR" dirty="0">
                    <a:latin typeface="+mn-ea"/>
                  </a:rPr>
                  <a:t>V</a:t>
                </a:r>
                <a:r>
                  <a:rPr lang="ko-KR" altLang="en-US" dirty="0">
                    <a:latin typeface="+mn-ea"/>
                  </a:rPr>
                  <a:t>차원의 스코어 벡터가 생성되는 구조 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ko-KR" altLang="en-US" dirty="0"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29D63-16CA-442A-A92E-960FB4AB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675989"/>
                <a:ext cx="11161240" cy="4269054"/>
              </a:xfrm>
              <a:prstGeom prst="rect">
                <a:avLst/>
              </a:prstGeom>
              <a:blipFill>
                <a:blip r:embed="rId3"/>
                <a:stretch>
                  <a:fillRect l="-710" r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71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1">
      <a:majorFont>
        <a:latin typeface="Noto Sans CJK KR Medium"/>
        <a:ea typeface="Noto Sans CJK KR Medium"/>
        <a:cs typeface=""/>
      </a:majorFont>
      <a:minorFont>
        <a:latin typeface="Noto Sans CJK KR Medium"/>
        <a:ea typeface="Noto Sans CJK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20503</TotalTime>
  <Words>2314</Words>
  <Application>Microsoft Office PowerPoint</Application>
  <PresentationFormat>와이드스크린</PresentationFormat>
  <Paragraphs>179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Noto Sans CJK KR Bold</vt:lpstr>
      <vt:lpstr>Noto Sans CJK KR Medium</vt:lpstr>
      <vt:lpstr>Noto Sans CJK KR Regular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최연지</cp:lastModifiedBy>
  <cp:revision>458</cp:revision>
  <dcterms:created xsi:type="dcterms:W3CDTF">2019-11-18T08:03:54Z</dcterms:created>
  <dcterms:modified xsi:type="dcterms:W3CDTF">2021-10-01T07:04:33Z</dcterms:modified>
</cp:coreProperties>
</file>