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2A54C80-263E-416B-A8E0-580EDEADCBDC}"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65161" y="4301657"/>
            <a:ext cx="7632000" cy="667908"/>
          </a:xfrm>
        </p:spPr>
        <p:txBody>
          <a:bodyPr/>
          <a:lstStyle/>
          <a:p>
            <a:r>
              <a:rPr lang="tr-TR" sz="4400" b="1" dirty="0">
                <a:ln w="22225">
                  <a:solidFill>
                    <a:schemeClr val="accent2"/>
                  </a:solidFill>
                  <a:prstDash val="solid"/>
                </a:ln>
              </a:rPr>
              <a:t>İlişkisel ve İlişkisel Olmayan (</a:t>
            </a:r>
            <a:r>
              <a:rPr lang="tr-TR" sz="4400" b="1" dirty="0" err="1">
                <a:ln w="22225">
                  <a:solidFill>
                    <a:schemeClr val="accent2"/>
                  </a:solidFill>
                  <a:prstDash val="solid"/>
                </a:ln>
              </a:rPr>
              <a:t>NoSQL</a:t>
            </a:r>
            <a:r>
              <a:rPr lang="tr-TR" sz="4400" b="1" dirty="0">
                <a:ln w="22225">
                  <a:solidFill>
                    <a:schemeClr val="accent2"/>
                  </a:solidFill>
                  <a:prstDash val="solid"/>
                </a:ln>
              </a:rPr>
              <a:t>) Veri Tabanı Sistemleri Mimari </a:t>
            </a:r>
            <a:r>
              <a:rPr lang="tr-TR" sz="4400" b="1" dirty="0" err="1" smtClean="0">
                <a:ln w="22225">
                  <a:solidFill>
                    <a:schemeClr val="accent2"/>
                  </a:solidFill>
                  <a:prstDash val="solid"/>
                </a:ln>
              </a:rPr>
              <a:t>Perfomansının</a:t>
            </a:r>
            <a:r>
              <a:rPr lang="tr-TR" sz="4400" b="1" dirty="0" smtClean="0">
                <a:ln w="22225">
                  <a:solidFill>
                    <a:schemeClr val="accent2"/>
                  </a:solidFill>
                  <a:prstDash val="solid"/>
                </a:ln>
              </a:rPr>
              <a:t> </a:t>
            </a:r>
            <a:r>
              <a:rPr lang="tr-TR" sz="4400" b="1" dirty="0">
                <a:ln w="22225">
                  <a:solidFill>
                    <a:schemeClr val="accent2"/>
                  </a:solidFill>
                  <a:prstDash val="solid"/>
                </a:ln>
              </a:rPr>
              <a:t>Yönetim Bilişim Sistemleri Kapsamında İncelenmesi</a:t>
            </a:r>
          </a:p>
        </p:txBody>
      </p:sp>
    </p:spTree>
    <p:extLst>
      <p:ext uri="{BB962C8B-B14F-4D97-AF65-F5344CB8AC3E}">
        <p14:creationId xmlns:p14="http://schemas.microsoft.com/office/powerpoint/2010/main" val="263628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45774" y="100242"/>
            <a:ext cx="6096000" cy="954107"/>
          </a:xfrm>
          <a:prstGeom prst="rect">
            <a:avLst/>
          </a:prstGeom>
        </p:spPr>
        <p:txBody>
          <a:bodyPr>
            <a:spAutoFit/>
          </a:bodyPr>
          <a:lstStyle/>
          <a:p>
            <a:r>
              <a:rPr lang="tr-TR" sz="2800" dirty="0">
                <a:solidFill>
                  <a:schemeClr val="accent1">
                    <a:lumMod val="50000"/>
                  </a:schemeClr>
                </a:solidFill>
              </a:rPr>
              <a:t>6. </a:t>
            </a:r>
            <a:r>
              <a:rPr lang="tr-TR" sz="2800" dirty="0" smtClean="0">
                <a:solidFill>
                  <a:schemeClr val="accent1">
                    <a:lumMod val="50000"/>
                  </a:schemeClr>
                </a:solidFill>
              </a:rPr>
              <a:t>VERİTABANI MİMARİLERİNİN </a:t>
            </a:r>
            <a:r>
              <a:rPr lang="tr-TR" sz="2800" dirty="0">
                <a:solidFill>
                  <a:schemeClr val="accent1">
                    <a:lumMod val="50000"/>
                  </a:schemeClr>
                </a:solidFill>
              </a:rPr>
              <a:t>PERFORMANS </a:t>
            </a:r>
            <a:r>
              <a:rPr lang="tr-TR" sz="2800" dirty="0" smtClean="0">
                <a:solidFill>
                  <a:schemeClr val="accent1">
                    <a:lumMod val="50000"/>
                  </a:schemeClr>
                </a:solidFill>
              </a:rPr>
              <a:t>KARŞILAŞTIRMASI</a:t>
            </a:r>
            <a:endParaRPr lang="tr-TR" sz="2800" dirty="0">
              <a:solidFill>
                <a:schemeClr val="accent1">
                  <a:lumMod val="50000"/>
                </a:schemeClr>
              </a:solidFill>
            </a:endParaRPr>
          </a:p>
        </p:txBody>
      </p:sp>
      <p:sp>
        <p:nvSpPr>
          <p:cNvPr id="3" name="Dikdörtgen 2"/>
          <p:cNvSpPr/>
          <p:nvPr/>
        </p:nvSpPr>
        <p:spPr>
          <a:xfrm>
            <a:off x="384313" y="1373013"/>
            <a:ext cx="6096000" cy="5262979"/>
          </a:xfrm>
          <a:prstGeom prst="rect">
            <a:avLst/>
          </a:prstGeom>
        </p:spPr>
        <p:txBody>
          <a:bodyPr>
            <a:spAutoFit/>
          </a:bodyPr>
          <a:lstStyle/>
          <a:p>
            <a:r>
              <a:rPr lang="tr-TR" sz="2400" dirty="0"/>
              <a:t>Veri tabanı mimarilerinde oldukça bol çeşit ve bir o kadar da seçenek vardır. Bu çalışmada </a:t>
            </a:r>
            <a:r>
              <a:rPr lang="tr-TR" sz="2400" dirty="0" err="1"/>
              <a:t>MySQL</a:t>
            </a:r>
            <a:r>
              <a:rPr lang="tr-TR" sz="2400" dirty="0"/>
              <a:t> ve </a:t>
            </a:r>
            <a:r>
              <a:rPr lang="tr-TR" sz="2400" dirty="0" err="1"/>
              <a:t>MongoDB</a:t>
            </a:r>
            <a:r>
              <a:rPr lang="tr-TR" sz="2400" dirty="0"/>
              <a:t> veri tabanı sistemlerini </a:t>
            </a:r>
            <a:r>
              <a:rPr lang="tr-TR" sz="2400" dirty="0" smtClean="0"/>
              <a:t>karşılaştıracağız . Bunun </a:t>
            </a:r>
            <a:r>
              <a:rPr lang="tr-TR" sz="2400" dirty="0"/>
              <a:t>için önce bazı işlemler uygulamayı ve sonuçlarını ortaya çıkarmayı hedefleriz . Bu işlemler</a:t>
            </a:r>
            <a:r>
              <a:rPr lang="tr-TR" sz="2400" dirty="0" smtClean="0"/>
              <a:t>:</a:t>
            </a:r>
          </a:p>
          <a:p>
            <a:r>
              <a:rPr lang="tr-TR" sz="2400" dirty="0" smtClean="0"/>
              <a:t> </a:t>
            </a:r>
            <a:r>
              <a:rPr lang="tr-TR" sz="2400" dirty="0"/>
              <a:t>Veri tabanı sunucu sistemleri özellikleri </a:t>
            </a:r>
            <a:r>
              <a:rPr lang="tr-TR" sz="2400" dirty="0" smtClean="0"/>
              <a:t>belirlenmesi,</a:t>
            </a:r>
          </a:p>
          <a:p>
            <a:r>
              <a:rPr lang="tr-TR" sz="2400" dirty="0" smtClean="0"/>
              <a:t>Veri </a:t>
            </a:r>
            <a:r>
              <a:rPr lang="tr-TR" sz="2400" dirty="0"/>
              <a:t>tabanı şemaları </a:t>
            </a:r>
            <a:r>
              <a:rPr lang="tr-TR" sz="2400" dirty="0" smtClean="0"/>
              <a:t>oluşturulması,</a:t>
            </a:r>
          </a:p>
          <a:p>
            <a:r>
              <a:rPr lang="tr-TR" sz="2400" dirty="0" smtClean="0"/>
              <a:t>Sorguların belirlenmesi,</a:t>
            </a:r>
          </a:p>
          <a:p>
            <a:r>
              <a:rPr lang="tr-TR" sz="2400" dirty="0" smtClean="0"/>
              <a:t>Veri </a:t>
            </a:r>
            <a:r>
              <a:rPr lang="tr-TR" sz="2400" dirty="0"/>
              <a:t>tabanı ayarlarının </a:t>
            </a:r>
            <a:r>
              <a:rPr lang="tr-TR" sz="2400" dirty="0" smtClean="0"/>
              <a:t>yapılması,</a:t>
            </a:r>
          </a:p>
          <a:p>
            <a:r>
              <a:rPr lang="tr-TR" sz="2400" dirty="0" smtClean="0"/>
              <a:t>Ölçümler </a:t>
            </a:r>
            <a:r>
              <a:rPr lang="tr-TR" sz="2400" dirty="0"/>
              <a:t>ve ölçüm metrikleri </a:t>
            </a:r>
            <a:r>
              <a:rPr lang="tr-TR" sz="2400" dirty="0" smtClean="0"/>
              <a:t>bilgileri,</a:t>
            </a:r>
          </a:p>
          <a:p>
            <a:r>
              <a:rPr lang="tr-TR" sz="2400" dirty="0" smtClean="0"/>
              <a:t>Performans </a:t>
            </a:r>
            <a:r>
              <a:rPr lang="tr-TR" sz="2400" dirty="0"/>
              <a:t>analizi ve sonuçları ' </a:t>
            </a:r>
            <a:r>
              <a:rPr lang="tr-TR" sz="2400" dirty="0" err="1"/>
              <a:t>dır</a:t>
            </a:r>
            <a:r>
              <a:rPr lang="tr-TR" sz="2400" dirty="0"/>
              <a:t>.</a:t>
            </a:r>
          </a:p>
        </p:txBody>
      </p:sp>
    </p:spTree>
    <p:extLst>
      <p:ext uri="{BB962C8B-B14F-4D97-AF65-F5344CB8AC3E}">
        <p14:creationId xmlns:p14="http://schemas.microsoft.com/office/powerpoint/2010/main" val="165462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1249" y="95617"/>
            <a:ext cx="4953600" cy="523220"/>
          </a:xfrm>
          <a:prstGeom prst="rect">
            <a:avLst/>
          </a:prstGeom>
        </p:spPr>
        <p:txBody>
          <a:bodyPr wrap="none">
            <a:spAutoFit/>
          </a:bodyPr>
          <a:lstStyle/>
          <a:p>
            <a:r>
              <a:rPr lang="tr-TR" sz="2800" dirty="0">
                <a:solidFill>
                  <a:schemeClr val="accent1">
                    <a:lumMod val="50000"/>
                  </a:schemeClr>
                </a:solidFill>
              </a:rPr>
              <a:t>7. SONUÇ VE </a:t>
            </a:r>
            <a:r>
              <a:rPr lang="tr-TR" sz="2800" dirty="0" smtClean="0">
                <a:solidFill>
                  <a:schemeClr val="accent1">
                    <a:lumMod val="50000"/>
                  </a:schemeClr>
                </a:solidFill>
              </a:rPr>
              <a:t>DEĞERLENDİRME</a:t>
            </a:r>
            <a:endParaRPr lang="tr-TR" sz="2800" dirty="0">
              <a:solidFill>
                <a:schemeClr val="accent1">
                  <a:lumMod val="50000"/>
                </a:schemeClr>
              </a:solidFill>
            </a:endParaRPr>
          </a:p>
        </p:txBody>
      </p:sp>
      <p:sp>
        <p:nvSpPr>
          <p:cNvPr id="3" name="Dikdörtgen 2"/>
          <p:cNvSpPr/>
          <p:nvPr/>
        </p:nvSpPr>
        <p:spPr>
          <a:xfrm>
            <a:off x="91249" y="618837"/>
            <a:ext cx="6096000" cy="1938992"/>
          </a:xfrm>
          <a:prstGeom prst="rect">
            <a:avLst/>
          </a:prstGeom>
        </p:spPr>
        <p:txBody>
          <a:bodyPr>
            <a:spAutoFit/>
          </a:bodyPr>
          <a:lstStyle/>
          <a:p>
            <a:r>
              <a:rPr lang="tr-TR" sz="2000" dirty="0"/>
              <a:t>Klasik ilişkisel veri tabanlarını altküme olarak gören, aynı zamanda SQL ve Daha Fazlası (Not </a:t>
            </a:r>
            <a:r>
              <a:rPr lang="tr-TR" sz="2000" dirty="0" err="1"/>
              <a:t>Only</a:t>
            </a:r>
            <a:r>
              <a:rPr lang="tr-TR" sz="2000" dirty="0"/>
              <a:t> SQL) olarak da adlandırılan dağıtık mimari ile oluşturulmuş veri tabanları ile ilişkisel veri tabanları karşılaştırılmış ve yönetim bilişim sistemleri açısından incelenmiştir. </a:t>
            </a:r>
          </a:p>
        </p:txBody>
      </p:sp>
      <p:sp>
        <p:nvSpPr>
          <p:cNvPr id="4" name="Dikdörtgen 3"/>
          <p:cNvSpPr/>
          <p:nvPr/>
        </p:nvSpPr>
        <p:spPr>
          <a:xfrm>
            <a:off x="91249" y="2619874"/>
            <a:ext cx="6096000" cy="2246769"/>
          </a:xfrm>
          <a:prstGeom prst="rect">
            <a:avLst/>
          </a:prstGeom>
        </p:spPr>
        <p:txBody>
          <a:bodyPr>
            <a:spAutoFit/>
          </a:bodyPr>
          <a:lstStyle/>
          <a:p>
            <a:r>
              <a:rPr lang="tr-TR" sz="2000" dirty="0"/>
              <a:t>Hazırlanan bu makalede ilişkisel ve ilişkisel olmayan veri tabanı yönetim sistemlerinin performans karşılaştırmasının yapılması ve farklı faktörlerin her bir veri tabanını nasıl etkilediğini keşfederek hangi teknolojinin hangi durumlarda diğerinden daha uygun olduğunun araştırılması amaçlanmıştır.</a:t>
            </a:r>
          </a:p>
        </p:txBody>
      </p:sp>
    </p:spTree>
    <p:extLst>
      <p:ext uri="{BB962C8B-B14F-4D97-AF65-F5344CB8AC3E}">
        <p14:creationId xmlns:p14="http://schemas.microsoft.com/office/powerpoint/2010/main" val="3006414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39973" y="182911"/>
            <a:ext cx="6096000" cy="6740307"/>
          </a:xfrm>
          <a:prstGeom prst="rect">
            <a:avLst/>
          </a:prstGeom>
        </p:spPr>
        <p:txBody>
          <a:bodyPr>
            <a:spAutoFit/>
          </a:bodyPr>
          <a:lstStyle/>
          <a:p>
            <a:r>
              <a:rPr lang="tr-TR" sz="2400" dirty="0"/>
              <a:t>Sonuç olarak, farklı kriterler ile bu veri tabanlarını </a:t>
            </a:r>
          </a:p>
          <a:p>
            <a:r>
              <a:rPr lang="tr-TR" sz="2400" dirty="0"/>
              <a:t>incelediğimizde iki veri tabanının da avantaj ve dezavantajları olduğu görülmüştür. İlişkisel veri tabanı yönetim sistemlerinin kullanıldığı uygulamaların ilişkisel olmayan (</a:t>
            </a:r>
            <a:r>
              <a:rPr lang="tr-TR" sz="2400" dirty="0" err="1"/>
              <a:t>NoSQL</a:t>
            </a:r>
            <a:r>
              <a:rPr lang="tr-TR" sz="2400" dirty="0"/>
              <a:t>) sistemlere taşınmasının ilk etapta zor olması, veri kaybının söz konusu olabilmesi ve </a:t>
            </a:r>
            <a:r>
              <a:rPr lang="tr-TR" sz="2400" dirty="0" err="1"/>
              <a:t>NoSQL</a:t>
            </a:r>
            <a:r>
              <a:rPr lang="tr-TR" sz="2400" dirty="0"/>
              <a:t> veri tabanı sistemlerinin veri güvenliği alanında ilişkisel veri tabanı yönetim sistemleri kadar mesafe kat etmemiş olması gibi dezavantajları olsa dahi hız, geliştirme zamanı ve ölçeklenebilirlik gibi özellikleri ile ilişkisel olmayan (</a:t>
            </a:r>
            <a:r>
              <a:rPr lang="tr-TR" sz="2400" dirty="0" err="1"/>
              <a:t>NoSQL</a:t>
            </a:r>
            <a:r>
              <a:rPr lang="tr-TR" sz="2400" dirty="0"/>
              <a:t>) veri tabanlarının kullanılması performans açısından daha etkin sonuçlar almamızı sağlayacaktır. </a:t>
            </a:r>
            <a:endParaRPr lang="tr-TR" sz="2400" dirty="0"/>
          </a:p>
        </p:txBody>
      </p:sp>
    </p:spTree>
    <p:extLst>
      <p:ext uri="{BB962C8B-B14F-4D97-AF65-F5344CB8AC3E}">
        <p14:creationId xmlns:p14="http://schemas.microsoft.com/office/powerpoint/2010/main" val="3768265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4062" y="198985"/>
            <a:ext cx="1657826" cy="646331"/>
          </a:xfrm>
          <a:prstGeom prst="rect">
            <a:avLst/>
          </a:prstGeom>
        </p:spPr>
        <p:txBody>
          <a:bodyPr wrap="none">
            <a:spAutoFit/>
          </a:bodyPr>
          <a:lstStyle/>
          <a:p>
            <a:r>
              <a:rPr lang="tr-TR" sz="3600" dirty="0">
                <a:solidFill>
                  <a:schemeClr val="accent1">
                    <a:lumMod val="50000"/>
                  </a:schemeClr>
                </a:solidFill>
              </a:rPr>
              <a:t>1.GİRİŞ</a:t>
            </a:r>
            <a:endParaRPr lang="tr-TR" sz="3600" dirty="0">
              <a:solidFill>
                <a:schemeClr val="accent1">
                  <a:lumMod val="50000"/>
                </a:schemeClr>
              </a:solidFill>
            </a:endParaRPr>
          </a:p>
        </p:txBody>
      </p:sp>
      <p:sp>
        <p:nvSpPr>
          <p:cNvPr id="3" name="Dikdörtgen 2"/>
          <p:cNvSpPr/>
          <p:nvPr/>
        </p:nvSpPr>
        <p:spPr>
          <a:xfrm>
            <a:off x="364061" y="854147"/>
            <a:ext cx="8954867" cy="5693866"/>
          </a:xfrm>
          <a:prstGeom prst="rect">
            <a:avLst/>
          </a:prstGeom>
        </p:spPr>
        <p:txBody>
          <a:bodyPr wrap="square">
            <a:spAutoFit/>
          </a:bodyPr>
          <a:lstStyle/>
          <a:p>
            <a:r>
              <a:rPr lang="tr-TR" sz="2800" dirty="0"/>
              <a:t>Teknolojik gelişmeler ile birlikte yaşanan hızlı gelişim bizi her geçen gün farklı çözümler üretmeye zorlamaktadır. Belli bir amaca ulaşmak için gerekli olan bilgi zamanla en önemli faktör haline gelmiştir.  Yaşanan bu hızlı gelişim beraberinde verilerin modellenerek saklanmasını gerekli kılmaktadır bu da veri tabanı kullanmamızın kaçınılmaz olması demektir. Verinin büyüklüğü , miktarı ve karmaşıklığı </a:t>
            </a:r>
            <a:r>
              <a:rPr lang="tr-TR" sz="2800" dirty="0" err="1"/>
              <a:t>vs</a:t>
            </a:r>
            <a:r>
              <a:rPr lang="tr-TR" sz="2800" dirty="0"/>
              <a:t> gibi etkenler farklı veri modelleme , veri depolama ve sorgulama yöntemleri geliştirilmiştir. Veri tabanı yönetim sistemleri ilişkisel olan veri tabanı yönetim sistemleri ve ilişkisel olmayan veri tabanları yönetim sistemleri olarak ikiye ayrılır.</a:t>
            </a:r>
          </a:p>
        </p:txBody>
      </p:sp>
    </p:spTree>
    <p:extLst>
      <p:ext uri="{BB962C8B-B14F-4D97-AF65-F5344CB8AC3E}">
        <p14:creationId xmlns:p14="http://schemas.microsoft.com/office/powerpoint/2010/main" val="393661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62134" y="151277"/>
            <a:ext cx="7354577" cy="646331"/>
          </a:xfrm>
          <a:prstGeom prst="rect">
            <a:avLst/>
          </a:prstGeom>
        </p:spPr>
        <p:txBody>
          <a:bodyPr wrap="none">
            <a:spAutoFit/>
          </a:bodyPr>
          <a:lstStyle/>
          <a:p>
            <a:r>
              <a:rPr lang="tr-TR" sz="3600" dirty="0" smtClean="0">
                <a:solidFill>
                  <a:schemeClr val="accent1">
                    <a:lumMod val="50000"/>
                  </a:schemeClr>
                </a:solidFill>
              </a:rPr>
              <a:t>2. BİLİŞİM SİSTEMLERİ VE YÖNETİMİ</a:t>
            </a:r>
            <a:endParaRPr lang="tr-TR" sz="3600" dirty="0">
              <a:solidFill>
                <a:schemeClr val="accent1">
                  <a:lumMod val="50000"/>
                </a:schemeClr>
              </a:solidFill>
            </a:endParaRPr>
          </a:p>
        </p:txBody>
      </p:sp>
      <p:sp>
        <p:nvSpPr>
          <p:cNvPr id="3" name="Dikdörtgen 2"/>
          <p:cNvSpPr/>
          <p:nvPr/>
        </p:nvSpPr>
        <p:spPr>
          <a:xfrm>
            <a:off x="392264" y="992648"/>
            <a:ext cx="6096000" cy="4093428"/>
          </a:xfrm>
          <a:prstGeom prst="rect">
            <a:avLst/>
          </a:prstGeom>
        </p:spPr>
        <p:txBody>
          <a:bodyPr>
            <a:spAutoFit/>
          </a:bodyPr>
          <a:lstStyle/>
          <a:p>
            <a:r>
              <a:rPr lang="tr-TR" sz="2000" dirty="0"/>
              <a:t>Bu aşamayı bilgiyi toplama , düzenleme işlemek ve saklamak üzere tanımlayabiliriz. Bilişim sistemlerinde girdi, işlem ve çıktı bilgiyi üretmek için gerekli olan aktivitelerdir. Girdi , ham bilgileri toplama işlemi olarak tanımlanabilir</a:t>
            </a:r>
            <a:r>
              <a:rPr lang="tr-TR" sz="2000" dirty="0" smtClean="0"/>
              <a:t>.</a:t>
            </a:r>
          </a:p>
          <a:p>
            <a:r>
              <a:rPr lang="tr-TR" sz="2000" dirty="0" smtClean="0"/>
              <a:t>İşlem</a:t>
            </a:r>
            <a:r>
              <a:rPr lang="tr-TR" sz="2000" dirty="0"/>
              <a:t>, alınan ham bilgiyi daha da anlamlı hale çevirme sürecidir</a:t>
            </a:r>
            <a:r>
              <a:rPr lang="tr-TR" sz="2000" dirty="0" smtClean="0"/>
              <a:t>.</a:t>
            </a:r>
          </a:p>
          <a:p>
            <a:r>
              <a:rPr lang="tr-TR" sz="2000" dirty="0" smtClean="0"/>
              <a:t>Çıktı</a:t>
            </a:r>
            <a:r>
              <a:rPr lang="tr-TR" sz="2000" dirty="0"/>
              <a:t>, işlenmiş bilgiyi insanlara veya kullanılacak olan aktivitelere göre aktarır</a:t>
            </a:r>
            <a:r>
              <a:rPr lang="tr-TR" sz="2000" dirty="0" smtClean="0"/>
              <a:t>.</a:t>
            </a:r>
          </a:p>
          <a:p>
            <a:r>
              <a:rPr lang="tr-TR" sz="2000" dirty="0" smtClean="0"/>
              <a:t>Bilişim </a:t>
            </a:r>
            <a:r>
              <a:rPr lang="tr-TR" sz="2000" dirty="0"/>
              <a:t>sistemleri , bilişim teknolojileri altyapısından yararlanan yönetsel çözümlere denir. Etkin olarak da kullanabilmek için organizasyon, yönetim ve teknolojiye hakim olmak gerekir.</a:t>
            </a:r>
          </a:p>
        </p:txBody>
      </p:sp>
    </p:spTree>
    <p:extLst>
      <p:ext uri="{BB962C8B-B14F-4D97-AF65-F5344CB8AC3E}">
        <p14:creationId xmlns:p14="http://schemas.microsoft.com/office/powerpoint/2010/main" val="185937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39313" y="191034"/>
            <a:ext cx="8552919" cy="584775"/>
          </a:xfrm>
          <a:prstGeom prst="rect">
            <a:avLst/>
          </a:prstGeom>
        </p:spPr>
        <p:txBody>
          <a:bodyPr wrap="none">
            <a:spAutoFit/>
          </a:bodyPr>
          <a:lstStyle/>
          <a:p>
            <a:r>
              <a:rPr lang="tr-TR" sz="2800" dirty="0">
                <a:solidFill>
                  <a:schemeClr val="accent1">
                    <a:lumMod val="50000"/>
                  </a:schemeClr>
                </a:solidFill>
              </a:rPr>
              <a:t>3. </a:t>
            </a:r>
            <a:r>
              <a:rPr lang="tr-TR" sz="2800" dirty="0" smtClean="0">
                <a:solidFill>
                  <a:schemeClr val="accent1">
                    <a:lumMod val="50000"/>
                  </a:schemeClr>
                </a:solidFill>
              </a:rPr>
              <a:t>VERİ TABANI VE VERİ TABANI YÖNETİM </a:t>
            </a:r>
            <a:r>
              <a:rPr lang="tr-TR" sz="2800" dirty="0" err="1" smtClean="0">
                <a:solidFill>
                  <a:schemeClr val="accent1">
                    <a:lumMod val="50000"/>
                  </a:schemeClr>
                </a:solidFill>
              </a:rPr>
              <a:t>SİSTEMLER</a:t>
            </a:r>
            <a:r>
              <a:rPr lang="tr-TR" sz="3200" dirty="0" err="1" smtClean="0">
                <a:solidFill>
                  <a:schemeClr val="accent1">
                    <a:lumMod val="50000"/>
                  </a:schemeClr>
                </a:solidFill>
              </a:rPr>
              <a:t>i</a:t>
            </a:r>
            <a:endParaRPr lang="tr-TR" sz="3200" dirty="0">
              <a:solidFill>
                <a:schemeClr val="accent1">
                  <a:lumMod val="50000"/>
                </a:schemeClr>
              </a:solidFill>
            </a:endParaRPr>
          </a:p>
        </p:txBody>
      </p:sp>
      <p:sp>
        <p:nvSpPr>
          <p:cNvPr id="3" name="Dikdörtgen 2"/>
          <p:cNvSpPr/>
          <p:nvPr/>
        </p:nvSpPr>
        <p:spPr>
          <a:xfrm>
            <a:off x="344556" y="1005222"/>
            <a:ext cx="6096000" cy="4801314"/>
          </a:xfrm>
          <a:prstGeom prst="rect">
            <a:avLst/>
          </a:prstGeom>
        </p:spPr>
        <p:txBody>
          <a:bodyPr>
            <a:spAutoFit/>
          </a:bodyPr>
          <a:lstStyle/>
          <a:p>
            <a:r>
              <a:rPr lang="tr-TR" dirty="0"/>
              <a:t>Kullanım amacına uygun olarak düzenlenmiş veriler topluluğuna veri tabanı denir. Veri tabanları gerçekte var olan ve birbirleriyle ilişkisi olan nesneleri ve ilişkileri modeller. Veri tabanı yönetim sistemleri verinin nasıl depolanacağını, kullanılacağını ve erişileceğini mantıksal olarak yönlendiren bir </a:t>
            </a:r>
            <a:r>
              <a:rPr lang="tr-TR" dirty="0" smtClean="0"/>
              <a:t>sistemdir . Veri </a:t>
            </a:r>
            <a:r>
              <a:rPr lang="tr-TR" dirty="0"/>
              <a:t>tabanı sistemi ; Veri tabanı , VTYS ve uygulama programlarını ile kullanıcı </a:t>
            </a:r>
            <a:r>
              <a:rPr lang="tr-TR" dirty="0" err="1"/>
              <a:t>arayüzlerini</a:t>
            </a:r>
            <a:r>
              <a:rPr lang="tr-TR" dirty="0"/>
              <a:t> içeren yapıya denir</a:t>
            </a:r>
            <a:r>
              <a:rPr lang="tr-TR" dirty="0" smtClean="0"/>
              <a:t>.</a:t>
            </a:r>
          </a:p>
          <a:p>
            <a:r>
              <a:rPr lang="tr-TR" dirty="0" smtClean="0"/>
              <a:t>Veri </a:t>
            </a:r>
            <a:r>
              <a:rPr lang="tr-TR" dirty="0"/>
              <a:t>tabanı modelleri sekiz kategoriye ayrılır. </a:t>
            </a:r>
            <a:endParaRPr lang="tr-TR" dirty="0" smtClean="0"/>
          </a:p>
          <a:p>
            <a:r>
              <a:rPr lang="tr-TR" dirty="0" smtClean="0"/>
              <a:t>‌Düz </a:t>
            </a:r>
            <a:r>
              <a:rPr lang="tr-TR" dirty="0"/>
              <a:t>model veya tablo </a:t>
            </a:r>
            <a:r>
              <a:rPr lang="tr-TR" dirty="0" smtClean="0"/>
              <a:t>model</a:t>
            </a:r>
          </a:p>
          <a:p>
            <a:r>
              <a:rPr lang="tr-TR" dirty="0" smtClean="0"/>
              <a:t>‌Hiyerarşik </a:t>
            </a:r>
            <a:r>
              <a:rPr lang="tr-TR" dirty="0"/>
              <a:t>veri </a:t>
            </a:r>
            <a:r>
              <a:rPr lang="tr-TR" dirty="0" smtClean="0"/>
              <a:t>modeli‌</a:t>
            </a:r>
          </a:p>
          <a:p>
            <a:r>
              <a:rPr lang="tr-TR" dirty="0" smtClean="0"/>
              <a:t>Ağ </a:t>
            </a:r>
            <a:r>
              <a:rPr lang="tr-TR" dirty="0"/>
              <a:t>veri </a:t>
            </a:r>
            <a:r>
              <a:rPr lang="tr-TR" dirty="0" smtClean="0"/>
              <a:t>modeli</a:t>
            </a:r>
          </a:p>
          <a:p>
            <a:r>
              <a:rPr lang="tr-TR" dirty="0" smtClean="0"/>
              <a:t>‌İlişkisel </a:t>
            </a:r>
            <a:r>
              <a:rPr lang="tr-TR" dirty="0"/>
              <a:t>veri </a:t>
            </a:r>
            <a:r>
              <a:rPr lang="tr-TR" dirty="0" smtClean="0"/>
              <a:t>modeli</a:t>
            </a:r>
          </a:p>
          <a:p>
            <a:r>
              <a:rPr lang="tr-TR" dirty="0" smtClean="0"/>
              <a:t>‌Nesne </a:t>
            </a:r>
            <a:r>
              <a:rPr lang="tr-TR" dirty="0"/>
              <a:t>yönelimli veri </a:t>
            </a:r>
            <a:r>
              <a:rPr lang="tr-TR" dirty="0" smtClean="0"/>
              <a:t>modeli</a:t>
            </a:r>
          </a:p>
          <a:p>
            <a:r>
              <a:rPr lang="tr-TR" dirty="0" smtClean="0"/>
              <a:t>‌Nesne </a:t>
            </a:r>
            <a:r>
              <a:rPr lang="tr-TR" dirty="0"/>
              <a:t>ilişkisel veri modeli </a:t>
            </a:r>
            <a:endParaRPr lang="tr-TR" dirty="0" smtClean="0"/>
          </a:p>
          <a:p>
            <a:r>
              <a:rPr lang="tr-TR" dirty="0" smtClean="0"/>
              <a:t>‌Çoklu </a:t>
            </a:r>
            <a:r>
              <a:rPr lang="tr-TR" dirty="0"/>
              <a:t>ortam veri </a:t>
            </a:r>
            <a:r>
              <a:rPr lang="tr-TR" dirty="0" smtClean="0"/>
              <a:t>modeli‌</a:t>
            </a:r>
          </a:p>
          <a:p>
            <a:r>
              <a:rPr lang="tr-TR" dirty="0" smtClean="0"/>
              <a:t>Dağıtık </a:t>
            </a:r>
            <a:r>
              <a:rPr lang="tr-TR" dirty="0"/>
              <a:t>veri modeli</a:t>
            </a:r>
          </a:p>
        </p:txBody>
      </p:sp>
    </p:spTree>
    <p:extLst>
      <p:ext uri="{BB962C8B-B14F-4D97-AF65-F5344CB8AC3E}">
        <p14:creationId xmlns:p14="http://schemas.microsoft.com/office/powerpoint/2010/main" val="37376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00217" y="495606"/>
            <a:ext cx="6096000" cy="5478423"/>
          </a:xfrm>
          <a:prstGeom prst="rect">
            <a:avLst/>
          </a:prstGeom>
        </p:spPr>
        <p:txBody>
          <a:bodyPr>
            <a:spAutoFit/>
          </a:bodyPr>
          <a:lstStyle/>
          <a:p>
            <a:r>
              <a:rPr lang="tr-TR" sz="2000" dirty="0" smtClean="0">
                <a:solidFill>
                  <a:schemeClr val="accent1">
                    <a:lumMod val="50000"/>
                  </a:schemeClr>
                </a:solidFill>
              </a:rPr>
              <a:t>1. Düz </a:t>
            </a:r>
            <a:r>
              <a:rPr lang="tr-TR" sz="2000" dirty="0">
                <a:solidFill>
                  <a:schemeClr val="accent1">
                    <a:lumMod val="50000"/>
                  </a:schemeClr>
                </a:solidFill>
              </a:rPr>
              <a:t>model veya tablo modeli : </a:t>
            </a:r>
            <a:r>
              <a:rPr lang="tr-TR" dirty="0"/>
              <a:t>Satır ve sütunlardan oluşur. Sütunlarda benzer özellikler, satırlarda ise veri grupları olur. Kullanıcı adı ve şifrelerinin tutulduğu veri tabanını örnek verebiliriz</a:t>
            </a:r>
            <a:r>
              <a:rPr lang="tr-TR" dirty="0" smtClean="0"/>
              <a:t>.</a:t>
            </a:r>
          </a:p>
          <a:p>
            <a:r>
              <a:rPr lang="tr-TR" sz="2000" dirty="0" smtClean="0">
                <a:solidFill>
                  <a:schemeClr val="accent1">
                    <a:lumMod val="50000"/>
                  </a:schemeClr>
                </a:solidFill>
              </a:rPr>
              <a:t>2.  </a:t>
            </a:r>
            <a:r>
              <a:rPr lang="tr-TR" sz="2000" dirty="0">
                <a:solidFill>
                  <a:schemeClr val="accent1">
                    <a:lumMod val="50000"/>
                  </a:schemeClr>
                </a:solidFill>
              </a:rPr>
              <a:t>Hiyerarşik Veri modeli : </a:t>
            </a:r>
            <a:r>
              <a:rPr lang="tr-TR" dirty="0"/>
              <a:t>Kayıt adı verilen yapısal verileri depolar . Kayıtlar ağaç mimarisi gibi yukarıdan aşağı sıralanır. İlk </a:t>
            </a:r>
            <a:r>
              <a:rPr lang="tr-TR" dirty="0" err="1"/>
              <a:t>kayıda</a:t>
            </a:r>
            <a:r>
              <a:rPr lang="tr-TR" dirty="0"/>
              <a:t> kök deriz ve bunun bir veya daha çok çocuk kayıtları olabilir. Kök haricinde bütün kayıtların bir ebeveyni vardır</a:t>
            </a:r>
            <a:r>
              <a:rPr lang="tr-TR" dirty="0" smtClean="0"/>
              <a:t>.</a:t>
            </a:r>
          </a:p>
          <a:p>
            <a:r>
              <a:rPr lang="tr-TR" sz="2000" dirty="0" smtClean="0">
                <a:solidFill>
                  <a:schemeClr val="accent1">
                    <a:lumMod val="50000"/>
                  </a:schemeClr>
                </a:solidFill>
              </a:rPr>
              <a:t>3.  </a:t>
            </a:r>
            <a:r>
              <a:rPr lang="tr-TR" sz="2000" dirty="0">
                <a:solidFill>
                  <a:schemeClr val="accent1">
                    <a:lumMod val="50000"/>
                  </a:schemeClr>
                </a:solidFill>
              </a:rPr>
              <a:t>Ağ veri modeli: </a:t>
            </a:r>
            <a:r>
              <a:rPr lang="tr-TR" dirty="0"/>
              <a:t>Hiyerarşik veri modelinin geliştirilmiş hali denebilir. Hızlıca kabul görmüştür. Ağ modelinin hiyerarşik modelden en önemli farkı uç düğüm pozisyonundaki verinin iç düğüme işaret edebilmesidir.  Ağ modelinde hem bire </a:t>
            </a:r>
            <a:r>
              <a:rPr lang="tr-TR" dirty="0" smtClean="0"/>
              <a:t>-çok </a:t>
            </a:r>
            <a:r>
              <a:rPr lang="tr-TR" dirty="0"/>
              <a:t>hem de </a:t>
            </a:r>
            <a:r>
              <a:rPr lang="tr-TR" dirty="0" err="1"/>
              <a:t>ö</a:t>
            </a:r>
            <a:r>
              <a:rPr lang="tr-TR" dirty="0" err="1" smtClean="0"/>
              <a:t>oka</a:t>
            </a:r>
            <a:r>
              <a:rPr lang="tr-TR" dirty="0" smtClean="0"/>
              <a:t>-çok </a:t>
            </a:r>
            <a:r>
              <a:rPr lang="tr-TR" dirty="0"/>
              <a:t>ilişkiler modellenir</a:t>
            </a:r>
            <a:r>
              <a:rPr lang="tr-TR" dirty="0" smtClean="0"/>
              <a:t>.</a:t>
            </a:r>
          </a:p>
          <a:p>
            <a:r>
              <a:rPr lang="tr-TR" sz="2000" dirty="0" smtClean="0">
                <a:solidFill>
                  <a:schemeClr val="accent1">
                    <a:lumMod val="50000"/>
                  </a:schemeClr>
                </a:solidFill>
              </a:rPr>
              <a:t>4</a:t>
            </a:r>
            <a:r>
              <a:rPr lang="tr-TR" sz="2000" dirty="0">
                <a:solidFill>
                  <a:schemeClr val="accent1">
                    <a:lumMod val="50000"/>
                  </a:schemeClr>
                </a:solidFill>
              </a:rPr>
              <a:t>. </a:t>
            </a:r>
            <a:r>
              <a:rPr lang="tr-TR" sz="2000" dirty="0" smtClean="0">
                <a:solidFill>
                  <a:schemeClr val="accent1">
                    <a:lumMod val="50000"/>
                  </a:schemeClr>
                </a:solidFill>
              </a:rPr>
              <a:t>İlişkisel </a:t>
            </a:r>
            <a:r>
              <a:rPr lang="tr-TR" sz="2000" dirty="0">
                <a:solidFill>
                  <a:schemeClr val="accent1">
                    <a:lumMod val="50000"/>
                  </a:schemeClr>
                </a:solidFill>
              </a:rPr>
              <a:t>veri modeli : </a:t>
            </a:r>
            <a:r>
              <a:rPr lang="tr-TR" dirty="0"/>
              <a:t>Hiyerarşik ve ağ veri modelinin yetersiz kalınması sonucu ortaya çıkmıştır. İlişkiler yardımıyla veri içerisindeki ilişkiler modellenir. İki boyutlu tablolar ile karakterize edilir.</a:t>
            </a:r>
          </a:p>
        </p:txBody>
      </p:sp>
    </p:spTree>
    <p:extLst>
      <p:ext uri="{BB962C8B-B14F-4D97-AF65-F5344CB8AC3E}">
        <p14:creationId xmlns:p14="http://schemas.microsoft.com/office/powerpoint/2010/main" val="2884170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24069" y="799786"/>
            <a:ext cx="6096000" cy="4647426"/>
          </a:xfrm>
          <a:prstGeom prst="rect">
            <a:avLst/>
          </a:prstGeom>
        </p:spPr>
        <p:txBody>
          <a:bodyPr>
            <a:spAutoFit/>
          </a:bodyPr>
          <a:lstStyle/>
          <a:p>
            <a:r>
              <a:rPr lang="tr-TR" sz="2000" dirty="0">
                <a:solidFill>
                  <a:schemeClr val="accent1">
                    <a:lumMod val="50000"/>
                  </a:schemeClr>
                </a:solidFill>
              </a:rPr>
              <a:t>5. Nesne yönelimli veri modeli: </a:t>
            </a:r>
            <a:r>
              <a:rPr lang="tr-TR" dirty="0"/>
              <a:t>Daha sonraları ortaya çıkmış ve başarısını kanıtlamıştır. Nesne yönelimli programlamaya dayanır. </a:t>
            </a:r>
            <a:endParaRPr lang="tr-TR" dirty="0" smtClean="0"/>
          </a:p>
          <a:p>
            <a:r>
              <a:rPr lang="tr-TR" sz="2000" dirty="0" smtClean="0">
                <a:solidFill>
                  <a:schemeClr val="accent1">
                    <a:lumMod val="50000"/>
                  </a:schemeClr>
                </a:solidFill>
              </a:rPr>
              <a:t>6.Nesne </a:t>
            </a:r>
            <a:r>
              <a:rPr lang="tr-TR" sz="2000" dirty="0">
                <a:solidFill>
                  <a:schemeClr val="accent1">
                    <a:lumMod val="50000"/>
                  </a:schemeClr>
                </a:solidFill>
              </a:rPr>
              <a:t>ilişkisel veri modeli: </a:t>
            </a:r>
            <a:r>
              <a:rPr lang="tr-TR" dirty="0"/>
              <a:t>Nesne ilişkisel veri tabanı, ilişkisel işlevselliğin üzerine nesne yönelimli özellikler içerir</a:t>
            </a:r>
            <a:r>
              <a:rPr lang="tr-TR" dirty="0" smtClean="0"/>
              <a:t>.</a:t>
            </a:r>
          </a:p>
          <a:p>
            <a:r>
              <a:rPr lang="tr-TR" sz="2000" dirty="0" smtClean="0">
                <a:solidFill>
                  <a:schemeClr val="accent1">
                    <a:lumMod val="50000"/>
                  </a:schemeClr>
                </a:solidFill>
              </a:rPr>
              <a:t>7</a:t>
            </a:r>
            <a:r>
              <a:rPr lang="tr-TR" sz="2000" dirty="0">
                <a:solidFill>
                  <a:schemeClr val="accent1">
                    <a:lumMod val="50000"/>
                  </a:schemeClr>
                </a:solidFill>
              </a:rPr>
              <a:t>. Çoklu ortam veri modeli: </a:t>
            </a:r>
            <a:r>
              <a:rPr lang="tr-TR" dirty="0"/>
              <a:t>Veri miktarı, süreklilik ve senkronizasyon desteklemesi gereken üç özelliktir. Büyük nesneleri işler ve aynı zamanda işleme sürecindeki adımları kullanıcıya göstermez. Tıp bilgi sistemlerinde de kullanılır</a:t>
            </a:r>
            <a:r>
              <a:rPr lang="tr-TR" dirty="0" smtClean="0"/>
              <a:t>.</a:t>
            </a:r>
          </a:p>
          <a:p>
            <a:r>
              <a:rPr lang="tr-TR" sz="2000" dirty="0" smtClean="0">
                <a:solidFill>
                  <a:schemeClr val="accent1">
                    <a:lumMod val="50000"/>
                  </a:schemeClr>
                </a:solidFill>
              </a:rPr>
              <a:t> </a:t>
            </a:r>
            <a:r>
              <a:rPr lang="tr-TR" sz="2000" dirty="0">
                <a:solidFill>
                  <a:schemeClr val="accent1">
                    <a:lumMod val="50000"/>
                  </a:schemeClr>
                </a:solidFill>
              </a:rPr>
              <a:t>8. Dağıtık veri modeli :</a:t>
            </a:r>
            <a:r>
              <a:rPr lang="tr-TR" dirty="0"/>
              <a:t>İki ya da daha fazla bilgisayarda depolanan ve bir ağ üzerinde dağıtılan bilgiler için kullanılan veri tabanıdır. Birden fazla veri tabanına erişilmesine rağmen, kullanıcı tek bir veri tabanıyla çalışıyormuş gibi işlem yapar .</a:t>
            </a:r>
          </a:p>
        </p:txBody>
      </p:sp>
    </p:spTree>
    <p:extLst>
      <p:ext uri="{BB962C8B-B14F-4D97-AF65-F5344CB8AC3E}">
        <p14:creationId xmlns:p14="http://schemas.microsoft.com/office/powerpoint/2010/main" val="1485377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6922" y="191033"/>
            <a:ext cx="5209439" cy="646331"/>
          </a:xfrm>
          <a:prstGeom prst="rect">
            <a:avLst/>
          </a:prstGeom>
        </p:spPr>
        <p:txBody>
          <a:bodyPr wrap="none">
            <a:spAutoFit/>
          </a:bodyPr>
          <a:lstStyle/>
          <a:p>
            <a:r>
              <a:rPr lang="tr-TR" sz="3600" dirty="0">
                <a:solidFill>
                  <a:schemeClr val="accent1">
                    <a:lumMod val="50000"/>
                  </a:schemeClr>
                </a:solidFill>
              </a:rPr>
              <a:t>4. </a:t>
            </a:r>
            <a:r>
              <a:rPr lang="tr-TR" sz="3600" dirty="0" smtClean="0">
                <a:solidFill>
                  <a:schemeClr val="accent1">
                    <a:lumMod val="50000"/>
                  </a:schemeClr>
                </a:solidFill>
              </a:rPr>
              <a:t>VERİ TABANI TASARIMI</a:t>
            </a:r>
            <a:endParaRPr lang="tr-TR" sz="3600" dirty="0">
              <a:solidFill>
                <a:schemeClr val="accent1">
                  <a:lumMod val="50000"/>
                </a:schemeClr>
              </a:solidFill>
            </a:endParaRPr>
          </a:p>
        </p:txBody>
      </p:sp>
      <p:sp>
        <p:nvSpPr>
          <p:cNvPr id="3" name="Dikdörtgen 2"/>
          <p:cNvSpPr/>
          <p:nvPr/>
        </p:nvSpPr>
        <p:spPr>
          <a:xfrm>
            <a:off x="511534" y="956048"/>
            <a:ext cx="6096000" cy="4770537"/>
          </a:xfrm>
          <a:prstGeom prst="rect">
            <a:avLst/>
          </a:prstGeom>
        </p:spPr>
        <p:txBody>
          <a:bodyPr>
            <a:spAutoFit/>
          </a:bodyPr>
          <a:lstStyle/>
          <a:p>
            <a:r>
              <a:rPr lang="tr-TR" sz="1600" dirty="0"/>
              <a:t>Veri tabanı tasarımında gerçek en uygun şekilde modellenerek veri tabanına </a:t>
            </a:r>
            <a:r>
              <a:rPr lang="tr-TR" sz="1600" dirty="0" smtClean="0"/>
              <a:t>aktarılmalıdır . Veri </a:t>
            </a:r>
            <a:r>
              <a:rPr lang="tr-TR" sz="1600" dirty="0"/>
              <a:t>tabanı tasarımında ilk olarak kullanıcı gereksinimleri belirlenmelidir. Gerçeğin veri tabanındaki sayısal temsili belli bir perspektiften modeli olup kullanıcılar ve bilgisayar tarafından anlaşılabilecek bir tarzda tanımlanması gerekir. Buna literatürde şema deriz . Kullanıcı ve bilgisayar düzeyleri sırasıyla kavramsal ve fiziksel düzeyler ve bu düzeylerde ki şemalar da kavramsal şema ve iç şema olarak adlandırılır. Farklı anlayış mekanizmalarına hitap ettiklerinden kullandıkları veri modelleri de farklıdır. Geleneksel veri tabanı tasarımı kullanıcı düzeyinden fiziksel düzeye doğrudur. Kavramsal şema yazılım ve donanım bakımından bağımsızdır ve son kullanıcı tarafından anlaşılması da daha kolaydır . Kavramsal veri modelleri oldukça yüksek düzeyli olduklarından , kavramsal bir veri modelinde tanımlı şema doğrudan </a:t>
            </a:r>
            <a:r>
              <a:rPr lang="tr-TR" sz="1600" dirty="0" err="1"/>
              <a:t>gerçekleştirilemez.İç</a:t>
            </a:r>
            <a:r>
              <a:rPr lang="tr-TR" sz="1600" dirty="0"/>
              <a:t> şema depolama yapılarını, kayıt formlarını , kayıt alanlarını, veri tabanına giriş yol ve yöntemleri ile veri tabanının fiziksel gerçekleştirimini ilgilendiren bütün detayları tanımlar . İç şema yazılım ve donanıma bağlıdır .</a:t>
            </a:r>
          </a:p>
        </p:txBody>
      </p:sp>
    </p:spTree>
    <p:extLst>
      <p:ext uri="{BB962C8B-B14F-4D97-AF65-F5344CB8AC3E}">
        <p14:creationId xmlns:p14="http://schemas.microsoft.com/office/powerpoint/2010/main" val="512839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69628" y="92291"/>
            <a:ext cx="6096000" cy="954107"/>
          </a:xfrm>
          <a:prstGeom prst="rect">
            <a:avLst/>
          </a:prstGeom>
        </p:spPr>
        <p:txBody>
          <a:bodyPr>
            <a:spAutoFit/>
          </a:bodyPr>
          <a:lstStyle/>
          <a:p>
            <a:r>
              <a:rPr lang="tr-TR" sz="2800" dirty="0">
                <a:solidFill>
                  <a:schemeClr val="accent1">
                    <a:lumMod val="50000"/>
                  </a:schemeClr>
                </a:solidFill>
              </a:rPr>
              <a:t>5. </a:t>
            </a:r>
            <a:r>
              <a:rPr lang="tr-TR" sz="2800" dirty="0" smtClean="0">
                <a:solidFill>
                  <a:schemeClr val="accent1">
                    <a:lumMod val="50000"/>
                  </a:schemeClr>
                </a:solidFill>
              </a:rPr>
              <a:t>İLİŞKİSEL VE İLİŞKİSEL OLMAYAN </a:t>
            </a:r>
            <a:r>
              <a:rPr lang="tr-TR" sz="2800" dirty="0">
                <a:solidFill>
                  <a:schemeClr val="accent1">
                    <a:lumMod val="50000"/>
                  </a:schemeClr>
                </a:solidFill>
              </a:rPr>
              <a:t>(</a:t>
            </a:r>
            <a:r>
              <a:rPr lang="tr-TR" sz="2800" dirty="0" err="1">
                <a:solidFill>
                  <a:schemeClr val="accent1">
                    <a:lumMod val="50000"/>
                  </a:schemeClr>
                </a:solidFill>
              </a:rPr>
              <a:t>NoSQL</a:t>
            </a:r>
            <a:r>
              <a:rPr lang="tr-TR" sz="2800" dirty="0">
                <a:solidFill>
                  <a:schemeClr val="accent1">
                    <a:lumMod val="50000"/>
                  </a:schemeClr>
                </a:solidFill>
              </a:rPr>
              <a:t>) </a:t>
            </a:r>
            <a:r>
              <a:rPr lang="tr-TR" sz="2800" dirty="0" smtClean="0">
                <a:solidFill>
                  <a:schemeClr val="accent1">
                    <a:lumMod val="50000"/>
                  </a:schemeClr>
                </a:solidFill>
              </a:rPr>
              <a:t>VERİ </a:t>
            </a:r>
            <a:r>
              <a:rPr lang="tr-TR" sz="2800" dirty="0">
                <a:solidFill>
                  <a:schemeClr val="accent1">
                    <a:lumMod val="50000"/>
                  </a:schemeClr>
                </a:solidFill>
              </a:rPr>
              <a:t>TABANI </a:t>
            </a:r>
            <a:r>
              <a:rPr lang="tr-TR" sz="2800" dirty="0" smtClean="0">
                <a:solidFill>
                  <a:schemeClr val="accent1">
                    <a:lumMod val="50000"/>
                  </a:schemeClr>
                </a:solidFill>
              </a:rPr>
              <a:t>SİSTEMLERİ</a:t>
            </a:r>
            <a:endParaRPr lang="tr-TR" sz="2800" dirty="0">
              <a:solidFill>
                <a:schemeClr val="accent1">
                  <a:lumMod val="50000"/>
                </a:schemeClr>
              </a:solidFill>
            </a:endParaRPr>
          </a:p>
        </p:txBody>
      </p:sp>
      <p:sp>
        <p:nvSpPr>
          <p:cNvPr id="3" name="Dikdörtgen 2"/>
          <p:cNvSpPr/>
          <p:nvPr/>
        </p:nvSpPr>
        <p:spPr>
          <a:xfrm>
            <a:off x="280946" y="1261524"/>
            <a:ext cx="6096000" cy="4708981"/>
          </a:xfrm>
          <a:prstGeom prst="rect">
            <a:avLst/>
          </a:prstGeom>
        </p:spPr>
        <p:txBody>
          <a:bodyPr>
            <a:spAutoFit/>
          </a:bodyPr>
          <a:lstStyle/>
          <a:p>
            <a:r>
              <a:rPr lang="tr-TR" sz="2400" dirty="0">
                <a:solidFill>
                  <a:schemeClr val="accent1">
                    <a:lumMod val="50000"/>
                  </a:schemeClr>
                </a:solidFill>
              </a:rPr>
              <a:t>İlişkisel veri </a:t>
            </a:r>
            <a:r>
              <a:rPr lang="tr-TR" sz="2400" dirty="0" smtClean="0">
                <a:solidFill>
                  <a:schemeClr val="accent1">
                    <a:lumMod val="50000"/>
                  </a:schemeClr>
                </a:solidFill>
              </a:rPr>
              <a:t>tabanları</a:t>
            </a:r>
          </a:p>
          <a:p>
            <a:r>
              <a:rPr lang="tr-TR" dirty="0" smtClean="0"/>
              <a:t> </a:t>
            </a:r>
            <a:r>
              <a:rPr lang="tr-TR" dirty="0"/>
              <a:t>Günümüzde en yaygın kullanılan veri tabanı sistemidir. Satır ve sütunlardan oluşur. Bu tabloların birbiriyle ilişkisi vardır. Bu şekilde ilişkisel veri tabanları , veri tabanı denilen büyük dosyalardan oluşur. Her bir tablo belli yapıya uygun verileri saklamak üzere tasarlanır. ACID; Bölünmezlik, tutarlılık, izolasyon, dayanıklılık özelliklerini sağlar İlişkisel olmayan veri tabanı İlişkisel veri tabanı sistemlerine alternatif bir çözüm olarak ortaya çıkmıştır</a:t>
            </a:r>
            <a:r>
              <a:rPr lang="tr-TR" dirty="0" smtClean="0"/>
              <a:t>.</a:t>
            </a:r>
          </a:p>
          <a:p>
            <a:r>
              <a:rPr lang="tr-TR" dirty="0" smtClean="0"/>
              <a:t> </a:t>
            </a:r>
            <a:r>
              <a:rPr lang="tr-TR" sz="2400" dirty="0">
                <a:solidFill>
                  <a:schemeClr val="accent1">
                    <a:lumMod val="50000"/>
                  </a:schemeClr>
                </a:solidFill>
              </a:rPr>
              <a:t>İlişkisel olmayan veri </a:t>
            </a:r>
            <a:r>
              <a:rPr lang="tr-TR" sz="2400" dirty="0" smtClean="0">
                <a:solidFill>
                  <a:schemeClr val="accent1">
                    <a:lumMod val="50000"/>
                  </a:schemeClr>
                </a:solidFill>
              </a:rPr>
              <a:t>tabanları</a:t>
            </a:r>
          </a:p>
          <a:p>
            <a:r>
              <a:rPr lang="tr-TR" dirty="0" smtClean="0"/>
              <a:t> Yatay </a:t>
            </a:r>
            <a:r>
              <a:rPr lang="tr-TR" dirty="0"/>
              <a:t>olarak ölçeklendirilen bir veri depolama sistemidir.  Veri </a:t>
            </a:r>
            <a:r>
              <a:rPr lang="tr-TR" dirty="0" err="1"/>
              <a:t>tabanlari</a:t>
            </a:r>
            <a:r>
              <a:rPr lang="tr-TR" dirty="0"/>
              <a:t> içerisinde yer alan ölçek sorununa en iyi cevap veren </a:t>
            </a:r>
            <a:r>
              <a:rPr lang="tr-TR" dirty="0" err="1"/>
              <a:t>NoSQL</a:t>
            </a:r>
            <a:r>
              <a:rPr lang="tr-TR" dirty="0"/>
              <a:t>  veri tabanıdır. </a:t>
            </a:r>
            <a:r>
              <a:rPr lang="tr-TR" dirty="0" err="1"/>
              <a:t>NoSQL</a:t>
            </a:r>
            <a:r>
              <a:rPr lang="tr-TR" dirty="0"/>
              <a:t> veri tabanı gereksiz ek </a:t>
            </a:r>
            <a:r>
              <a:rPr lang="tr-TR" dirty="0" err="1"/>
              <a:t>maaliyetten</a:t>
            </a:r>
            <a:r>
              <a:rPr lang="tr-TR" dirty="0"/>
              <a:t> de kurtarır</a:t>
            </a:r>
            <a:r>
              <a:rPr lang="tr-TR" dirty="0" smtClean="0"/>
              <a:t>.</a:t>
            </a:r>
          </a:p>
          <a:p>
            <a:endParaRPr lang="tr-TR" dirty="0"/>
          </a:p>
        </p:txBody>
      </p:sp>
    </p:spTree>
    <p:extLst>
      <p:ext uri="{BB962C8B-B14F-4D97-AF65-F5344CB8AC3E}">
        <p14:creationId xmlns:p14="http://schemas.microsoft.com/office/powerpoint/2010/main" val="715324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32021" y="446038"/>
            <a:ext cx="6096000" cy="3416320"/>
          </a:xfrm>
          <a:prstGeom prst="rect">
            <a:avLst/>
          </a:prstGeom>
        </p:spPr>
        <p:txBody>
          <a:bodyPr>
            <a:spAutoFit/>
          </a:bodyPr>
          <a:lstStyle/>
          <a:p>
            <a:r>
              <a:rPr lang="tr-TR" sz="2400" dirty="0">
                <a:solidFill>
                  <a:schemeClr val="accent1">
                    <a:lumMod val="50000"/>
                  </a:schemeClr>
                </a:solidFill>
              </a:rPr>
              <a:t>Kolay ulaşılabilirlik: </a:t>
            </a:r>
            <a:endParaRPr lang="tr-TR" sz="2400" dirty="0" smtClean="0">
              <a:solidFill>
                <a:schemeClr val="accent1">
                  <a:lumMod val="50000"/>
                </a:schemeClr>
              </a:solidFill>
            </a:endParaRPr>
          </a:p>
          <a:p>
            <a:r>
              <a:rPr lang="tr-TR" dirty="0" smtClean="0"/>
              <a:t>Veri </a:t>
            </a:r>
            <a:r>
              <a:rPr lang="tr-TR" dirty="0"/>
              <a:t>erişim sorunlarını ortadan kaldırmak için kopyaları kullanır ve veriyi birçok sunucudan alır</a:t>
            </a:r>
            <a:r>
              <a:rPr lang="tr-TR" dirty="0" smtClean="0"/>
              <a:t>.</a:t>
            </a:r>
          </a:p>
          <a:p>
            <a:r>
              <a:rPr lang="tr-TR" sz="2400" dirty="0" smtClean="0">
                <a:solidFill>
                  <a:schemeClr val="accent1">
                    <a:lumMod val="50000"/>
                  </a:schemeClr>
                </a:solidFill>
              </a:rPr>
              <a:t>Esnek </a:t>
            </a:r>
            <a:r>
              <a:rPr lang="tr-TR" sz="2400" dirty="0">
                <a:solidFill>
                  <a:schemeClr val="accent1">
                    <a:lumMod val="50000"/>
                  </a:schemeClr>
                </a:solidFill>
              </a:rPr>
              <a:t>durum: </a:t>
            </a:r>
            <a:endParaRPr lang="tr-TR" sz="2400" dirty="0" smtClean="0">
              <a:solidFill>
                <a:schemeClr val="accent1">
                  <a:lumMod val="50000"/>
                </a:schemeClr>
              </a:solidFill>
            </a:endParaRPr>
          </a:p>
          <a:p>
            <a:r>
              <a:rPr lang="tr-TR" dirty="0" smtClean="0"/>
              <a:t>ACID </a:t>
            </a:r>
            <a:r>
              <a:rPr lang="tr-TR" dirty="0"/>
              <a:t>veri tabanında tutarlılık olmazsa olmaz kabul edilirken </a:t>
            </a:r>
            <a:r>
              <a:rPr lang="tr-TR" dirty="0" err="1"/>
              <a:t>NoSQL</a:t>
            </a:r>
            <a:r>
              <a:rPr lang="tr-TR" dirty="0"/>
              <a:t> tutarsız ve süreksiz verilerin de barınmasına  izin verir</a:t>
            </a:r>
            <a:r>
              <a:rPr lang="tr-TR" dirty="0" smtClean="0"/>
              <a:t>.</a:t>
            </a:r>
          </a:p>
          <a:p>
            <a:r>
              <a:rPr lang="tr-TR" sz="2400" dirty="0" smtClean="0">
                <a:solidFill>
                  <a:schemeClr val="accent1">
                    <a:lumMod val="50000"/>
                  </a:schemeClr>
                </a:solidFill>
              </a:rPr>
              <a:t>Eninde </a:t>
            </a:r>
            <a:r>
              <a:rPr lang="tr-TR" sz="2400" dirty="0">
                <a:solidFill>
                  <a:schemeClr val="accent1">
                    <a:lumMod val="50000"/>
                  </a:schemeClr>
                </a:solidFill>
              </a:rPr>
              <a:t>sonunda tutarlı</a:t>
            </a:r>
            <a:r>
              <a:rPr lang="tr-TR" sz="2400" dirty="0" smtClean="0">
                <a:solidFill>
                  <a:schemeClr val="accent1">
                    <a:lumMod val="50000"/>
                  </a:schemeClr>
                </a:solidFill>
              </a:rPr>
              <a:t>:</a:t>
            </a:r>
          </a:p>
          <a:p>
            <a:r>
              <a:rPr lang="tr-TR" dirty="0" smtClean="0"/>
              <a:t> </a:t>
            </a:r>
            <a:r>
              <a:rPr lang="tr-TR" dirty="0"/>
              <a:t>ACID tutarlılığı zorunlu tutarken </a:t>
            </a:r>
            <a:r>
              <a:rPr lang="tr-TR" dirty="0" err="1"/>
              <a:t>NoSQL</a:t>
            </a:r>
            <a:r>
              <a:rPr lang="tr-TR" dirty="0"/>
              <a:t> veri tabanı tanımlanamayan bir zamanda tutarlılığın oluşacağı garanti edilir.</a:t>
            </a:r>
          </a:p>
        </p:txBody>
      </p:sp>
    </p:spTree>
    <p:extLst>
      <p:ext uri="{BB962C8B-B14F-4D97-AF65-F5344CB8AC3E}">
        <p14:creationId xmlns:p14="http://schemas.microsoft.com/office/powerpoint/2010/main" val="2427134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Yüzeyler">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162</TotalTime>
  <Words>1163</Words>
  <Application>Microsoft Office PowerPoint</Application>
  <PresentationFormat>Geniş ekran</PresentationFormat>
  <Paragraphs>53</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Trebuchet MS</vt:lpstr>
      <vt:lpstr>Wingdings 3</vt:lpstr>
      <vt:lpstr>Yüzeyler</vt:lpstr>
      <vt:lpstr>İlişkisel ve İlişkisel Olmayan (NoSQL) Veri Tabanı Sistemleri Mimari Perfomansının Yönetim Bilişim Sistemleri Kapsamında İncelenmesi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Perfomansının Yönetim Bilişim Sistemleri Kapsamında İncelenmesi</dc:title>
  <dc:creator>fatmagül</dc:creator>
  <cp:lastModifiedBy>fatmagül</cp:lastModifiedBy>
  <cp:revision>10</cp:revision>
  <dcterms:created xsi:type="dcterms:W3CDTF">2024-03-19T13:51:48Z</dcterms:created>
  <dcterms:modified xsi:type="dcterms:W3CDTF">2024-03-19T16:33:51Z</dcterms:modified>
</cp:coreProperties>
</file>