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98" r:id="rId3"/>
    <p:sldId id="289" r:id="rId4"/>
    <p:sldId id="293" r:id="rId5"/>
    <p:sldId id="274" r:id="rId6"/>
    <p:sldId id="287" r:id="rId7"/>
    <p:sldId id="301" r:id="rId8"/>
    <p:sldId id="302" r:id="rId9"/>
    <p:sldId id="294" r:id="rId10"/>
    <p:sldId id="300" r:id="rId11"/>
    <p:sldId id="297" r:id="rId12"/>
    <p:sldId id="299" r:id="rId13"/>
    <p:sldId id="269" r:id="rId14"/>
    <p:sldId id="292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4660"/>
  </p:normalViewPr>
  <p:slideViewPr>
    <p:cSldViewPr>
      <p:cViewPr varScale="1">
        <p:scale>
          <a:sx n="88" d="100"/>
          <a:sy n="88" d="100"/>
        </p:scale>
        <p:origin x="1003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A650C-BF80-4144-BFE0-B91EBF37E32F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17945-1F8D-4A7B-B490-70726332C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23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7A6F-E337-4B2C-BE51-7F244AEE9FEA}" type="datetime1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지난 학기 너희들이 한 것을 알고 있다</a:t>
            </a:r>
            <a:r>
              <a:rPr lang="en-US" altLang="ko-KR" smtClean="0"/>
              <a:t>!!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F0CF-8221-4840-BD41-BF8075AC1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92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EFB7-33F6-4C9C-B9EC-C523FE7766FA}" type="datetime1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지난 학기 너희들이 한 것을 알고 있다</a:t>
            </a:r>
            <a:r>
              <a:rPr lang="en-US" altLang="ko-KR" smtClean="0"/>
              <a:t>!!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F0CF-8221-4840-BD41-BF8075AC1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8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0D57-FDB1-4FAF-B741-181826E796E1}" type="datetime1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지난 학기 너희들이 한 것을 알고 있다</a:t>
            </a:r>
            <a:r>
              <a:rPr lang="en-US" altLang="ko-KR" smtClean="0"/>
              <a:t>!!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F0CF-8221-4840-BD41-BF8075AC1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/>
          <a:lstStyle>
            <a:lvl1pPr>
              <a:defRPr>
                <a:latin typeface="굴림체" pitchFamily="49" charset="-127"/>
                <a:ea typeface="굴림체" pitchFamily="49" charset="-127"/>
              </a:defRPr>
            </a:lvl1pPr>
            <a:lvl2pPr>
              <a:defRPr>
                <a:latin typeface="굴림체" pitchFamily="49" charset="-127"/>
                <a:ea typeface="굴림체" pitchFamily="49" charset="-127"/>
              </a:defRPr>
            </a:lvl2pPr>
            <a:lvl3pPr>
              <a:defRPr>
                <a:latin typeface="굴림체" pitchFamily="49" charset="-127"/>
                <a:ea typeface="굴림체" pitchFamily="49" charset="-127"/>
              </a:defRPr>
            </a:lvl3pPr>
            <a:lvl4pPr>
              <a:defRPr>
                <a:latin typeface="굴림체" pitchFamily="49" charset="-127"/>
                <a:ea typeface="굴림체" pitchFamily="49" charset="-127"/>
              </a:defRPr>
            </a:lvl4pPr>
            <a:lvl5pPr marL="1828800" indent="0">
              <a:buNone/>
              <a:defRPr>
                <a:latin typeface="굴림체" pitchFamily="49" charset="-127"/>
                <a:ea typeface="굴림체" pitchFamily="49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F9A0-4BF4-4DD6-9C63-9EEC41847A83}" type="datetime1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지난 학기 너희들이 한 것을 알고 있다</a:t>
            </a:r>
            <a:r>
              <a:rPr lang="en-US" altLang="ko-KR" smtClean="0"/>
              <a:t>!!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F0CF-8221-4840-BD41-BF8075AC1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59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13A-2EE0-45A9-8D46-E501091807D8}" type="datetime1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지난 학기 너희들이 한 것을 알고 있다</a:t>
            </a:r>
            <a:r>
              <a:rPr lang="en-US" altLang="ko-KR" smtClean="0"/>
              <a:t>!!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F0CF-8221-4840-BD41-BF8075AC1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04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52C8-92EF-4121-A2E5-0BE5D912EA93}" type="datetime1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지난 학기 너희들이 한 것을 알고 있다</a:t>
            </a:r>
            <a:r>
              <a:rPr lang="en-US" altLang="ko-KR" smtClean="0"/>
              <a:t>!!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F0CF-8221-4840-BD41-BF8075AC1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75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FA2F-A1A2-4304-BB78-C7DCB366A7A9}" type="datetime1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지난 학기 너희들이 한 것을 알고 있다</a:t>
            </a:r>
            <a:r>
              <a:rPr lang="en-US" altLang="ko-KR" smtClean="0"/>
              <a:t>!!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F0CF-8221-4840-BD41-BF8075AC1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1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3757-0A3B-45A3-9836-CBFCF580C16F}" type="datetime1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지난 학기 너희들이 한 것을 알고 있다</a:t>
            </a:r>
            <a:r>
              <a:rPr lang="en-US" altLang="ko-KR" smtClean="0"/>
              <a:t>!!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F0CF-8221-4840-BD41-BF8075AC1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29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A2E0-AEC5-4463-BD11-BF46F09BF46C}" type="datetime1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지난 학기 너희들이 한 것을 알고 있다</a:t>
            </a:r>
            <a:r>
              <a:rPr lang="en-US" altLang="ko-KR" smtClean="0"/>
              <a:t>!!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F0CF-8221-4840-BD41-BF8075AC1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64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9496-C36F-4BEE-85E6-7BB8958A14B1}" type="datetime1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지난 학기 너희들이 한 것을 알고 있다</a:t>
            </a:r>
            <a:r>
              <a:rPr lang="en-US" altLang="ko-KR" smtClean="0"/>
              <a:t>!!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F0CF-8221-4840-BD41-BF8075AC1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3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08E2-43FB-401D-87FF-3B1DE8D49706}" type="datetime1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지난 학기 너희들이 한 것을 알고 있다</a:t>
            </a:r>
            <a:r>
              <a:rPr lang="en-US" altLang="ko-KR" smtClean="0"/>
              <a:t>!!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F0CF-8221-4840-BD41-BF8075AC1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2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7B091-E1D0-4887-A7FB-466E175AE4BB}" type="datetime1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지난 학기 너희들이 한 것을 알고 있다</a:t>
            </a:r>
            <a:r>
              <a:rPr lang="en-US" altLang="ko-KR" smtClean="0"/>
              <a:t>!!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BF0CF-8221-4840-BD41-BF8075AC15A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67544" y="1052736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24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683568" y="5013176"/>
            <a:ext cx="7776864" cy="1368152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컴퓨터정보과</a:t>
            </a:r>
            <a:r>
              <a:rPr lang="en-US" altLang="ko-KR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학년 </a:t>
            </a:r>
            <a:r>
              <a:rPr lang="en-US" altLang="ko-KR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B</a:t>
            </a:r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반</a:t>
            </a:r>
            <a:endParaRPr lang="en-US" altLang="ko-KR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팀원 </a:t>
            </a:r>
            <a:r>
              <a:rPr lang="en-US" altLang="ko-KR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고해찬</a:t>
            </a:r>
            <a:r>
              <a:rPr lang="en-US" altLang="ko-KR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김민지</a:t>
            </a:r>
            <a:r>
              <a:rPr lang="en-US" altLang="ko-KR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함이슬</a:t>
            </a:r>
            <a:endParaRPr lang="en-US" altLang="ko-KR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620688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</a:t>
            </a:r>
            <a:r>
              <a:rPr lang="ko-KR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</a:t>
            </a:r>
            <a:r>
              <a:rPr lang="en-US" altLang="ko-K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학기 웹콘텐츠제작실습 과제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err="1" smtClean="0">
                <a:latin typeface="HY헤드라인M" pitchFamily="18" charset="-127"/>
                <a:ea typeface="HY헤드라인M" pitchFamily="18" charset="-127"/>
              </a:rPr>
              <a:t>과제명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: Breeder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웹 사이트 구축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9992" y="1084094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지난 학기 너희들이 한 것을 알고 있다</a:t>
            </a:r>
            <a:r>
              <a:rPr lang="en-US" altLang="ko-KR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</a:t>
            </a:r>
            <a:endParaRPr lang="ko-KR" altLang="en-US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338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정의서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지난 학기 너희들이 한 것을 알고 있다</a:t>
            </a:r>
            <a:r>
              <a:rPr lang="en-US" altLang="ko-KR" smtClean="0"/>
              <a:t>!!</a:t>
            </a:r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267014"/>
              </p:ext>
            </p:extLst>
          </p:nvPr>
        </p:nvGraphicFramePr>
        <p:xfrm>
          <a:off x="457200" y="1125537"/>
          <a:ext cx="8229601" cy="4262351"/>
        </p:xfrm>
        <a:graphic>
          <a:graphicData uri="http://schemas.openxmlformats.org/drawingml/2006/table">
            <a:tbl>
              <a:tblPr/>
              <a:tblGrid>
                <a:gridCol w="1276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3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084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6395">
                <a:tc rowSpan="4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테이블 정의서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작성일자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2019.06.04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9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테이블명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Board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9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테이블타입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Table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39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설 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자유게시판 게시물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4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FFFFFF"/>
                          </a:solidFill>
                          <a:effectLst/>
                          <a:ea typeface="바탕체" panose="02030609000101010101" pitchFamily="17" charset="-127"/>
                        </a:rPr>
                        <a:t>승번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FFFFFF"/>
                          </a:solidFill>
                          <a:effectLst/>
                          <a:ea typeface="바탕체" panose="02030609000101010101" pitchFamily="17" charset="-127"/>
                        </a:rPr>
                        <a:t>칼럼명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FFFFFF"/>
                          </a:solidFill>
                          <a:effectLst/>
                          <a:ea typeface="바탕체" panose="02030609000101010101" pitchFamily="17" charset="-127"/>
                        </a:rPr>
                        <a:t>타입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FFFFFF"/>
                          </a:solidFill>
                          <a:effectLst/>
                          <a:ea typeface="바탕체" panose="02030609000101010101" pitchFamily="17" charset="-127"/>
                        </a:rPr>
                        <a:t>제약조건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FFFFFF"/>
                          </a:solidFill>
                          <a:effectLst/>
                          <a:ea typeface="바탕체" panose="02030609000101010101" pitchFamily="17" charset="-127"/>
                        </a:rPr>
                        <a:t>설명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BNum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int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Primary_Key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User_Nick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Varchar(30)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Foreign_Key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닉네임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Title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Varchar(50)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제목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BCount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int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Default 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조회수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BDate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datetime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등록일자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Content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Text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내용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16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페이지 구성</a:t>
            </a:r>
            <a:r>
              <a:rPr lang="en-US" altLang="ko-KR" smtClean="0"/>
              <a:t>(</a:t>
            </a:r>
            <a:r>
              <a:rPr lang="ko-KR" altLang="en-US" smtClean="0"/>
              <a:t>예시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지난 학기 너희들이 한 것을 알고 있다</a:t>
            </a:r>
            <a:r>
              <a:rPr lang="en-US" altLang="ko-KR" smtClean="0"/>
              <a:t>!!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91182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테이블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err="1" smtClean="0"/>
              <a:t>Customer.sql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Order.sql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Product.sql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board.sql</a:t>
            </a:r>
            <a:endParaRPr lang="en-US" altLang="ko-KR" dirty="0" smtClean="0"/>
          </a:p>
          <a:p>
            <a:r>
              <a:rPr lang="ko-KR" altLang="en-US" dirty="0" err="1" smtClean="0"/>
              <a:t>자바빈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게시판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 작성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587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페이지 구성</a:t>
            </a:r>
            <a:r>
              <a:rPr lang="en-US" altLang="ko-KR" smtClean="0"/>
              <a:t>(</a:t>
            </a:r>
            <a:r>
              <a:rPr lang="ko-KR" altLang="en-US" smtClean="0"/>
              <a:t>예시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지난 학기 너희들이 한 것을 알고 있다</a:t>
            </a:r>
            <a:r>
              <a:rPr lang="en-US" altLang="ko-KR" smtClean="0"/>
              <a:t>!!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91182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HTML</a:t>
            </a:r>
          </a:p>
          <a:p>
            <a:pPr lvl="1"/>
            <a:r>
              <a:rPr lang="en-US" altLang="ko-KR" dirty="0" smtClean="0"/>
              <a:t>Cart.html, co_sub1.html, con_main.html, freeboard.html,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intro.html, join.html, login.html, mo_sub1</a:t>
            </a:r>
            <a:r>
              <a:rPr lang="en-US" altLang="ko-KR" dirty="0"/>
              <a:t>.html</a:t>
            </a:r>
            <a:r>
              <a:rPr lang="en-US" altLang="ko-KR" dirty="0" smtClean="0"/>
              <a:t>,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pc_main.html, pc_sub2</a:t>
            </a:r>
            <a:r>
              <a:rPr lang="en-US" altLang="ko-KR" dirty="0"/>
              <a:t>.html</a:t>
            </a:r>
            <a:r>
              <a:rPr lang="en-US" altLang="ko-KR" dirty="0" smtClean="0"/>
              <a:t>, sublist_console</a:t>
            </a:r>
            <a:r>
              <a:rPr lang="en-US" altLang="ko-KR" dirty="0"/>
              <a:t>.html</a:t>
            </a:r>
            <a:r>
              <a:rPr lang="en-US" altLang="ko-KR" dirty="0" smtClean="0"/>
              <a:t>, </a:t>
            </a:r>
          </a:p>
          <a:p>
            <a:pPr marL="457200" lvl="1" indent="0">
              <a:buNone/>
            </a:pPr>
            <a:r>
              <a:rPr lang="en-US" altLang="ko-KR" dirty="0"/>
              <a:t>  sublist_mobile.html</a:t>
            </a:r>
            <a:r>
              <a:rPr lang="en-US" altLang="ko-KR" dirty="0" smtClean="0"/>
              <a:t>, sublist_pc</a:t>
            </a:r>
            <a:r>
              <a:rPr lang="en-US" altLang="ko-KR" dirty="0"/>
              <a:t>.html</a:t>
            </a:r>
            <a:r>
              <a:rPr lang="en-US" altLang="ko-KR" dirty="0" smtClean="0"/>
              <a:t>, uccboard.html</a:t>
            </a:r>
          </a:p>
          <a:p>
            <a:r>
              <a:rPr lang="en-US" altLang="ko-KR" dirty="0" smtClean="0"/>
              <a:t>CSS</a:t>
            </a:r>
          </a:p>
          <a:p>
            <a:pPr lvl="1"/>
            <a:r>
              <a:rPr lang="en-US" altLang="ko-KR" dirty="0" smtClean="0"/>
              <a:t>Cart.css, co_sub1</a:t>
            </a:r>
            <a:r>
              <a:rPr lang="en-US" altLang="ko-KR" dirty="0"/>
              <a:t>.css, </a:t>
            </a:r>
            <a:r>
              <a:rPr lang="en-US" altLang="ko-KR" dirty="0" smtClean="0"/>
              <a:t>common</a:t>
            </a:r>
            <a:r>
              <a:rPr lang="en-US" altLang="ko-KR" dirty="0"/>
              <a:t>.css, </a:t>
            </a:r>
            <a:r>
              <a:rPr lang="en-US" altLang="ko-KR" dirty="0" smtClean="0"/>
              <a:t>con_main</a:t>
            </a:r>
            <a:r>
              <a:rPr lang="en-US" altLang="ko-KR" dirty="0"/>
              <a:t>.css, </a:t>
            </a:r>
            <a:r>
              <a:rPr lang="en-US" altLang="ko-KR" dirty="0" smtClean="0"/>
              <a:t>console_list</a:t>
            </a:r>
            <a:r>
              <a:rPr lang="en-US" altLang="ko-KR" dirty="0"/>
              <a:t>.css, </a:t>
            </a:r>
            <a:r>
              <a:rPr lang="en-US" altLang="ko-KR" dirty="0" smtClean="0"/>
              <a:t>freeboard</a:t>
            </a:r>
            <a:r>
              <a:rPr lang="en-US" altLang="ko-KR" dirty="0"/>
              <a:t>.css, </a:t>
            </a:r>
            <a:r>
              <a:rPr lang="en-US" altLang="ko-KR" dirty="0" smtClean="0"/>
              <a:t>intro</a:t>
            </a:r>
            <a:r>
              <a:rPr lang="en-US" altLang="ko-KR" dirty="0"/>
              <a:t>.css, </a:t>
            </a:r>
            <a:r>
              <a:rPr lang="en-US" altLang="ko-KR" dirty="0" smtClean="0"/>
              <a:t>join</a:t>
            </a:r>
            <a:r>
              <a:rPr lang="en-US" altLang="ko-KR" dirty="0"/>
              <a:t>.css</a:t>
            </a:r>
            <a:r>
              <a:rPr lang="en-US" altLang="ko-KR" dirty="0" smtClean="0"/>
              <a:t>,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login</a:t>
            </a:r>
            <a:r>
              <a:rPr lang="en-US" altLang="ko-KR" dirty="0"/>
              <a:t>.css, </a:t>
            </a:r>
            <a:r>
              <a:rPr lang="en-US" altLang="ko-KR" dirty="0" smtClean="0"/>
              <a:t>mo_sub1</a:t>
            </a:r>
            <a:r>
              <a:rPr lang="en-US" altLang="ko-KR" dirty="0"/>
              <a:t>.css, </a:t>
            </a:r>
            <a:r>
              <a:rPr lang="en-US" altLang="ko-KR" dirty="0" smtClean="0"/>
              <a:t>pc_main</a:t>
            </a:r>
            <a:r>
              <a:rPr lang="en-US" altLang="ko-KR" dirty="0"/>
              <a:t>.css, </a:t>
            </a:r>
            <a:r>
              <a:rPr lang="en-US" altLang="ko-KR" dirty="0" smtClean="0"/>
              <a:t>pc_sub2</a:t>
            </a:r>
            <a:r>
              <a:rPr lang="en-US" altLang="ko-KR" dirty="0"/>
              <a:t>.css,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reset.css</a:t>
            </a:r>
            <a:r>
              <a:rPr lang="en-US" altLang="ko-KR" dirty="0"/>
              <a:t>, </a:t>
            </a:r>
            <a:r>
              <a:rPr lang="en-US" altLang="ko-KR" dirty="0" smtClean="0"/>
              <a:t>uccboard.css</a:t>
            </a:r>
          </a:p>
          <a:p>
            <a:r>
              <a:rPr lang="en-US" altLang="ko-KR" dirty="0" smtClean="0"/>
              <a:t>JAVA Script</a:t>
            </a:r>
          </a:p>
          <a:p>
            <a:pPr lvl="1"/>
            <a:r>
              <a:rPr lang="en-US" altLang="ko-KR" dirty="0" smtClean="0"/>
              <a:t>Board.js, cart</a:t>
            </a:r>
            <a:r>
              <a:rPr lang="en-US" altLang="ko-KR" dirty="0"/>
              <a:t>.js, </a:t>
            </a:r>
            <a:r>
              <a:rPr lang="en-US" altLang="ko-KR" dirty="0" smtClean="0"/>
              <a:t>common</a:t>
            </a:r>
            <a:r>
              <a:rPr lang="en-US" altLang="ko-KR" dirty="0"/>
              <a:t>.js, </a:t>
            </a:r>
            <a:r>
              <a:rPr lang="en-US" altLang="ko-KR" dirty="0" smtClean="0"/>
              <a:t>con_main</a:t>
            </a:r>
            <a:r>
              <a:rPr lang="en-US" altLang="ko-KR" dirty="0"/>
              <a:t>.js, </a:t>
            </a:r>
            <a:r>
              <a:rPr lang="en-US" altLang="ko-KR" dirty="0" smtClean="0"/>
              <a:t>console_bx</a:t>
            </a:r>
            <a:r>
              <a:rPr lang="en-US" altLang="ko-KR" dirty="0"/>
              <a:t>.js,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 join.js, </a:t>
            </a:r>
            <a:r>
              <a:rPr lang="en-US" altLang="ko-KR" dirty="0" smtClean="0"/>
              <a:t>movePage</a:t>
            </a:r>
            <a:r>
              <a:rPr lang="en-US" altLang="ko-KR" dirty="0"/>
              <a:t>.js, </a:t>
            </a:r>
            <a:r>
              <a:rPr lang="en-US" altLang="ko-KR" dirty="0" smtClean="0"/>
              <a:t>pc_sub2.js</a:t>
            </a:r>
          </a:p>
        </p:txBody>
      </p:sp>
    </p:spTree>
    <p:extLst>
      <p:ext uri="{BB962C8B-B14F-4D97-AF65-F5344CB8AC3E}">
        <p14:creationId xmlns:p14="http://schemas.microsoft.com/office/powerpoint/2010/main" val="22465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기능구현 </a:t>
            </a:r>
            <a:r>
              <a:rPr lang="en-US" altLang="ko-KR" dirty="0" smtClean="0"/>
              <a:t>Self check list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4968552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lang="ko-KR" altLang="en-US" sz="2200" dirty="0" smtClean="0"/>
              <a:t>웹 페이지를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기획하고 </a:t>
            </a:r>
            <a:r>
              <a:rPr lang="en-US" altLang="ko-KR" sz="2200" dirty="0" smtClean="0"/>
              <a:t>HTML</a:t>
            </a:r>
            <a:r>
              <a:rPr lang="ko-KR" altLang="en-US" sz="2200" dirty="0" smtClean="0"/>
              <a:t>페이지를 만들 수 있다</a:t>
            </a:r>
            <a:r>
              <a:rPr lang="en-US" altLang="ko-KR" sz="2200" dirty="0" smtClean="0"/>
              <a:t>. (    )</a:t>
            </a:r>
          </a:p>
          <a:p>
            <a:pPr marL="514350" indent="-514350">
              <a:buAutoNum type="arabicPeriod"/>
            </a:pPr>
            <a:r>
              <a:rPr lang="ko-KR" altLang="en-US" sz="2200" dirty="0" smtClean="0"/>
              <a:t>메인 페이지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서브페이지를 구분하여 </a:t>
            </a:r>
            <a:r>
              <a:rPr lang="en-US" altLang="ko-KR" sz="2200" dirty="0" smtClean="0"/>
              <a:t>HTML</a:t>
            </a:r>
            <a:r>
              <a:rPr lang="ko-KR" altLang="en-US" sz="2200" dirty="0" smtClean="0"/>
              <a:t>페이지를 구성하고 일관된 규칙을 적용할 수 있다</a:t>
            </a:r>
            <a:r>
              <a:rPr lang="en-US" altLang="ko-KR" sz="2200" dirty="0" smtClean="0"/>
              <a:t>.</a:t>
            </a:r>
            <a:r>
              <a:rPr lang="ko-KR" altLang="en-US" sz="2200" dirty="0" smtClean="0"/>
              <a:t> </a:t>
            </a:r>
            <a:r>
              <a:rPr lang="en-US" altLang="ko-KR" sz="2200" dirty="0"/>
              <a:t>(    )</a:t>
            </a:r>
            <a:endParaRPr lang="en-US" altLang="ko-KR" sz="2200" dirty="0" smtClean="0"/>
          </a:p>
          <a:p>
            <a:pPr marL="514350" indent="-514350">
              <a:buAutoNum type="arabicPeriod"/>
            </a:pPr>
            <a:r>
              <a:rPr lang="ko-KR" altLang="en-US" sz="2200" dirty="0" smtClean="0"/>
              <a:t>웹 페이지를 구조화할 수 있다</a:t>
            </a:r>
            <a:r>
              <a:rPr lang="en-US" altLang="ko-KR" sz="2200" dirty="0"/>
              <a:t>. (    )</a:t>
            </a:r>
            <a:endParaRPr lang="en-US" altLang="ko-KR" sz="2200" dirty="0" smtClean="0"/>
          </a:p>
          <a:p>
            <a:pPr marL="514350" indent="-514350">
              <a:buAutoNum type="arabicPeriod"/>
            </a:pPr>
            <a:r>
              <a:rPr lang="ko-KR" altLang="en-US" sz="2200" dirty="0" smtClean="0"/>
              <a:t>웹 폼을 적용할 수 있다</a:t>
            </a:r>
            <a:r>
              <a:rPr lang="en-US" altLang="ko-KR" sz="2200" dirty="0" smtClean="0"/>
              <a:t>.</a:t>
            </a:r>
            <a:r>
              <a:rPr lang="en-US" altLang="ko-KR" sz="2200" dirty="0"/>
              <a:t> (    )</a:t>
            </a:r>
            <a:endParaRPr lang="en-US" altLang="ko-KR" sz="2200" dirty="0" smtClean="0"/>
          </a:p>
          <a:p>
            <a:pPr marL="514350" indent="-514350">
              <a:buAutoNum type="arabicPeriod"/>
            </a:pPr>
            <a:r>
              <a:rPr lang="ko-KR" altLang="en-US" sz="2200" dirty="0" err="1" smtClean="0"/>
              <a:t>인라인</a:t>
            </a:r>
            <a:r>
              <a:rPr lang="ko-KR" altLang="en-US" sz="2200" dirty="0" smtClean="0"/>
              <a:t> 프레임으로 화면을 구성할 수 있다</a:t>
            </a:r>
            <a:r>
              <a:rPr lang="en-US" altLang="ko-KR" sz="2200" dirty="0"/>
              <a:t>. (    )</a:t>
            </a:r>
            <a:endParaRPr lang="en-US" altLang="ko-KR" sz="2200" dirty="0" smtClean="0"/>
          </a:p>
          <a:p>
            <a:pPr marL="514350" indent="-514350">
              <a:buAutoNum type="arabicPeriod"/>
            </a:pPr>
            <a:r>
              <a:rPr lang="ko-KR" altLang="en-US" sz="2200" dirty="0" smtClean="0"/>
              <a:t>스타일 규칙을 생성하여 페이지의 디자인을 꾸밀 수 있다</a:t>
            </a:r>
            <a:r>
              <a:rPr lang="en-US" altLang="ko-KR" sz="2200" dirty="0"/>
              <a:t>. (    )</a:t>
            </a:r>
            <a:endParaRPr lang="en-US" altLang="ko-KR" sz="2200" dirty="0" smtClean="0"/>
          </a:p>
          <a:p>
            <a:pPr marL="514350" indent="-514350">
              <a:buAutoNum type="arabicPeriod"/>
            </a:pPr>
            <a:r>
              <a:rPr lang="en-US" altLang="ko-KR" sz="2200" dirty="0" smtClean="0"/>
              <a:t>CSS</a:t>
            </a:r>
            <a:r>
              <a:rPr lang="ko-KR" altLang="en-US" sz="2200" dirty="0" smtClean="0"/>
              <a:t>로 태그를 배치할 수 있다</a:t>
            </a:r>
            <a:r>
              <a:rPr lang="en-US" altLang="ko-KR" sz="2200" dirty="0"/>
              <a:t>. (    )</a:t>
            </a:r>
            <a:endParaRPr lang="en-US" altLang="ko-KR" sz="2200" dirty="0" smtClean="0"/>
          </a:p>
          <a:p>
            <a:pPr marL="514350" indent="-514350">
              <a:buAutoNum type="arabicPeriod"/>
            </a:pPr>
            <a:r>
              <a:rPr lang="en-US" altLang="ko-KR" sz="2200" dirty="0" smtClean="0"/>
              <a:t>CSS</a:t>
            </a:r>
            <a:r>
              <a:rPr lang="ko-KR" altLang="en-US" sz="2200" dirty="0" smtClean="0"/>
              <a:t>로 표를 꾸밀 수 있다</a:t>
            </a:r>
            <a:r>
              <a:rPr lang="en-US" altLang="ko-KR" sz="2200" dirty="0" smtClean="0"/>
              <a:t>.</a:t>
            </a:r>
            <a:r>
              <a:rPr lang="en-US" altLang="ko-KR" sz="2200" dirty="0"/>
              <a:t> (    )</a:t>
            </a:r>
            <a:endParaRPr lang="en-US" altLang="ko-KR" sz="2200" dirty="0" smtClean="0"/>
          </a:p>
          <a:p>
            <a:pPr marL="514350" indent="-514350">
              <a:buAutoNum type="arabicPeriod"/>
            </a:pPr>
            <a:r>
              <a:rPr lang="en-US" altLang="ko-KR" sz="2200" dirty="0" smtClean="0"/>
              <a:t>CSS</a:t>
            </a:r>
            <a:r>
              <a:rPr lang="ko-KR" altLang="en-US" sz="2200" dirty="0" smtClean="0"/>
              <a:t>로 폼을 꾸밀 수 있다</a:t>
            </a:r>
            <a:r>
              <a:rPr lang="en-US" altLang="ko-KR" sz="2200" dirty="0"/>
              <a:t>. (    )</a:t>
            </a:r>
            <a:endParaRPr lang="en-US" altLang="ko-KR" sz="2200" dirty="0" smtClean="0"/>
          </a:p>
          <a:p>
            <a:pPr marL="514350" indent="-514350">
              <a:buAutoNum type="arabicPeriod"/>
            </a:pPr>
            <a:r>
              <a:rPr lang="en-US" altLang="ko-KR" sz="2200" dirty="0" smtClean="0"/>
              <a:t>CSS </a:t>
            </a:r>
            <a:r>
              <a:rPr lang="ko-KR" altLang="en-US" sz="2200" dirty="0" smtClean="0"/>
              <a:t>스타일로 태그에 동적 변화를 만들 수 있다</a:t>
            </a:r>
            <a:r>
              <a:rPr lang="en-US" altLang="ko-KR" sz="2200" dirty="0"/>
              <a:t>. (    )</a:t>
            </a:r>
            <a:endParaRPr lang="en-US" altLang="ko-KR" sz="22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지난 학기 너희들이 한 것을 알고 있다</a:t>
            </a:r>
            <a:r>
              <a:rPr lang="en-US" altLang="ko-KR" smtClean="0"/>
              <a:t>!!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90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기능구현 </a:t>
            </a:r>
            <a:r>
              <a:rPr lang="en-US" altLang="ko-KR" dirty="0" smtClean="0"/>
              <a:t>Self check list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468052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ko-KR" sz="2200" smtClean="0"/>
              <a:t>11. </a:t>
            </a:r>
            <a:r>
              <a:rPr lang="ko-KR" altLang="en-US" sz="2200" smtClean="0"/>
              <a:t>자바스크립트를 이해하고 구현할 수 있다</a:t>
            </a:r>
            <a:r>
              <a:rPr lang="en-US" altLang="ko-KR" sz="2200" smtClean="0"/>
              <a:t>.</a:t>
            </a:r>
            <a:r>
              <a:rPr lang="ko-KR" altLang="en-US" sz="2200" smtClean="0"/>
              <a:t> </a:t>
            </a:r>
            <a:r>
              <a:rPr lang="en-US" altLang="ko-KR" sz="2200" smtClean="0"/>
              <a:t>(    </a:t>
            </a:r>
            <a:r>
              <a:rPr lang="en-US" altLang="ko-KR" sz="2200" dirty="0" smtClean="0"/>
              <a:t>)</a:t>
            </a:r>
          </a:p>
          <a:p>
            <a:pPr marL="0" indent="0">
              <a:buNone/>
            </a:pPr>
            <a:r>
              <a:rPr lang="en-US" altLang="ko-KR" sz="2200" smtClean="0"/>
              <a:t>12. JSP</a:t>
            </a:r>
            <a:r>
              <a:rPr lang="ko-KR" altLang="en-US" sz="2200" smtClean="0"/>
              <a:t>의 문법을 이해하고 구현이 가능하다</a:t>
            </a:r>
            <a:r>
              <a:rPr lang="en-US" altLang="ko-KR" sz="2200" smtClean="0"/>
              <a:t>. (    </a:t>
            </a:r>
            <a:r>
              <a:rPr lang="en-US" altLang="ko-KR" sz="2200" dirty="0"/>
              <a:t>)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smtClean="0"/>
              <a:t>13. </a:t>
            </a:r>
            <a:r>
              <a:rPr lang="ko-KR" altLang="en-US" sz="2200" smtClean="0"/>
              <a:t>데이터베이스 연동을 위한 기본 환경 설정을 할 수 있다</a:t>
            </a:r>
            <a:r>
              <a:rPr lang="en-US" altLang="ko-KR" sz="2200" smtClean="0"/>
              <a:t>.(    </a:t>
            </a:r>
            <a:r>
              <a:rPr lang="en-US" altLang="ko-KR" sz="2200" dirty="0"/>
              <a:t>)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smtClean="0"/>
              <a:t>14. </a:t>
            </a:r>
            <a:r>
              <a:rPr lang="ko-KR" altLang="en-US" sz="2200" smtClean="0"/>
              <a:t>회원가입 기능을 구현할 수 있다</a:t>
            </a:r>
            <a:r>
              <a:rPr lang="en-US" altLang="ko-KR" sz="2200" smtClean="0"/>
              <a:t>.(    </a:t>
            </a:r>
            <a:r>
              <a:rPr lang="en-US" altLang="ko-KR" sz="2200" dirty="0"/>
              <a:t>)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smtClean="0"/>
              <a:t>15.</a:t>
            </a:r>
            <a:r>
              <a:rPr lang="ko-KR" altLang="en-US" sz="2200" smtClean="0"/>
              <a:t> </a:t>
            </a:r>
            <a:r>
              <a:rPr lang="ko-KR" altLang="en-US" sz="2200"/>
              <a:t>로그인 기능을 구현할 수 있다</a:t>
            </a:r>
            <a:r>
              <a:rPr lang="en-US" altLang="ko-KR" sz="2200"/>
              <a:t>. (    </a:t>
            </a:r>
            <a:r>
              <a:rPr lang="en-US" altLang="ko-KR" sz="2200" dirty="0"/>
              <a:t>)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smtClean="0"/>
              <a:t>16. </a:t>
            </a:r>
            <a:r>
              <a:rPr lang="ko-KR" altLang="en-US" sz="2200" smtClean="0"/>
              <a:t>게시판 기능을 구현할 수 있다</a:t>
            </a:r>
            <a:r>
              <a:rPr lang="en-US" altLang="ko-KR" sz="2200" smtClean="0"/>
              <a:t>.(    </a:t>
            </a:r>
            <a:r>
              <a:rPr lang="en-US" altLang="ko-KR" sz="2200" dirty="0"/>
              <a:t>)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smtClean="0"/>
              <a:t>17. </a:t>
            </a:r>
            <a:r>
              <a:rPr lang="ko-KR" altLang="en-US" sz="2200" smtClean="0"/>
              <a:t>장바구니 기능을 설계할 수 있다</a:t>
            </a:r>
            <a:r>
              <a:rPr lang="en-US" altLang="ko-KR" sz="2200" smtClean="0"/>
              <a:t>.(    </a:t>
            </a:r>
            <a:r>
              <a:rPr lang="en-US" altLang="ko-KR" sz="2200" dirty="0"/>
              <a:t>)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smtClean="0"/>
              <a:t>18. </a:t>
            </a:r>
            <a:r>
              <a:rPr lang="ko-KR" altLang="en-US" sz="2200" smtClean="0"/>
              <a:t>웹 어플리케이션을 배포할 수 있다</a:t>
            </a:r>
            <a:r>
              <a:rPr lang="en-US" altLang="ko-KR" sz="2200" smtClean="0"/>
              <a:t>.(    </a:t>
            </a:r>
            <a:r>
              <a:rPr lang="en-US" altLang="ko-KR" sz="2200" dirty="0"/>
              <a:t>)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smtClean="0"/>
              <a:t>19. </a:t>
            </a:r>
            <a:r>
              <a:rPr lang="ko-KR" altLang="en-US" sz="2200" smtClean="0"/>
              <a:t>실제환경에서 웹서비스를 할 수 있다</a:t>
            </a:r>
            <a:r>
              <a:rPr lang="en-US" altLang="ko-KR" sz="2200" smtClean="0"/>
              <a:t>. </a:t>
            </a:r>
            <a:r>
              <a:rPr lang="en-US" altLang="ko-KR" sz="2200" dirty="0"/>
              <a:t>(    )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smtClean="0"/>
              <a:t>20. </a:t>
            </a:r>
            <a:r>
              <a:rPr lang="ko-KR" altLang="en-US" sz="2200" smtClean="0"/>
              <a:t>웹서버를 구축에 대해 이해한다</a:t>
            </a:r>
            <a:r>
              <a:rPr lang="en-US" altLang="ko-KR" sz="2200" smtClean="0"/>
              <a:t>.(    </a:t>
            </a:r>
            <a:r>
              <a:rPr lang="en-US" altLang="ko-KR" sz="2200" dirty="0"/>
              <a:t>)</a:t>
            </a:r>
            <a:endParaRPr lang="en-US" altLang="ko-KR" sz="22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지난 학기 너희들이 한 것을 알고 있다</a:t>
            </a:r>
            <a:r>
              <a:rPr lang="en-US" altLang="ko-KR" smtClean="0"/>
              <a:t>!!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과제명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지난 학기 너희들이 한 것을 알고 있다</a:t>
            </a:r>
            <a:r>
              <a:rPr lang="en-US" altLang="ko-KR" smtClean="0"/>
              <a:t>!!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222465"/>
              </p:ext>
            </p:extLst>
          </p:nvPr>
        </p:nvGraphicFramePr>
        <p:xfrm>
          <a:off x="251520" y="1196750"/>
          <a:ext cx="8712968" cy="5112571"/>
        </p:xfrm>
        <a:graphic>
          <a:graphicData uri="http://schemas.openxmlformats.org/drawingml/2006/table">
            <a:tbl>
              <a:tblPr/>
              <a:tblGrid>
                <a:gridCol w="53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2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70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</a:t>
                      </a:r>
                    </a:p>
                  </a:txBody>
                  <a:tcPr marL="42229" marR="42229" marT="11675" marB="11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과제명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2229" marR="42229" marT="11675" marB="11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팀원</a:t>
                      </a:r>
                    </a:p>
                  </a:txBody>
                  <a:tcPr marL="42229" marR="42229" marT="11675" marB="11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8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</a:t>
                      </a:r>
                    </a:p>
                  </a:txBody>
                  <a:tcPr marL="42229" marR="42229" marT="11675" marB="11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-20" dirty="0" err="1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Kaffernlili</a:t>
                      </a:r>
                      <a:r>
                        <a:rPr lang="ko-KR" altLang="en-US" sz="1400" b="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의 향수 및 양초에 대한 웹사이트 제작 프로젝트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2229" marR="42229" marT="11675" marB="11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조상준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팀장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),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원윤희</a:t>
                      </a:r>
                      <a:r>
                        <a:rPr lang="en-US" altLang="ko-KR" sz="1400" b="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구영우</a:t>
                      </a:r>
                      <a:endParaRPr lang="ko-KR" altLang="en-US" sz="1400" b="0" kern="0" spc="0" dirty="0">
                        <a:solidFill>
                          <a:srgbClr val="0070C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2229" marR="42229" marT="11675" marB="11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0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</a:t>
                      </a:r>
                    </a:p>
                  </a:txBody>
                  <a:tcPr marL="42229" marR="42229" marT="11675" marB="11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요이땅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2229" marR="42229" marT="11675" marB="11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김주원</a:t>
                      </a:r>
                      <a:r>
                        <a:rPr lang="en-US" altLang="ko-KR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팀장</a:t>
                      </a:r>
                      <a:r>
                        <a:rPr lang="en-US" altLang="ko-KR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), </a:t>
                      </a:r>
                      <a:r>
                        <a:rPr lang="ko-KR" altLang="en-US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조효량</a:t>
                      </a:r>
                      <a:r>
                        <a:rPr lang="en-US" altLang="ko-KR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최승원</a:t>
                      </a:r>
                      <a:endParaRPr lang="ko-KR" altLang="en-US" sz="1400" b="0" kern="0" spc="0">
                        <a:solidFill>
                          <a:srgbClr val="0070C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2229" marR="42229" marT="11675" marB="11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2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</a:t>
                      </a:r>
                    </a:p>
                  </a:txBody>
                  <a:tcPr marL="42229" marR="42229" marT="11675" marB="11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Sold Out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신발쇼핑몰</a:t>
                      </a:r>
                    </a:p>
                  </a:txBody>
                  <a:tcPr marL="42229" marR="42229" marT="11675" marB="11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유성재</a:t>
                      </a:r>
                      <a:r>
                        <a:rPr lang="en-US" altLang="ko-KR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팀장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),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이창현</a:t>
                      </a:r>
                      <a:r>
                        <a:rPr lang="en-US" altLang="ko-KR" sz="1400" b="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이승철</a:t>
                      </a:r>
                      <a:r>
                        <a:rPr lang="en-US" altLang="ko-KR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전정욱</a:t>
                      </a:r>
                      <a:endParaRPr lang="ko-KR" altLang="en-US" sz="1400" b="0" kern="0" spc="0" dirty="0">
                        <a:solidFill>
                          <a:srgbClr val="0070C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2229" marR="42229" marT="11675" marB="11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4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</a:t>
                      </a:r>
                    </a:p>
                  </a:txBody>
                  <a:tcPr marL="42229" marR="42229" marT="11675" marB="11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씨푸씨푸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2229" marR="42229" marT="11675" marB="11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강성현</a:t>
                      </a:r>
                      <a:r>
                        <a:rPr lang="en-US" altLang="ko-KR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팀장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),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김예지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심호정</a:t>
                      </a:r>
                      <a:r>
                        <a:rPr lang="en-US" altLang="ko-KR" sz="1400" b="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김재현</a:t>
                      </a:r>
                      <a:endParaRPr lang="ko-KR" altLang="en-US" sz="1400" b="0" kern="0" spc="0" dirty="0">
                        <a:solidFill>
                          <a:srgbClr val="0070C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2229" marR="42229" marT="11675" marB="11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</a:t>
                      </a:r>
                    </a:p>
                  </a:txBody>
                  <a:tcPr marL="42229" marR="42229" marT="11675" marB="11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Breeder </a:t>
                      </a:r>
                      <a:r>
                        <a:rPr lang="ko-KR" altLang="en-US" sz="1400" b="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웹 사이트 구축</a:t>
                      </a:r>
                    </a:p>
                  </a:txBody>
                  <a:tcPr marL="42229" marR="42229" marT="11675" marB="11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고해찬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팀장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),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김민지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함이슬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2229" marR="42229" marT="11675" marB="11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2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</a:t>
                      </a:r>
                    </a:p>
                  </a:txBody>
                  <a:tcPr marL="42229" marR="42229" marT="11675" marB="11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빠바기</a:t>
                      </a:r>
                    </a:p>
                  </a:txBody>
                  <a:tcPr marL="42229" marR="42229" marT="11675" marB="11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최지수</a:t>
                      </a:r>
                      <a:r>
                        <a:rPr lang="en-US" altLang="ko-KR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팀장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),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강태근</a:t>
                      </a:r>
                      <a:r>
                        <a:rPr lang="en-US" altLang="ko-KR" sz="1400" b="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정명균</a:t>
                      </a:r>
                      <a:r>
                        <a:rPr lang="en-US" altLang="ko-KR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이서준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2229" marR="42229" marT="11675" marB="11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60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7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</a:t>
                      </a:r>
                    </a:p>
                  </a:txBody>
                  <a:tcPr marL="42229" marR="42229" marT="11675" marB="11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-2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PRERI</a:t>
                      </a:r>
                      <a:endParaRPr lang="en-US" sz="1400" b="0" kern="0" spc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2229" marR="42229" marT="11675" marB="11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성재준</a:t>
                      </a:r>
                      <a:r>
                        <a:rPr lang="en-US" altLang="ko-KR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팀장</a:t>
                      </a:r>
                      <a:r>
                        <a:rPr lang="en-US" altLang="ko-KR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), </a:t>
                      </a:r>
                      <a:r>
                        <a:rPr lang="ko-KR" altLang="en-US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이지호</a:t>
                      </a:r>
                      <a:r>
                        <a:rPr lang="en-US" altLang="ko-KR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김광림</a:t>
                      </a:r>
                      <a:r>
                        <a:rPr lang="en-US" altLang="ko-KR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조솔빈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2229" marR="42229" marT="11675" marB="11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362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8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</a:t>
                      </a:r>
                    </a:p>
                  </a:txBody>
                  <a:tcPr marL="42229" marR="42229" marT="11675" marB="11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“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츀킨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” 웹 사이트</a:t>
                      </a:r>
                    </a:p>
                  </a:txBody>
                  <a:tcPr marL="42229" marR="42229" marT="11675" marB="11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조아라</a:t>
                      </a:r>
                      <a:r>
                        <a:rPr lang="en-US" altLang="ko-KR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팀장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),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백화랑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장주리</a:t>
                      </a:r>
                    </a:p>
                  </a:txBody>
                  <a:tcPr marL="42229" marR="42229" marT="11675" marB="11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362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9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</a:t>
                      </a:r>
                    </a:p>
                  </a:txBody>
                  <a:tcPr marL="42229" marR="42229" marT="11675" marB="11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아라고스타</a:t>
                      </a:r>
                    </a:p>
                  </a:txBody>
                  <a:tcPr marL="42229" marR="42229" marT="11675" marB="11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err="1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박건곤</a:t>
                      </a:r>
                      <a:r>
                        <a:rPr lang="en-US" altLang="ko-KR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팀장</a:t>
                      </a:r>
                      <a:r>
                        <a:rPr lang="en-US" altLang="ko-KR" sz="1400" b="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), </a:t>
                      </a:r>
                      <a:r>
                        <a:rPr lang="ko-KR" altLang="en-US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권순형</a:t>
                      </a:r>
                      <a:r>
                        <a:rPr lang="en-US" altLang="ko-KR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400" b="0" kern="0" spc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김태우</a:t>
                      </a:r>
                      <a:endParaRPr lang="ko-KR" altLang="en-US" sz="1400" b="0" kern="0" spc="0" dirty="0">
                        <a:solidFill>
                          <a:srgbClr val="0070C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2229" marR="42229" marT="11675" marB="11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3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웹사이트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지난 학기 너희들이 한 것을 알고 있다</a:t>
            </a:r>
            <a:r>
              <a:rPr lang="en-US" altLang="ko-KR" smtClean="0"/>
              <a:t>!!</a:t>
            </a:r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124744"/>
            <a:ext cx="8229600" cy="496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‘</a:t>
            </a:r>
            <a:r>
              <a:rPr lang="en-US" altLang="ko-KR" dirty="0"/>
              <a:t>Breeder’</a:t>
            </a:r>
            <a:r>
              <a:rPr lang="ko-KR" altLang="en-US" dirty="0"/>
              <a:t>는 기존의 한 분야만 판매하는 게임판매 시장과 달리 콘솔게임은 물론 </a:t>
            </a:r>
            <a:r>
              <a:rPr lang="ko-KR" altLang="en-US" dirty="0" err="1"/>
              <a:t>모바일</a:t>
            </a:r>
            <a:r>
              <a:rPr lang="ko-KR" altLang="en-US" dirty="0"/>
              <a:t> 게임</a:t>
            </a:r>
            <a:r>
              <a:rPr lang="en-US" altLang="ko-KR" dirty="0"/>
              <a:t>, </a:t>
            </a:r>
            <a:r>
              <a:rPr lang="ko-KR" altLang="en-US" dirty="0"/>
              <a:t>온라인 게임을 모두 판매하는 게임 종합 사이트를 목표로 개발한다</a:t>
            </a:r>
            <a:r>
              <a:rPr lang="en-US" altLang="ko-KR" dirty="0"/>
              <a:t>. </a:t>
            </a:r>
            <a:r>
              <a:rPr lang="ko-KR" altLang="en-US" dirty="0"/>
              <a:t>또한 다양한 이용자들을 고려하여 접근성과 편의성을 높이고자 하였으며 최근의 동적 웹사이트의 추세에 맞춰 동적 웹사이트 환경을 제공하는 사이트를 제작 하고자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34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기능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기능 구현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장바구니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스크린샷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 게시판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지난 학기 너희들이 한 것을 알고 있다</a:t>
            </a:r>
            <a:r>
              <a:rPr lang="en-US" altLang="ko-KR" smtClean="0"/>
              <a:t>!!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구조도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87024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 메뉴 구성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지난 학기 너희들이 한 것을 알고 있다</a:t>
            </a:r>
            <a:r>
              <a:rPr lang="en-US" altLang="ko-KR" smtClean="0"/>
              <a:t>!!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10655"/>
              </p:ext>
            </p:extLst>
          </p:nvPr>
        </p:nvGraphicFramePr>
        <p:xfrm>
          <a:off x="1060884" y="1916832"/>
          <a:ext cx="7022232" cy="3952494"/>
        </p:xfrm>
        <a:graphic>
          <a:graphicData uri="http://schemas.openxmlformats.org/drawingml/2006/table">
            <a:tbl>
              <a:tblPr/>
              <a:tblGrid>
                <a:gridCol w="111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5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33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FFFFFF"/>
                          </a:solidFill>
                          <a:effectLst/>
                          <a:ea typeface="바탕체" panose="02030609000101010101" pitchFamily="17" charset="-127"/>
                        </a:rPr>
                        <a:t>위치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FFFFFF"/>
                          </a:solidFill>
                          <a:effectLst/>
                          <a:ea typeface="바탕체" panose="02030609000101010101" pitchFamily="17" charset="-127"/>
                        </a:rPr>
                        <a:t>로그인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FFFF"/>
                          </a:solidFill>
                          <a:effectLst/>
                          <a:latin typeface="바탕체" panose="02030609000101010101" pitchFamily="17" charset="-127"/>
                        </a:rPr>
                        <a:t>1 Depth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FFFFFF"/>
                          </a:solidFill>
                          <a:effectLst/>
                          <a:latin typeface="바탕체" panose="02030609000101010101" pitchFamily="17" charset="-127"/>
                        </a:rPr>
                        <a:t>2 Depth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FFFFFF"/>
                          </a:solidFill>
                          <a:effectLst/>
                          <a:latin typeface="바탕체" panose="02030609000101010101" pitchFamily="17" charset="-127"/>
                        </a:rPr>
                        <a:t>Contents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96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GNB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공통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콘솔 게임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게임 리스트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판매랭킹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베스트게임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새로 나온 게임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, top100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등의 리스트 제공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온라인 게임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게임 리스트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모바일 게임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게임 리스트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커뮤니티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자유게시판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회원 자유 게시판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UCC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게시판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스크린샷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동영상 게시판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공지사항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공지사항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사이트 공지사항 안내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이벤트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사이트 행사 안내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자주 묻는 질문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자주 묻는 질문 안내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게임뉴스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게임 시장 동향 뉴스 안내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39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LNB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로그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아웃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로그인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회원 로그인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회원가입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사이트 회원 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장바구니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현재 구입 목록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09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 목록표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6064"/>
          </a:xfrm>
        </p:spPr>
        <p:txBody>
          <a:bodyPr/>
          <a:lstStyle/>
          <a:p>
            <a:r>
              <a:rPr lang="ko-KR" altLang="en-US" dirty="0" smtClean="0"/>
              <a:t>테이블 </a:t>
            </a:r>
            <a:r>
              <a:rPr lang="ko-KR" altLang="en-US" dirty="0" err="1" smtClean="0"/>
              <a:t>목록표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지난 학기 너희들이 한 것을 알고 있다</a:t>
            </a:r>
            <a:r>
              <a:rPr lang="en-US" altLang="ko-KR" smtClean="0"/>
              <a:t>!!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413274"/>
              </p:ext>
            </p:extLst>
          </p:nvPr>
        </p:nvGraphicFramePr>
        <p:xfrm>
          <a:off x="611560" y="1700808"/>
          <a:ext cx="8136904" cy="3258718"/>
        </p:xfrm>
        <a:graphic>
          <a:graphicData uri="http://schemas.openxmlformats.org/drawingml/2006/table">
            <a:tbl>
              <a:tblPr/>
              <a:tblGrid>
                <a:gridCol w="127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0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6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dirty="0" err="1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필드명</a:t>
                      </a:r>
                      <a:endParaRPr lang="ko-KR" altLang="en-US" sz="1300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설 명</a:t>
                      </a:r>
                      <a:endParaRPr lang="ko-KR" altLang="en-US" sz="130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239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Customer</a:t>
                      </a:r>
                      <a:endParaRPr lang="en-US" sz="1300" b="1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923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고객에 대한 정보를 받는 테이블</a:t>
                      </a:r>
                      <a:endParaRPr lang="en-US" altLang="ko-KR" sz="1300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39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Order</a:t>
                      </a:r>
                      <a:endParaRPr lang="en-US" sz="1300" b="1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92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주문에 대한 정보를 받는 테이블</a:t>
                      </a:r>
                      <a:endParaRPr lang="ko-KR" altLang="en-US" sz="1300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239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Product</a:t>
                      </a:r>
                      <a:endParaRPr lang="en-US" sz="1300" b="1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92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상품에 대한 정보를 받는 테이블</a:t>
                      </a:r>
                      <a:endParaRPr lang="en-US" altLang="ko-KR" sz="1300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239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Board</a:t>
                      </a:r>
                      <a:endParaRPr lang="en-US" sz="1300" b="1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92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게시판에 대한 정보를 받는 테이블</a:t>
                      </a:r>
                      <a:endParaRPr lang="ko-KR" altLang="en-US" sz="1300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239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1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92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239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1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92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239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1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92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239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1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92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7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정의서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지난 학기 너희들이 한 것을 알고 있다</a:t>
            </a:r>
            <a:r>
              <a:rPr lang="en-US" altLang="ko-KR" smtClean="0"/>
              <a:t>!!</a:t>
            </a:r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503327"/>
              </p:ext>
            </p:extLst>
          </p:nvPr>
        </p:nvGraphicFramePr>
        <p:xfrm>
          <a:off x="457200" y="1125537"/>
          <a:ext cx="8229601" cy="5111779"/>
        </p:xfrm>
        <a:graphic>
          <a:graphicData uri="http://schemas.openxmlformats.org/drawingml/2006/table">
            <a:tbl>
              <a:tblPr/>
              <a:tblGrid>
                <a:gridCol w="1276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3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084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6395">
                <a:tc rowSpan="4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테이블 정의서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작성일자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2019.06.04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9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테이블명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Customer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9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테이블타입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Table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39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설 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회원 정보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4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FFFFFF"/>
                          </a:solidFill>
                          <a:effectLst/>
                          <a:ea typeface="바탕체" panose="02030609000101010101" pitchFamily="17" charset="-127"/>
                        </a:rPr>
                        <a:t>승번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FFFFFF"/>
                          </a:solidFill>
                          <a:effectLst/>
                          <a:ea typeface="바탕체" panose="02030609000101010101" pitchFamily="17" charset="-127"/>
                        </a:rPr>
                        <a:t>칼럼명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FFFFFF"/>
                          </a:solidFill>
                          <a:effectLst/>
                          <a:ea typeface="바탕체" panose="02030609000101010101" pitchFamily="17" charset="-127"/>
                        </a:rPr>
                        <a:t>타입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FFFFFF"/>
                          </a:solidFill>
                          <a:effectLst/>
                          <a:ea typeface="바탕체" panose="02030609000101010101" pitchFamily="17" charset="-127"/>
                        </a:rPr>
                        <a:t>제약조건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FFFFFF"/>
                          </a:solidFill>
                          <a:effectLst/>
                          <a:ea typeface="바탕체" panose="02030609000101010101" pitchFamily="17" charset="-127"/>
                        </a:rPr>
                        <a:t>설명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User_Id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Char(10)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Primary_Key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아이디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User_Pw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Char(16)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비밀번호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User_Name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Char(20)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User_Birth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Char(8)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생년월일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User_Sex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Char(2)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User_Phone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Char(11)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연락처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User_Email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Char(30)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Unique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이메일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8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User_Nick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VarChar(30)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Unique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닉네임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431" marR="41431" marT="11454" marB="11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49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정의서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지난 학기 너희들이 한 것을 알고 있다</a:t>
            </a:r>
            <a:r>
              <a:rPr lang="en-US" altLang="ko-KR" smtClean="0"/>
              <a:t>!!</a:t>
            </a:r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75403"/>
              </p:ext>
            </p:extLst>
          </p:nvPr>
        </p:nvGraphicFramePr>
        <p:xfrm>
          <a:off x="457200" y="1125537"/>
          <a:ext cx="8229601" cy="4687065"/>
        </p:xfrm>
        <a:graphic>
          <a:graphicData uri="http://schemas.openxmlformats.org/drawingml/2006/table">
            <a:tbl>
              <a:tblPr/>
              <a:tblGrid>
                <a:gridCol w="1276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3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084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6395">
                <a:tc rowSpan="4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테이블 정의서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작성일자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2019.06.04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9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테이블명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Order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9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테이블타입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Table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39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설 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주문 정보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4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FFFFFF"/>
                          </a:solidFill>
                          <a:effectLst/>
                          <a:ea typeface="바탕체" panose="02030609000101010101" pitchFamily="17" charset="-127"/>
                        </a:rPr>
                        <a:t>승번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FFFFFF"/>
                          </a:solidFill>
                          <a:effectLst/>
                          <a:ea typeface="바탕체" panose="02030609000101010101" pitchFamily="17" charset="-127"/>
                        </a:rPr>
                        <a:t>칼럼명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FFFFFF"/>
                          </a:solidFill>
                          <a:effectLst/>
                          <a:ea typeface="바탕체" panose="02030609000101010101" pitchFamily="17" charset="-127"/>
                        </a:rPr>
                        <a:t>타입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FFFFFF"/>
                          </a:solidFill>
                          <a:effectLst/>
                          <a:ea typeface="바탕체" panose="02030609000101010101" pitchFamily="17" charset="-127"/>
                        </a:rPr>
                        <a:t>제약조건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FFFFFF"/>
                          </a:solidFill>
                          <a:effectLst/>
                          <a:ea typeface="바탕체" panose="02030609000101010101" pitchFamily="17" charset="-127"/>
                        </a:rPr>
                        <a:t>설명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ONum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int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Primary_Key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주문번호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PNum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int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Foreign_Key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상품번호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PAmount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int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상품금액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DAmount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int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할인금액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Payment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int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결제금액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PCount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int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상품수량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7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User_ID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Char(10)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Foreign_Key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주문자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01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정의서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지난 학기 너희들이 한 것을 알고 있다</a:t>
            </a:r>
            <a:r>
              <a:rPr lang="en-US" altLang="ko-KR" smtClean="0"/>
              <a:t>!!</a:t>
            </a:r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369566"/>
              </p:ext>
            </p:extLst>
          </p:nvPr>
        </p:nvGraphicFramePr>
        <p:xfrm>
          <a:off x="457200" y="1125537"/>
          <a:ext cx="8229601" cy="4262351"/>
        </p:xfrm>
        <a:graphic>
          <a:graphicData uri="http://schemas.openxmlformats.org/drawingml/2006/table">
            <a:tbl>
              <a:tblPr/>
              <a:tblGrid>
                <a:gridCol w="1276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3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084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6395">
                <a:tc rowSpan="4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테이블 정의서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작성일자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2019.06.04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9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테이블명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Product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9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테이블타입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Table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39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설 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상품 정보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4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FFFFFF"/>
                          </a:solidFill>
                          <a:effectLst/>
                          <a:ea typeface="바탕체" panose="02030609000101010101" pitchFamily="17" charset="-127"/>
                        </a:rPr>
                        <a:t>승번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FFFFFF"/>
                          </a:solidFill>
                          <a:effectLst/>
                          <a:ea typeface="바탕체" panose="02030609000101010101" pitchFamily="17" charset="-127"/>
                        </a:rPr>
                        <a:t>칼럼명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FFFFFF"/>
                          </a:solidFill>
                          <a:effectLst/>
                          <a:ea typeface="바탕체" panose="02030609000101010101" pitchFamily="17" charset="-127"/>
                        </a:rPr>
                        <a:t>타입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FFFFFF"/>
                          </a:solidFill>
                          <a:effectLst/>
                          <a:ea typeface="바탕체" panose="02030609000101010101" pitchFamily="17" charset="-127"/>
                        </a:rPr>
                        <a:t>제약조건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FFFFFF"/>
                          </a:solidFill>
                          <a:effectLst/>
                          <a:ea typeface="바탕체" panose="02030609000101010101" pitchFamily="17" charset="-127"/>
                        </a:rPr>
                        <a:t>설명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PNum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int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Primary_Key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상품번호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PName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VarChar(50)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상품명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PPrice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int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가격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Genre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VarChar(20)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장르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Publisher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VarChar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(20)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퍼블리셔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4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Grade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int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이용등급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08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960</Words>
  <Application>Microsoft Office PowerPoint</Application>
  <PresentationFormat>화면 슬라이드 쇼(4:3)</PresentationFormat>
  <Paragraphs>330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HY견고딕</vt:lpstr>
      <vt:lpstr>HY헤드라인M</vt:lpstr>
      <vt:lpstr>굴림</vt:lpstr>
      <vt:lpstr>굴림체</vt:lpstr>
      <vt:lpstr>맑은 고딕</vt:lpstr>
      <vt:lpstr>바탕체</vt:lpstr>
      <vt:lpstr>Arial</vt:lpstr>
      <vt:lpstr>Office 테마</vt:lpstr>
      <vt:lpstr>과제명 : Breeder 웹 사이트 구축</vt:lpstr>
      <vt:lpstr>과제명</vt:lpstr>
      <vt:lpstr>웹사이트 소개</vt:lpstr>
      <vt:lpstr>기능 구현</vt:lpstr>
      <vt:lpstr>메뉴 구조도</vt:lpstr>
      <vt:lpstr>테이블 목록표</vt:lpstr>
      <vt:lpstr>테이블 정의서</vt:lpstr>
      <vt:lpstr>테이블 정의서</vt:lpstr>
      <vt:lpstr>테이블 정의서</vt:lpstr>
      <vt:lpstr>테이블 정의서</vt:lpstr>
      <vt:lpstr>페이지 구성(예시)</vt:lpstr>
      <vt:lpstr>페이지 구성(예시)</vt:lpstr>
      <vt:lpstr>기능구현 Self check list</vt:lpstr>
      <vt:lpstr>기능구현 Self check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미니프로젝트</dc:title>
  <dc:creator>user</dc:creator>
  <cp:lastModifiedBy>Windows 사용자</cp:lastModifiedBy>
  <cp:revision>35</cp:revision>
  <dcterms:created xsi:type="dcterms:W3CDTF">2019-05-14T08:29:47Z</dcterms:created>
  <dcterms:modified xsi:type="dcterms:W3CDTF">2019-06-05T01:35:10Z</dcterms:modified>
</cp:coreProperties>
</file>