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Do Hyeon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PDaIvCpuEF50YpR+OtH9mkN6z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DoHyeo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1f41214e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161f41214e3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1f41214e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61f41214e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1f41214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161f41214e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rgbClr val="3A3838"/>
              </a:solidFill>
            </a:endParaRPr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f41214e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2" name="Google Shape;132;g161f41214e3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1f41214e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3" name="Google Shape;143;g161f41214e3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2de3a4d1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42de3a4d15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1f41214e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61f41214e3_2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1f41214e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61f41214e3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1f41214e3_2_37"/>
          <p:cNvSpPr txBox="1"/>
          <p:nvPr>
            <p:ph type="ctrTitle"/>
          </p:nvPr>
        </p:nvSpPr>
        <p:spPr>
          <a:xfrm>
            <a:off x="4668775" y="1415403"/>
            <a:ext cx="68775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ko-KR" sz="4210">
                <a:latin typeface="Arial"/>
                <a:ea typeface="Arial"/>
                <a:cs typeface="Arial"/>
                <a:sym typeface="Arial"/>
              </a:rPr>
              <a:t>매출 패턴 기반 </a:t>
            </a:r>
            <a:endParaRPr b="1" sz="42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ko-KR" sz="4210">
                <a:latin typeface="Arial"/>
                <a:ea typeface="Arial"/>
                <a:cs typeface="Arial"/>
                <a:sym typeface="Arial"/>
              </a:rPr>
              <a:t>동일 상품 인식 및 </a:t>
            </a:r>
            <a:endParaRPr b="1" sz="42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ko-KR" sz="4210">
                <a:latin typeface="Arial"/>
                <a:ea typeface="Arial"/>
                <a:cs typeface="Arial"/>
                <a:sym typeface="Arial"/>
              </a:rPr>
              <a:t>공통 카테고리 체계 생성</a:t>
            </a:r>
            <a:endParaRPr b="1" sz="421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61f41214e3_2_37"/>
          <p:cNvSpPr txBox="1"/>
          <p:nvPr>
            <p:ph idx="1" type="subTitle"/>
          </p:nvPr>
        </p:nvSpPr>
        <p:spPr>
          <a:xfrm>
            <a:off x="2275475" y="407243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 sz="3000">
                <a:latin typeface="Arial"/>
                <a:ea typeface="Arial"/>
                <a:cs typeface="Arial"/>
                <a:sym typeface="Arial"/>
              </a:rPr>
              <a:t>TEAM 3조 Retail Matcher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ko-KR" sz="2200">
                <a:latin typeface="Arial"/>
                <a:ea typeface="Arial"/>
                <a:cs typeface="Arial"/>
                <a:sym typeface="Arial"/>
              </a:rPr>
              <a:t>서창민, 신장운, 한원배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161f41214e3_2_37"/>
          <p:cNvPicPr preferRelativeResize="0"/>
          <p:nvPr/>
        </p:nvPicPr>
        <p:blipFill rotWithShape="1">
          <a:blip r:embed="rId3">
            <a:alphaModFix amt="8000"/>
          </a:blip>
          <a:srcRect b="0" l="0" r="0" t="0"/>
          <a:stretch/>
        </p:blipFill>
        <p:spPr>
          <a:xfrm rot="5400000">
            <a:off x="-1080163" y="1207887"/>
            <a:ext cx="6714175" cy="44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61f41214e3_2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652000" y="3755425"/>
            <a:ext cx="2278799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1f41214e3_2_0"/>
          <p:cNvSpPr txBox="1"/>
          <p:nvPr/>
        </p:nvSpPr>
        <p:spPr>
          <a:xfrm>
            <a:off x="617426" y="5961850"/>
            <a:ext cx="10426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700"/>
              <a:buFont typeface="Arial"/>
              <a:buChar char="●"/>
            </a:pPr>
            <a:r>
              <a:rPr b="1" lang="ko-KR" sz="1700">
                <a:solidFill>
                  <a:srgbClr val="3A3838"/>
                </a:solidFill>
              </a:rPr>
              <a:t>A마트(100평대, POS기 9대: 대형마트), C마트(30평대, POS기 1대: 편의점 같은 소형마트)의 일자별 구매금액 패턴은 다른 양상을 보임 → </a:t>
            </a:r>
            <a:r>
              <a:rPr b="1" lang="ko-KR" sz="1700">
                <a:solidFill>
                  <a:srgbClr val="FF0000"/>
                </a:solidFill>
              </a:rPr>
              <a:t>공간에 따른 소비계층의 이질성</a:t>
            </a:r>
            <a:r>
              <a:rPr b="1" lang="ko-KR" sz="1700">
                <a:solidFill>
                  <a:srgbClr val="3A3838"/>
                </a:solidFill>
              </a:rPr>
              <a:t>이 존재</a:t>
            </a:r>
            <a:endParaRPr b="1" i="0" sz="17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g161f41214e3_2_0"/>
          <p:cNvGrpSpPr/>
          <p:nvPr/>
        </p:nvGrpSpPr>
        <p:grpSpPr>
          <a:xfrm>
            <a:off x="0" y="-12"/>
            <a:ext cx="12211500" cy="671862"/>
            <a:chOff x="0" y="-12"/>
            <a:chExt cx="12211500" cy="671862"/>
          </a:xfrm>
        </p:grpSpPr>
        <p:sp>
          <p:nvSpPr>
            <p:cNvPr id="191" name="Google Shape;191;g161f41214e3_2_0"/>
            <p:cNvSpPr/>
            <p:nvPr/>
          </p:nvSpPr>
          <p:spPr>
            <a:xfrm>
              <a:off x="19500" y="-12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분석 과정 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Google Shape;192;g161f41214e3_2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g161f41214e3_2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4" name="Google Shape;194;g161f41214e3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13" y="826175"/>
            <a:ext cx="10539418" cy="483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1f41214e3_0_12"/>
          <p:cNvSpPr txBox="1"/>
          <p:nvPr/>
        </p:nvSpPr>
        <p:spPr>
          <a:xfrm>
            <a:off x="690839" y="5961850"/>
            <a:ext cx="104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700"/>
              <a:buChar char="●"/>
            </a:pPr>
            <a:r>
              <a:rPr b="1" lang="ko-KR" sz="1700">
                <a:solidFill>
                  <a:schemeClr val="dk1"/>
                </a:solidFill>
              </a:rPr>
              <a:t> 장바구니로 매출 패턴을 찾아보려 하였으나 </a:t>
            </a:r>
            <a:r>
              <a:rPr b="1" lang="ko-KR" sz="1700">
                <a:solidFill>
                  <a:srgbClr val="FF0000"/>
                </a:solidFill>
              </a:rPr>
              <a:t>구매 물품 종류의 가짓수가 고객 별로 다르기</a:t>
            </a:r>
            <a:r>
              <a:rPr b="1" lang="ko-KR" sz="1700">
                <a:solidFill>
                  <a:schemeClr val="dk1"/>
                </a:solidFill>
              </a:rPr>
              <a:t> 때문에 상품 간의 매출 패턴 및 유사도 파악이 어려움</a:t>
            </a:r>
            <a:endParaRPr b="1" sz="1700">
              <a:solidFill>
                <a:srgbClr val="3A3838"/>
              </a:solidFill>
            </a:endParaRPr>
          </a:p>
        </p:txBody>
      </p:sp>
      <p:grpSp>
        <p:nvGrpSpPr>
          <p:cNvPr id="200" name="Google Shape;200;g161f41214e3_0_12"/>
          <p:cNvGrpSpPr/>
          <p:nvPr/>
        </p:nvGrpSpPr>
        <p:grpSpPr>
          <a:xfrm>
            <a:off x="0" y="-12"/>
            <a:ext cx="12211500" cy="671862"/>
            <a:chOff x="0" y="-12"/>
            <a:chExt cx="12211500" cy="671862"/>
          </a:xfrm>
        </p:grpSpPr>
        <p:sp>
          <p:nvSpPr>
            <p:cNvPr id="201" name="Google Shape;201;g161f41214e3_0_12"/>
            <p:cNvSpPr/>
            <p:nvPr/>
          </p:nvSpPr>
          <p:spPr>
            <a:xfrm>
              <a:off x="19500" y="-12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분석 과정 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g161f41214e3_0_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g161f41214e3_0_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" name="Google Shape;204;g161f41214e3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500" y="700025"/>
            <a:ext cx="10797473" cy="49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"/>
          <p:cNvGrpSpPr/>
          <p:nvPr/>
        </p:nvGrpSpPr>
        <p:grpSpPr>
          <a:xfrm>
            <a:off x="0" y="74637"/>
            <a:ext cx="12193200" cy="597213"/>
            <a:chOff x="0" y="74637"/>
            <a:chExt cx="12193200" cy="597213"/>
          </a:xfrm>
        </p:grpSpPr>
        <p:pic>
          <p:nvPicPr>
            <p:cNvPr id="210" name="Google Shape;21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3"/>
          <p:cNvSpPr txBox="1"/>
          <p:nvPr/>
        </p:nvSpPr>
        <p:spPr>
          <a:xfrm>
            <a:off x="0" y="0"/>
            <a:ext cx="605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ko-KR" sz="3000">
                <a:solidFill>
                  <a:srgbClr val="434343"/>
                </a:solidFill>
              </a:rPr>
              <a:t>진행 방향</a:t>
            </a:r>
            <a:r>
              <a:rPr b="1" i="0" lang="ko-KR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227900" y="838550"/>
            <a:ext cx="11116500" cy="5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rgbClr val="3A3838"/>
                </a:solidFill>
              </a:rPr>
              <a:t>Step1</a:t>
            </a:r>
            <a:r>
              <a:rPr b="1" lang="ko-KR" sz="2000">
                <a:solidFill>
                  <a:srgbClr val="3A3838"/>
                </a:solidFill>
              </a:rPr>
              <a:t>.</a:t>
            </a:r>
            <a:r>
              <a:rPr b="1" lang="ko-KR" sz="1800">
                <a:solidFill>
                  <a:srgbClr val="3A3838"/>
                </a:solidFill>
              </a:rPr>
              <a:t> ABCD 마트 각각의 파일을 통합하여 공산품을 제외한 신선식품 카테고리를 선택.</a:t>
            </a:r>
            <a:endParaRPr b="1" sz="18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rgbClr val="3A3838"/>
                </a:solidFill>
              </a:rPr>
              <a:t>Step2.</a:t>
            </a:r>
            <a:r>
              <a:rPr b="1" lang="ko-KR" sz="1800">
                <a:solidFill>
                  <a:srgbClr val="3A3838"/>
                </a:solidFill>
              </a:rPr>
              <a:t> 전처리 과정에서 신선식품이 아니지만 분류가 잘못되어있는 항목들 제거. Ex) 종량제 봉투, 봉투 등</a:t>
            </a:r>
            <a:endParaRPr b="1" sz="1800"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rgbClr val="3A3838"/>
                </a:solidFill>
              </a:rPr>
              <a:t>Step3.</a:t>
            </a:r>
            <a:r>
              <a:rPr b="1" lang="ko-KR" sz="1800">
                <a:solidFill>
                  <a:srgbClr val="3A3838"/>
                </a:solidFill>
              </a:rPr>
              <a:t> 판매 제품 중 상품간의 유사도를 기반으로 매출패턴을 찾을 예정</a:t>
            </a:r>
            <a:endParaRPr b="1" sz="1800">
              <a:solidFill>
                <a:srgbClr val="3A38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</a:rPr>
              <a:t>Ex) 계절성, 추세를 띄는 매출패턴이 유사한 제품 등등</a:t>
            </a:r>
            <a:endParaRPr b="1" sz="1800"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200">
                <a:solidFill>
                  <a:srgbClr val="3A3838"/>
                </a:solidFill>
              </a:rPr>
              <a:t>Step4.</a:t>
            </a:r>
            <a:r>
              <a:rPr b="1" lang="ko-KR" sz="1800">
                <a:solidFill>
                  <a:srgbClr val="3A3838"/>
                </a:solidFill>
              </a:rPr>
              <a:t> 3에서 나온 결과가 유의할 경우, 카테고리 분류에 이용함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152425" y="2290098"/>
            <a:ext cx="11887199" cy="2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854734" y="2598023"/>
            <a:ext cx="10482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</a:pPr>
            <a:r>
              <a:rPr b="1" i="0" lang="ko-KR" sz="5000" u="none" cap="none" strike="noStrike">
                <a:solidFill>
                  <a:srgbClr val="3A3838"/>
                </a:solidFill>
                <a:latin typeface="Do Hyeon"/>
                <a:ea typeface="Do Hyeon"/>
                <a:cs typeface="Do Hyeon"/>
                <a:sym typeface="Do Hyeon"/>
              </a:rPr>
              <a:t>감사합니다</a:t>
            </a:r>
            <a:endParaRPr b="0" i="0" sz="50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/>
        </p:nvSpPr>
        <p:spPr>
          <a:xfrm>
            <a:off x="7770925" y="4955175"/>
            <a:ext cx="283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조원</a:t>
            </a:r>
            <a:endParaRPr b="0" i="0" sz="1400" u="none" cap="none" strike="noStrike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7803232" y="4309889"/>
            <a:ext cx="28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한원배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4505943" y="4924969"/>
            <a:ext cx="283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조원</a:t>
            </a:r>
            <a:endParaRPr b="0" i="0" sz="1400" u="none" cap="none" strike="noStrike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4540858" y="4309902"/>
            <a:ext cx="28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신장운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240960" y="4903169"/>
            <a:ext cx="283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조장</a:t>
            </a:r>
            <a:endParaRPr b="0" i="0" sz="1400" u="none" cap="none" strike="noStrike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1278485" y="4309902"/>
            <a:ext cx="28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		서창민</a:t>
            </a:r>
            <a:endParaRPr b="0" i="0" sz="1800" u="none" cap="none" strike="noStrike">
              <a:solidFill>
                <a:srgbClr val="7878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1448959" y="1985745"/>
            <a:ext cx="92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915410" y="1081798"/>
            <a:ext cx="1036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3조 Retail Matcher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5012758" y="5548716"/>
            <a:ext cx="1887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8398005" y="5614891"/>
            <a:ext cx="1887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4"/>
          <p:cNvGrpSpPr/>
          <p:nvPr/>
        </p:nvGrpSpPr>
        <p:grpSpPr>
          <a:xfrm>
            <a:off x="0" y="74637"/>
            <a:ext cx="12193200" cy="597213"/>
            <a:chOff x="0" y="74637"/>
            <a:chExt cx="12193200" cy="597213"/>
          </a:xfrm>
        </p:grpSpPr>
        <p:pic>
          <p:nvPicPr>
            <p:cNvPr id="103" name="Google Shape;10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900" y="74637"/>
            <a:ext cx="1772250" cy="4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0" y="0"/>
            <a:ext cx="636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조원 소개</a:t>
            </a:r>
            <a:endParaRPr b="1" i="0" sz="3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7525" y="2374370"/>
            <a:ext cx="1711556" cy="171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12757" y="2445945"/>
            <a:ext cx="1711544" cy="171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63157" y="2445945"/>
            <a:ext cx="1711544" cy="171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3681162" y="2093900"/>
            <a:ext cx="48297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27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900"/>
              <a:buFont typeface="Arial"/>
              <a:buAutoNum type="arabicPeriod"/>
            </a:pPr>
            <a:r>
              <a:rPr b="1" lang="ko-KR" sz="2900">
                <a:solidFill>
                  <a:srgbClr val="3A3838"/>
                </a:solidFill>
              </a:rPr>
              <a:t>데이터 설명</a:t>
            </a:r>
            <a:endParaRPr b="1" i="0" sz="29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900"/>
              <a:buFont typeface="Arial"/>
              <a:buAutoNum type="arabicPeriod"/>
            </a:pPr>
            <a:r>
              <a:rPr b="1" lang="ko-KR" sz="2900">
                <a:solidFill>
                  <a:srgbClr val="3A3838"/>
                </a:solidFill>
              </a:rPr>
              <a:t>문제 정의</a:t>
            </a:r>
            <a:endParaRPr b="1" i="0" sz="29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900"/>
              <a:buFont typeface="Arial"/>
              <a:buAutoNum type="arabicPeriod"/>
            </a:pPr>
            <a:r>
              <a:rPr b="1" i="0" lang="ko-KR" sz="29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900">
                <a:solidFill>
                  <a:srgbClr val="3A3838"/>
                </a:solidFill>
              </a:rPr>
              <a:t>분석 과정</a:t>
            </a:r>
            <a:endParaRPr b="1" i="0" sz="29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900"/>
              <a:buFont typeface="Arial"/>
              <a:buAutoNum type="arabicPeriod"/>
            </a:pPr>
            <a:r>
              <a:rPr b="1" lang="ko-KR" sz="2900">
                <a:solidFill>
                  <a:srgbClr val="3A3838"/>
                </a:solidFill>
              </a:rPr>
              <a:t>진행 방향</a:t>
            </a:r>
            <a:endParaRPr b="1" i="0" sz="29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16" name="Google Shape;116;p2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Google Shape;11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651600" y="1265350"/>
            <a:ext cx="1088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5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25" name="Google Shape;125;p5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b="1" lang="ko-KR" sz="3000">
                  <a:solidFill>
                    <a:srgbClr val="434343"/>
                  </a:solidFill>
                </a:rPr>
                <a:t>데이터 설명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" name="Google Shape;12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" name="Google Shape;12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64438"/>
            <a:ext cx="5716975" cy="31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7225" y="1864450"/>
            <a:ext cx="5716975" cy="31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1f41214e3_1_7"/>
          <p:cNvSpPr txBox="1"/>
          <p:nvPr/>
        </p:nvSpPr>
        <p:spPr>
          <a:xfrm>
            <a:off x="651600" y="1265350"/>
            <a:ext cx="1088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g161f41214e3_1_7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36" name="Google Shape;136;g161f41214e3_1_7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b="1" lang="ko-KR" sz="3000">
                  <a:solidFill>
                    <a:srgbClr val="434343"/>
                  </a:solidFill>
                </a:rPr>
                <a:t>데이터 설명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g161f41214e3_1_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g161f41214e3_1_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g161f41214e3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6325" y="1069838"/>
            <a:ext cx="8477250" cy="2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61f41214e3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6325" y="3957275"/>
            <a:ext cx="8477250" cy="26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1f41214e3_1_19"/>
          <p:cNvSpPr txBox="1"/>
          <p:nvPr/>
        </p:nvSpPr>
        <p:spPr>
          <a:xfrm>
            <a:off x="651600" y="1265350"/>
            <a:ext cx="1088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g161f41214e3_1_19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47" name="Google Shape;147;g161f41214e3_1_19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b="1" lang="ko-KR" sz="3000">
                  <a:solidFill>
                    <a:srgbClr val="434343"/>
                  </a:solidFill>
                </a:rPr>
                <a:t>데이터 설명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Google Shape;148;g161f41214e3_1_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g161f41214e3_1_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" name="Google Shape;150;g161f41214e3_1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4625" y="671850"/>
            <a:ext cx="8146876" cy="2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61f41214e3_1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3513" y="2795600"/>
            <a:ext cx="8149099" cy="19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61f41214e3_1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5725" y="4852250"/>
            <a:ext cx="8146876" cy="19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2de3a4d15_0_71"/>
          <p:cNvSpPr txBox="1"/>
          <p:nvPr/>
        </p:nvSpPr>
        <p:spPr>
          <a:xfrm>
            <a:off x="604750" y="981200"/>
            <a:ext cx="114153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3A3838"/>
                </a:solidFill>
              </a:rPr>
              <a:t>매출 패턴 기반 동일 상품 인식 및 공통 카테고리 체계 생성</a:t>
            </a:r>
            <a:endParaRPr b="1" sz="18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3A3838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Char char="●"/>
            </a:pPr>
            <a:r>
              <a:rPr b="1" lang="ko-KR" sz="1800">
                <a:solidFill>
                  <a:srgbClr val="3A3838"/>
                </a:solidFill>
              </a:rPr>
              <a:t>마트별로 각각의 카테고리를 가지고 각기 다른 코드와 상품명을 사용하기 때문에 여러 마트의 동일 </a:t>
            </a:r>
            <a:r>
              <a:rPr b="1" lang="ko-KR" sz="1800">
                <a:solidFill>
                  <a:srgbClr val="FF0000"/>
                </a:solidFill>
              </a:rPr>
              <a:t>상품이나 상품군을 비교</a:t>
            </a:r>
            <a:r>
              <a:rPr b="1" lang="ko-KR" sz="1800">
                <a:solidFill>
                  <a:srgbClr val="3A3838"/>
                </a:solidFill>
              </a:rPr>
              <a:t>하기가 쉽지 않음. </a:t>
            </a:r>
            <a:endParaRPr b="1" sz="1800">
              <a:solidFill>
                <a:srgbClr val="3A3838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Char char="●"/>
            </a:pPr>
            <a:r>
              <a:rPr b="1" lang="ko-KR" sz="1800">
                <a:solidFill>
                  <a:srgbClr val="3A3838"/>
                </a:solidFill>
              </a:rPr>
              <a:t>그렇기에 상품들이 가지고 있는 소비 패턴이라는 정보를 활용하여 동일한 상품, 품목, 카테고리로 연결해 줄 수 있는 로직을 구현하는 것이 목표.</a:t>
            </a:r>
            <a:endParaRPr b="1" sz="18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</a:rPr>
              <a:t>Q) 제품명으로 카테고리를 연결할 수 있지 않나?</a:t>
            </a:r>
            <a:endParaRPr b="1" sz="2000">
              <a:solidFill>
                <a:srgbClr val="3A3838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A3838"/>
                </a:solidFill>
              </a:rPr>
              <a:t>A) 마트별로 제품명을 축약어로 쓰기도 하고, ‘귤’, ‘굴’ 같이 짧은 길이의 단어가 명칭인 상품이 있는 등, 제품명을 학습시켜서 카테고리 분류기를 사용하기 힘듬. 그래서 </a:t>
            </a:r>
            <a:r>
              <a:rPr b="1" lang="ko-KR" sz="2000">
                <a:solidFill>
                  <a:srgbClr val="0000FF"/>
                </a:solidFill>
              </a:rPr>
              <a:t>마트 간에 공통적인 매출패턴</a:t>
            </a:r>
            <a:r>
              <a:rPr b="1" lang="ko-KR" sz="2000">
                <a:solidFill>
                  <a:srgbClr val="3A3838"/>
                </a:solidFill>
              </a:rPr>
              <a:t>을 찾아서 카테고리 분류에 이용하려고 함</a:t>
            </a:r>
            <a:endParaRPr b="1" sz="20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g142de3a4d15_0_71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59" name="Google Shape;159;g142de3a4d15_0_71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r>
                <a:rPr b="1" lang="ko-KR" sz="3000">
                  <a:solidFill>
                    <a:srgbClr val="434343"/>
                  </a:solidFill>
                </a:rPr>
                <a:t>문제 정의</a:t>
              </a:r>
              <a:r>
                <a:rPr b="1" lang="ko-KR" sz="3000">
                  <a:solidFill>
                    <a:srgbClr val="434343"/>
                  </a:solidFill>
                </a:rPr>
                <a:t> 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" name="Google Shape;160;g142de3a4d15_0_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g142de3a4d15_0_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1f41214e3_2_22"/>
          <p:cNvSpPr txBox="1"/>
          <p:nvPr/>
        </p:nvSpPr>
        <p:spPr>
          <a:xfrm>
            <a:off x="568426" y="4835175"/>
            <a:ext cx="104268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‘동일한 카테고리 안에 물품 간에는 유사한 매출패턴이 있다’라는 </a:t>
            </a:r>
            <a:r>
              <a:rPr b="1" lang="ko-KR" sz="1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가설 검증</a:t>
            </a:r>
            <a:r>
              <a:rPr b="1" lang="ko-KR" sz="17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 위해서는 ① 계절성이 없고(제철 식품으로 소비 X), ② 고객들이 주기적으로 소비하는 신선식품이라는 강한 가정을 충족하고 있는 물품으로 EDA를 시도함</a:t>
            </a:r>
            <a:endParaRPr b="1" sz="17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①, ②에 충족하는 상품으로 </a:t>
            </a:r>
            <a:r>
              <a:rPr b="1" lang="ko-KR" sz="17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콩나물</a:t>
            </a:r>
            <a:r>
              <a:rPr b="1" lang="ko-KR" sz="17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선택함</a:t>
            </a:r>
            <a:endParaRPr b="1" sz="17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7" name="Google Shape;167;g161f41214e3_2_22"/>
          <p:cNvGrpSpPr/>
          <p:nvPr/>
        </p:nvGrpSpPr>
        <p:grpSpPr>
          <a:xfrm>
            <a:off x="0" y="-12"/>
            <a:ext cx="12211500" cy="671862"/>
            <a:chOff x="0" y="-12"/>
            <a:chExt cx="12211500" cy="671862"/>
          </a:xfrm>
        </p:grpSpPr>
        <p:sp>
          <p:nvSpPr>
            <p:cNvPr id="168" name="Google Shape;168;g161f41214e3_2_22"/>
            <p:cNvSpPr/>
            <p:nvPr/>
          </p:nvSpPr>
          <p:spPr>
            <a:xfrm>
              <a:off x="19500" y="-12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분석 과정 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Google Shape;169;g161f41214e3_2_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g161f41214e3_2_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1" name="Google Shape;171;g161f41214e3_2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2050" y="856063"/>
            <a:ext cx="2848099" cy="369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61f41214e3_2_22"/>
          <p:cNvSpPr/>
          <p:nvPr/>
        </p:nvSpPr>
        <p:spPr>
          <a:xfrm>
            <a:off x="2045175" y="1040925"/>
            <a:ext cx="3330900" cy="3196200"/>
          </a:xfrm>
          <a:prstGeom prst="mathMultiply">
            <a:avLst>
              <a:gd fmla="val 23520" name="adj1"/>
            </a:avLst>
          </a:prstGeom>
          <a:solidFill>
            <a:srgbClr val="FF0000">
              <a:alpha val="254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161f41214e3_2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9400" y="722550"/>
            <a:ext cx="2676650" cy="39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1f41214e3_2_9"/>
          <p:cNvSpPr txBox="1"/>
          <p:nvPr/>
        </p:nvSpPr>
        <p:spPr>
          <a:xfrm>
            <a:off x="617426" y="5545475"/>
            <a:ext cx="10426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공산품은 포장지에 바코드가 찍혀있기 때문에 마트 간의 통일 가능성이 높기 때문에 CJ 같은 브랜드 콩나물을 제외하고 </a:t>
            </a:r>
            <a:r>
              <a:rPr b="1" lang="ko-KR" sz="17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저울상품(신선식품)인 콩나물을 파는 A마트와 C마트를 선택</a:t>
            </a:r>
            <a:endParaRPr b="1" i="0" sz="17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9" name="Google Shape;179;g161f41214e3_2_9"/>
          <p:cNvGrpSpPr/>
          <p:nvPr/>
        </p:nvGrpSpPr>
        <p:grpSpPr>
          <a:xfrm>
            <a:off x="0" y="-12"/>
            <a:ext cx="12211500" cy="671862"/>
            <a:chOff x="0" y="-12"/>
            <a:chExt cx="12211500" cy="671862"/>
          </a:xfrm>
        </p:grpSpPr>
        <p:sp>
          <p:nvSpPr>
            <p:cNvPr id="180" name="Google Shape;180;g161f41214e3_2_9"/>
            <p:cNvSpPr/>
            <p:nvPr/>
          </p:nvSpPr>
          <p:spPr>
            <a:xfrm>
              <a:off x="19500" y="-12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3. 분석 과정 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" name="Google Shape;181;g161f41214e3_2_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61f41214e3_2_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3" name="Google Shape;183;g161f41214e3_2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25" y="836500"/>
            <a:ext cx="8734425" cy="24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61f41214e3_2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25" y="3495675"/>
            <a:ext cx="76866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2022-03-11T00:19:11Z</dcterms:created>
  <dc:creator>jung jaehun</dc:creator>
</cp:coreProperties>
</file>