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2" r:id="rId7"/>
  </p:sldIdLst>
  <p:sldSz cx="12192000" cy="6858000"/>
  <p:notesSz cx="6858000" cy="914400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Calibri Light" panose="020F0302020204030204" pitchFamily="34" charset="0"/>
      <p:regular r:id="rId13"/>
      <p:italic r:id="rId14"/>
    </p:embeddedFont>
    <p:embeddedFont>
      <p:font typeface="Centaur" panose="02030504050205020304" pitchFamily="18" charset="0"/>
      <p:regular r:id="rId15"/>
    </p:embeddedFont>
    <p:embeddedFont>
      <p:font typeface="Century" panose="02040604050505020304" pitchFamily="18" charset="0"/>
      <p:regular r:id="rId16"/>
    </p:embeddedFont>
    <p:embeddedFont>
      <p:font typeface="Century Gothic" panose="020B0502020202020204" pitchFamily="34" charset="0"/>
      <p:regular r:id="rId17"/>
      <p:bold r:id="rId18"/>
      <p:italic r:id="rId19"/>
      <p:boldItalic r:id="rId20"/>
    </p:embeddedFont>
    <p:embeddedFont>
      <p:font typeface="Microsoft Yahei" panose="020B0503020204020204" pitchFamily="34" charset="-122"/>
      <p:regular r:id="rId21"/>
      <p:bold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5C0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3.fntdata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presProps" Target="presProps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font" Target="fonts/font1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  <p:extLst>
      <p:ext uri="{BB962C8B-B14F-4D97-AF65-F5344CB8AC3E}">
        <p14:creationId xmlns:p14="http://schemas.microsoft.com/office/powerpoint/2010/main" val="337466445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7" name="Google Shape;8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9" name="Google Shape;11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5cd8ff95d0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5cd8ff95d0_0_3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g15cd8ff95d0_0_3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5" name="Google Shape;185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2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7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10" type="vertTx">
  <p:cSld name="VERTICAL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11" type="vertTitleAndTx">
  <p:cSld name="VERTICAL_TITLE_AND_VERTICAL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1" type="title">
  <p:cSld name="TITL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entury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2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3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entury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4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5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3" name="Google Shape;53;p7"/>
          <p:cNvSpPr/>
          <p:nvPr/>
        </p:nvSpPr>
        <p:spPr>
          <a:xfrm>
            <a:off x="9100364" y="6422314"/>
            <a:ext cx="775136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PPT模板下载：www.1ppt.com/moban/     行业PPT模板：www.1ppt.com/hangye/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节日PPT模板：www.1ppt.com/jieri/           PPT素材下载：www.1ppt.com/sucai/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PPT背景图片：www.1ppt.com/beijing/      PPT图表下载：www.1ppt.com/tubiao/    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优秀PPT下载：www.1ppt.com/xiazai/        PPT教程： www.1ppt.com/powerpoint/    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Word教程： www.1ppt.com/word/              Excel教程：www.1ppt.com/excel/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资料下载：www.1ppt.com/ziliao/                PPT课件下载：www.1ppt.com/kejian/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范文下载：www.1ppt.com/fanwen/             试卷下载：www.1ppt.com/shiti/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教案下载：www.1ppt.com/jiaoan/      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字体下载：www.1ppt.com/ziti/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push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6" type="titleOnly">
  <p:cSld name="TITLE_ONL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8" type="objTx">
  <p:cSld name="OBJECT_WITH_CAPTION_TEX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9" type="picTx">
  <p:cSld name="PICTURE_WITH_CAPTION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Gothic"/>
              <a:buNone/>
              <a:defRPr sz="4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slow">
    <p:push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3"/>
          <p:cNvSpPr txBox="1"/>
          <p:nvPr/>
        </p:nvSpPr>
        <p:spPr>
          <a:xfrm>
            <a:off x="2854300" y="505150"/>
            <a:ext cx="9215400" cy="96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dirty="0">
                <a:solidFill>
                  <a:srgbClr val="55C0A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Broken Tree Detection on road</a:t>
            </a:r>
            <a:endParaRPr sz="4400" b="1" dirty="0">
              <a:solidFill>
                <a:srgbClr val="55C0A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2" name="Google Shape;92;p13"/>
          <p:cNvSpPr/>
          <p:nvPr/>
        </p:nvSpPr>
        <p:spPr>
          <a:xfrm>
            <a:off x="7088200" y="3947474"/>
            <a:ext cx="5215200" cy="15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>
                <a:solidFill>
                  <a:srgbClr val="113F4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Presented by,</a:t>
            </a:r>
            <a:endParaRPr sz="3000" b="1" dirty="0">
              <a:solidFill>
                <a:srgbClr val="113F4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3000" b="1" dirty="0">
                <a:solidFill>
                  <a:srgbClr val="113F4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Asish Chowdhury</a:t>
            </a:r>
            <a:endParaRPr sz="3000" b="1" dirty="0">
              <a:solidFill>
                <a:srgbClr val="113F4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3000" b="1" dirty="0">
                <a:solidFill>
                  <a:srgbClr val="113F4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Roll no. 205120023</a:t>
            </a:r>
            <a:endParaRPr sz="3000" b="1" dirty="0">
              <a:solidFill>
                <a:srgbClr val="113F4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solidFill>
                <a:srgbClr val="113F4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93" name="Google Shape;93;p13"/>
          <p:cNvCxnSpPr/>
          <p:nvPr/>
        </p:nvCxnSpPr>
        <p:spPr>
          <a:xfrm rot="10800000" flipH="1">
            <a:off x="2999350" y="1223350"/>
            <a:ext cx="8177700" cy="10800"/>
          </a:xfrm>
          <a:prstGeom prst="straightConnector1">
            <a:avLst/>
          </a:prstGeom>
          <a:noFill/>
          <a:ln w="38100" cap="flat" cmpd="sng">
            <a:solidFill>
              <a:srgbClr val="134F5C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435" y="199435"/>
            <a:ext cx="1785764" cy="1780673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4"/>
          <p:cNvSpPr txBox="1"/>
          <p:nvPr/>
        </p:nvSpPr>
        <p:spPr>
          <a:xfrm>
            <a:off x="869659" y="733759"/>
            <a:ext cx="27384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rgbClr val="55C0A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CONTENTS</a:t>
            </a:r>
            <a:endParaRPr dirty="0"/>
          </a:p>
        </p:txBody>
      </p:sp>
      <p:grpSp>
        <p:nvGrpSpPr>
          <p:cNvPr id="100" name="Google Shape;100;p14"/>
          <p:cNvGrpSpPr/>
          <p:nvPr/>
        </p:nvGrpSpPr>
        <p:grpSpPr>
          <a:xfrm>
            <a:off x="2185854" y="1828988"/>
            <a:ext cx="3244229" cy="759667"/>
            <a:chOff x="956666" y="3434624"/>
            <a:chExt cx="3160476" cy="635598"/>
          </a:xfrm>
        </p:grpSpPr>
        <p:sp>
          <p:nvSpPr>
            <p:cNvPr id="101" name="Google Shape;101;p14"/>
            <p:cNvSpPr txBox="1"/>
            <p:nvPr/>
          </p:nvSpPr>
          <p:spPr>
            <a:xfrm>
              <a:off x="1484342" y="3434624"/>
              <a:ext cx="26328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dirty="0">
                  <a:solidFill>
                    <a:srgbClr val="55C0AF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Abstract</a:t>
              </a:r>
              <a:endParaRPr sz="2800" dirty="0">
                <a:solidFill>
                  <a:srgbClr val="55C0AF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02" name="Google Shape;102;p14"/>
            <p:cNvSpPr/>
            <p:nvPr/>
          </p:nvSpPr>
          <p:spPr>
            <a:xfrm>
              <a:off x="956666" y="3498086"/>
              <a:ext cx="448664" cy="448662"/>
            </a:xfrm>
            <a:prstGeom prst="rect">
              <a:avLst/>
            </a:prstGeom>
            <a:solidFill>
              <a:srgbClr val="113F4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03" name="Google Shape;103;p14"/>
            <p:cNvSpPr/>
            <p:nvPr/>
          </p:nvSpPr>
          <p:spPr>
            <a:xfrm>
              <a:off x="1176679" y="3689818"/>
              <a:ext cx="380404" cy="380404"/>
            </a:xfrm>
            <a:prstGeom prst="rect">
              <a:avLst/>
            </a:prstGeom>
            <a:solidFill>
              <a:srgbClr val="55C0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grpSp>
        <p:nvGrpSpPr>
          <p:cNvPr id="104" name="Google Shape;104;p14"/>
          <p:cNvGrpSpPr/>
          <p:nvPr/>
        </p:nvGrpSpPr>
        <p:grpSpPr>
          <a:xfrm>
            <a:off x="2216277" y="3280715"/>
            <a:ext cx="4448473" cy="759667"/>
            <a:chOff x="956666" y="3434624"/>
            <a:chExt cx="3343197" cy="635598"/>
          </a:xfrm>
        </p:grpSpPr>
        <p:sp>
          <p:nvSpPr>
            <p:cNvPr id="105" name="Google Shape;105;p14"/>
            <p:cNvSpPr txBox="1"/>
            <p:nvPr/>
          </p:nvSpPr>
          <p:spPr>
            <a:xfrm>
              <a:off x="1662863" y="3434624"/>
              <a:ext cx="26370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dirty="0">
                  <a:solidFill>
                    <a:srgbClr val="55C0AF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Proposed Solution</a:t>
              </a:r>
              <a:endParaRPr sz="2800" dirty="0">
                <a:solidFill>
                  <a:srgbClr val="55C0AF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06" name="Google Shape;106;p14"/>
            <p:cNvSpPr/>
            <p:nvPr/>
          </p:nvSpPr>
          <p:spPr>
            <a:xfrm>
              <a:off x="956666" y="3498086"/>
              <a:ext cx="448664" cy="448662"/>
            </a:xfrm>
            <a:prstGeom prst="rect">
              <a:avLst/>
            </a:prstGeom>
            <a:solidFill>
              <a:srgbClr val="113F4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07" name="Google Shape;107;p14"/>
            <p:cNvSpPr/>
            <p:nvPr/>
          </p:nvSpPr>
          <p:spPr>
            <a:xfrm>
              <a:off x="1176679" y="3689818"/>
              <a:ext cx="380404" cy="380404"/>
            </a:xfrm>
            <a:prstGeom prst="rect">
              <a:avLst/>
            </a:prstGeom>
            <a:solidFill>
              <a:srgbClr val="55C0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grpSp>
        <p:nvGrpSpPr>
          <p:cNvPr id="108" name="Google Shape;108;p14"/>
          <p:cNvGrpSpPr/>
          <p:nvPr/>
        </p:nvGrpSpPr>
        <p:grpSpPr>
          <a:xfrm>
            <a:off x="2185854" y="4801154"/>
            <a:ext cx="3415374" cy="743854"/>
            <a:chOff x="956666" y="3447854"/>
            <a:chExt cx="3327203" cy="622368"/>
          </a:xfrm>
        </p:grpSpPr>
        <p:sp>
          <p:nvSpPr>
            <p:cNvPr id="109" name="Google Shape;109;p14"/>
            <p:cNvSpPr txBox="1"/>
            <p:nvPr/>
          </p:nvSpPr>
          <p:spPr>
            <a:xfrm>
              <a:off x="1678989" y="3447854"/>
              <a:ext cx="2604880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1">
              <a:noAutofit/>
            </a:bodyPr>
            <a:lstStyle/>
            <a:p>
              <a:pPr lvl="0"/>
              <a:r>
                <a:rPr lang="en-US" sz="2800" dirty="0">
                  <a:solidFill>
                    <a:srgbClr val="55C0AF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Procedure</a:t>
              </a:r>
              <a:endParaRPr sz="2800" dirty="0">
                <a:solidFill>
                  <a:srgbClr val="55C0AF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0" name="Google Shape;110;p14"/>
            <p:cNvSpPr/>
            <p:nvPr/>
          </p:nvSpPr>
          <p:spPr>
            <a:xfrm>
              <a:off x="956666" y="3498086"/>
              <a:ext cx="448664" cy="448662"/>
            </a:xfrm>
            <a:prstGeom prst="rect">
              <a:avLst/>
            </a:prstGeom>
            <a:solidFill>
              <a:srgbClr val="113F4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1" name="Google Shape;111;p14"/>
            <p:cNvSpPr/>
            <p:nvPr/>
          </p:nvSpPr>
          <p:spPr>
            <a:xfrm>
              <a:off x="1176679" y="3689818"/>
              <a:ext cx="380404" cy="380404"/>
            </a:xfrm>
            <a:prstGeom prst="rect">
              <a:avLst/>
            </a:prstGeom>
            <a:solidFill>
              <a:srgbClr val="55C0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cxnSp>
        <p:nvCxnSpPr>
          <p:cNvPr id="116" name="Google Shape;116;p14"/>
          <p:cNvCxnSpPr/>
          <p:nvPr/>
        </p:nvCxnSpPr>
        <p:spPr>
          <a:xfrm>
            <a:off x="1002380" y="1411400"/>
            <a:ext cx="2702700" cy="0"/>
          </a:xfrm>
          <a:prstGeom prst="straightConnector1">
            <a:avLst/>
          </a:prstGeom>
          <a:noFill/>
          <a:ln w="38100" cap="flat" cmpd="sng">
            <a:solidFill>
              <a:srgbClr val="55C0A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0" y="24063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5"/>
          <p:cNvSpPr txBox="1"/>
          <p:nvPr/>
        </p:nvSpPr>
        <p:spPr>
          <a:xfrm>
            <a:off x="1850686" y="424275"/>
            <a:ext cx="5118300" cy="7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solidFill>
                  <a:srgbClr val="55C0A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Abstract</a:t>
            </a:r>
            <a:endParaRPr sz="4000" dirty="0">
              <a:solidFill>
                <a:srgbClr val="55C0A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pSp>
        <p:nvGrpSpPr>
          <p:cNvPr id="124" name="Google Shape;124;p15"/>
          <p:cNvGrpSpPr/>
          <p:nvPr/>
        </p:nvGrpSpPr>
        <p:grpSpPr>
          <a:xfrm>
            <a:off x="767678" y="489905"/>
            <a:ext cx="898922" cy="791966"/>
            <a:chOff x="589078" y="2173650"/>
            <a:chExt cx="1126328" cy="1243275"/>
          </a:xfrm>
        </p:grpSpPr>
        <p:grpSp>
          <p:nvGrpSpPr>
            <p:cNvPr id="125" name="Google Shape;125;p15"/>
            <p:cNvGrpSpPr/>
            <p:nvPr/>
          </p:nvGrpSpPr>
          <p:grpSpPr>
            <a:xfrm>
              <a:off x="589078" y="2173650"/>
              <a:ext cx="1126328" cy="1243275"/>
              <a:chOff x="1950418" y="3368985"/>
              <a:chExt cx="432211" cy="477089"/>
            </a:xfrm>
          </p:grpSpPr>
          <p:sp>
            <p:nvSpPr>
              <p:cNvPr id="126" name="Google Shape;126;p15"/>
              <p:cNvSpPr/>
              <p:nvPr/>
            </p:nvSpPr>
            <p:spPr>
              <a:xfrm>
                <a:off x="1950418" y="3368985"/>
                <a:ext cx="353961" cy="353960"/>
              </a:xfrm>
              <a:prstGeom prst="rect">
                <a:avLst/>
              </a:prstGeom>
              <a:solidFill>
                <a:srgbClr val="113F4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127" name="Google Shape;127;p15"/>
              <p:cNvSpPr/>
              <p:nvPr/>
            </p:nvSpPr>
            <p:spPr>
              <a:xfrm>
                <a:off x="2082519" y="3545965"/>
                <a:ext cx="300110" cy="300109"/>
              </a:xfrm>
              <a:prstGeom prst="rect">
                <a:avLst/>
              </a:prstGeom>
              <a:solidFill>
                <a:srgbClr val="55C0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</p:grpSp>
        <p:sp>
          <p:nvSpPr>
            <p:cNvPr id="128" name="Google Shape;128;p15"/>
            <p:cNvSpPr txBox="1"/>
            <p:nvPr/>
          </p:nvSpPr>
          <p:spPr>
            <a:xfrm>
              <a:off x="907668" y="2220553"/>
              <a:ext cx="572593" cy="9233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400" b="1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1</a:t>
              </a:r>
              <a:endParaRPr sz="54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cxnSp>
        <p:nvCxnSpPr>
          <p:cNvPr id="129" name="Google Shape;129;p15"/>
          <p:cNvCxnSpPr/>
          <p:nvPr/>
        </p:nvCxnSpPr>
        <p:spPr>
          <a:xfrm>
            <a:off x="1922875" y="1140075"/>
            <a:ext cx="4789800" cy="150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0" name="Google Shape;130;p15"/>
          <p:cNvSpPr txBox="1"/>
          <p:nvPr/>
        </p:nvSpPr>
        <p:spPr>
          <a:xfrm>
            <a:off x="1209075" y="1516500"/>
            <a:ext cx="6201300" cy="17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6550" algn="just" rtl="0">
              <a:spcBef>
                <a:spcPts val="0"/>
              </a:spcBef>
              <a:spcAft>
                <a:spcPts val="0"/>
              </a:spcAft>
              <a:buSzPts val="1700"/>
              <a:buFont typeface="Microsoft Yahei"/>
              <a:buChar char="●"/>
            </a:pPr>
            <a:r>
              <a:rPr lang="en-US" sz="1700" dirty="0">
                <a:latin typeface="Microsoft Yahei"/>
                <a:ea typeface="Microsoft Yahei"/>
                <a:cs typeface="Microsoft Yahei"/>
                <a:sym typeface="Microsoft Yahei"/>
              </a:rPr>
              <a:t>In a smart city, There will be a central server or hub.</a:t>
            </a:r>
            <a:endParaRPr sz="1700" dirty="0"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457200" lvl="0" indent="-336550" algn="just" rtl="0">
              <a:spcBef>
                <a:spcPts val="0"/>
              </a:spcBef>
              <a:spcAft>
                <a:spcPts val="0"/>
              </a:spcAft>
              <a:buSzPts val="1700"/>
              <a:buFont typeface="Microsoft Yahei"/>
              <a:buChar char="●"/>
            </a:pPr>
            <a:r>
              <a:rPr lang="en-US" sz="1700" dirty="0">
                <a:latin typeface="Microsoft Yahei"/>
                <a:ea typeface="Microsoft Yahei"/>
                <a:cs typeface="Microsoft Yahei"/>
                <a:sym typeface="Microsoft Yahei"/>
              </a:rPr>
              <a:t>Where everyone can post photos that are related to the city problem.</a:t>
            </a:r>
            <a:endParaRPr sz="1700" dirty="0"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457200" lvl="0" indent="-336550" algn="just" rtl="0">
              <a:spcBef>
                <a:spcPts val="0"/>
              </a:spcBef>
              <a:spcAft>
                <a:spcPts val="0"/>
              </a:spcAft>
              <a:buSzPts val="1700"/>
              <a:buFont typeface="Microsoft Yahei"/>
              <a:buChar char="●"/>
            </a:pPr>
            <a:r>
              <a:rPr lang="en-US" sz="1700" dirty="0">
                <a:latin typeface="Microsoft Yahei"/>
                <a:ea typeface="Microsoft Yahei"/>
                <a:cs typeface="Microsoft Yahei"/>
                <a:sym typeface="Microsoft Yahei"/>
              </a:rPr>
              <a:t>And my project is responsible for detecting broken trees on the road by the provided image and alerting concerned authorities.</a:t>
            </a:r>
            <a:endParaRPr sz="1700" dirty="0"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pic>
        <p:nvPicPr>
          <p:cNvPr id="131" name="Google Shape;13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71625" y="3271200"/>
            <a:ext cx="4941051" cy="273965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7" name="Google Shape;137;p16"/>
          <p:cNvCxnSpPr/>
          <p:nvPr/>
        </p:nvCxnSpPr>
        <p:spPr>
          <a:xfrm rot="10800000" flipH="1">
            <a:off x="2031975" y="1058275"/>
            <a:ext cx="4424100" cy="27300"/>
          </a:xfrm>
          <a:prstGeom prst="straightConnector1">
            <a:avLst/>
          </a:prstGeom>
          <a:noFill/>
          <a:ln w="38100" cap="flat" cmpd="sng">
            <a:solidFill>
              <a:srgbClr val="113F4E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8" name="Google Shape;138;p16"/>
          <p:cNvSpPr txBox="1"/>
          <p:nvPr/>
        </p:nvSpPr>
        <p:spPr>
          <a:xfrm>
            <a:off x="2031974" y="370726"/>
            <a:ext cx="5224919" cy="58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1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solidFill>
                  <a:srgbClr val="55C0A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Proposed Solution</a:t>
            </a:r>
            <a:endParaRPr sz="4000" dirty="0">
              <a:solidFill>
                <a:srgbClr val="55C0A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pSp>
        <p:nvGrpSpPr>
          <p:cNvPr id="139" name="Google Shape;139;p16"/>
          <p:cNvGrpSpPr/>
          <p:nvPr/>
        </p:nvGrpSpPr>
        <p:grpSpPr>
          <a:xfrm>
            <a:off x="914332" y="370673"/>
            <a:ext cx="909515" cy="754507"/>
            <a:chOff x="589140" y="2173776"/>
            <a:chExt cx="1126055" cy="1243009"/>
          </a:xfrm>
        </p:grpSpPr>
        <p:grpSp>
          <p:nvGrpSpPr>
            <p:cNvPr id="140" name="Google Shape;140;p16"/>
            <p:cNvGrpSpPr/>
            <p:nvPr/>
          </p:nvGrpSpPr>
          <p:grpSpPr>
            <a:xfrm>
              <a:off x="589140" y="2173776"/>
              <a:ext cx="1126055" cy="1243009"/>
              <a:chOff x="1950418" y="3368985"/>
              <a:chExt cx="432101" cy="476980"/>
            </a:xfrm>
          </p:grpSpPr>
          <p:sp>
            <p:nvSpPr>
              <p:cNvPr id="141" name="Google Shape;141;p16"/>
              <p:cNvSpPr/>
              <p:nvPr/>
            </p:nvSpPr>
            <p:spPr>
              <a:xfrm>
                <a:off x="1950418" y="3368985"/>
                <a:ext cx="354000" cy="354000"/>
              </a:xfrm>
              <a:prstGeom prst="rect">
                <a:avLst/>
              </a:prstGeom>
              <a:solidFill>
                <a:srgbClr val="113F4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142" name="Google Shape;142;p16"/>
              <p:cNvSpPr/>
              <p:nvPr/>
            </p:nvSpPr>
            <p:spPr>
              <a:xfrm>
                <a:off x="2082519" y="3545965"/>
                <a:ext cx="300000" cy="300000"/>
              </a:xfrm>
              <a:prstGeom prst="rect">
                <a:avLst/>
              </a:prstGeom>
              <a:solidFill>
                <a:srgbClr val="55C0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</p:grpSp>
        <p:sp>
          <p:nvSpPr>
            <p:cNvPr id="143" name="Google Shape;143;p16"/>
            <p:cNvSpPr txBox="1"/>
            <p:nvPr/>
          </p:nvSpPr>
          <p:spPr>
            <a:xfrm>
              <a:off x="933389" y="2318205"/>
              <a:ext cx="572700" cy="92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100" b="1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2</a:t>
              </a:r>
              <a:endParaRPr sz="41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sp>
        <p:nvSpPr>
          <p:cNvPr id="144" name="Google Shape;144;p16"/>
          <p:cNvSpPr txBox="1"/>
          <p:nvPr/>
        </p:nvSpPr>
        <p:spPr>
          <a:xfrm>
            <a:off x="5558725" y="1966800"/>
            <a:ext cx="6108000" cy="323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Microsoft Yahei"/>
              <a:buChar char="●"/>
            </a:pPr>
            <a:r>
              <a:rPr lang="en-US" sz="2000" dirty="0">
                <a:latin typeface="Microsoft Yahei"/>
                <a:ea typeface="Microsoft Yahei"/>
                <a:cs typeface="Microsoft Yahei"/>
                <a:sym typeface="Microsoft Yahei"/>
              </a:rPr>
              <a:t>Image Classification using CNN</a:t>
            </a:r>
          </a:p>
          <a:p>
            <a:pPr marL="101600" lvl="0" algn="l" rtl="0">
              <a:spcBef>
                <a:spcPts val="0"/>
              </a:spcBef>
              <a:spcAft>
                <a:spcPts val="0"/>
              </a:spcAft>
              <a:buSzPts val="2000"/>
            </a:pPr>
            <a:endParaRPr lang="en-US" sz="2000" dirty="0"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Microsoft Yahei"/>
              <a:buChar char="●"/>
            </a:pPr>
            <a:r>
              <a:rPr lang="en-US" sz="2000" dirty="0">
                <a:latin typeface="Microsoft Yahei"/>
                <a:ea typeface="Microsoft Yahei"/>
                <a:cs typeface="Microsoft Yahei"/>
                <a:sym typeface="Microsoft Yahei"/>
              </a:rPr>
              <a:t>There will be two types of classes of images</a:t>
            </a:r>
          </a:p>
          <a:p>
            <a:pPr marL="101600" lvl="0" algn="l" rtl="0">
              <a:spcBef>
                <a:spcPts val="0"/>
              </a:spcBef>
              <a:spcAft>
                <a:spcPts val="0"/>
              </a:spcAft>
              <a:buSzPts val="2000"/>
            </a:pPr>
            <a:endParaRPr sz="2000" dirty="0"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457200" lvl="0" indent="-355600">
              <a:buSzPts val="2000"/>
              <a:buFont typeface="Microsoft Yahei"/>
              <a:buChar char="●"/>
            </a:pPr>
            <a:r>
              <a:rPr lang="en-US" sz="2000" dirty="0">
                <a:latin typeface="Microsoft Yahei"/>
                <a:ea typeface="Microsoft Yahei"/>
                <a:cs typeface="Microsoft Yahei"/>
                <a:sym typeface="Microsoft Yahei"/>
              </a:rPr>
              <a:t>Images are collected from Kaggle.</a:t>
            </a:r>
          </a:p>
          <a:p>
            <a:pPr marL="101600" lvl="0">
              <a:buSzPts val="2000"/>
            </a:pPr>
            <a:endParaRPr sz="2000" dirty="0"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Microsoft Yahei"/>
              <a:buChar char="●"/>
            </a:pPr>
            <a:r>
              <a:rPr lang="en-US" sz="2000" dirty="0">
                <a:latin typeface="Microsoft Yahei"/>
                <a:ea typeface="Microsoft Yahei"/>
                <a:cs typeface="Microsoft Yahei"/>
                <a:sym typeface="Microsoft Yahei"/>
              </a:rPr>
              <a:t>VGG 19 model Architecture is followed.</a:t>
            </a:r>
          </a:p>
          <a:p>
            <a:pPr marL="101600" lvl="0" algn="l" rtl="0">
              <a:spcBef>
                <a:spcPts val="0"/>
              </a:spcBef>
              <a:spcAft>
                <a:spcPts val="0"/>
              </a:spcAft>
              <a:buSzPts val="2000"/>
            </a:pPr>
            <a:endParaRPr sz="2000" dirty="0"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Microsoft Yahei"/>
              <a:buChar char="●"/>
            </a:pPr>
            <a:r>
              <a:rPr lang="en-US" sz="2000" dirty="0">
                <a:latin typeface="Microsoft Yahei"/>
                <a:ea typeface="Microsoft Yahei"/>
                <a:cs typeface="Microsoft Yahei"/>
                <a:sym typeface="Microsoft Yahei"/>
              </a:rPr>
              <a:t>And finally I will train and test my model.</a:t>
            </a:r>
            <a:endParaRPr sz="2000" dirty="0"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45" name="Google Shape;145;p16"/>
          <p:cNvSpPr/>
          <p:nvPr/>
        </p:nvSpPr>
        <p:spPr>
          <a:xfrm>
            <a:off x="3231375" y="1516660"/>
            <a:ext cx="1843090" cy="1841502"/>
          </a:xfrm>
          <a:custGeom>
            <a:avLst/>
            <a:gdLst/>
            <a:ahLst/>
            <a:cxnLst/>
            <a:rect l="l" t="t" r="r" b="b"/>
            <a:pathLst>
              <a:path w="1708" h="1708" extrusionOk="0">
                <a:moveTo>
                  <a:pt x="997" y="172"/>
                </a:moveTo>
                <a:cubicBezTo>
                  <a:pt x="1083" y="190"/>
                  <a:pt x="1163" y="224"/>
                  <a:pt x="1234" y="270"/>
                </a:cubicBezTo>
                <a:lnTo>
                  <a:pt x="1356" y="149"/>
                </a:lnTo>
                <a:lnTo>
                  <a:pt x="1559" y="352"/>
                </a:lnTo>
                <a:lnTo>
                  <a:pt x="1437" y="473"/>
                </a:lnTo>
                <a:cubicBezTo>
                  <a:pt x="1484" y="544"/>
                  <a:pt x="1517" y="624"/>
                  <a:pt x="1535" y="710"/>
                </a:cubicBezTo>
                <a:lnTo>
                  <a:pt x="1708" y="710"/>
                </a:lnTo>
                <a:lnTo>
                  <a:pt x="1708" y="997"/>
                </a:lnTo>
                <a:lnTo>
                  <a:pt x="1535" y="997"/>
                </a:lnTo>
                <a:cubicBezTo>
                  <a:pt x="1517" y="1083"/>
                  <a:pt x="1484" y="1163"/>
                  <a:pt x="1437" y="1234"/>
                </a:cubicBezTo>
                <a:lnTo>
                  <a:pt x="1559" y="1356"/>
                </a:lnTo>
                <a:lnTo>
                  <a:pt x="1356" y="1559"/>
                </a:lnTo>
                <a:lnTo>
                  <a:pt x="1234" y="1437"/>
                </a:lnTo>
                <a:cubicBezTo>
                  <a:pt x="1163" y="1484"/>
                  <a:pt x="1083" y="1517"/>
                  <a:pt x="997" y="1535"/>
                </a:cubicBezTo>
                <a:lnTo>
                  <a:pt x="997" y="1708"/>
                </a:lnTo>
                <a:lnTo>
                  <a:pt x="710" y="1708"/>
                </a:lnTo>
                <a:lnTo>
                  <a:pt x="710" y="1535"/>
                </a:lnTo>
                <a:cubicBezTo>
                  <a:pt x="624" y="1517"/>
                  <a:pt x="544" y="1484"/>
                  <a:pt x="473" y="1437"/>
                </a:cubicBezTo>
                <a:lnTo>
                  <a:pt x="352" y="1559"/>
                </a:lnTo>
                <a:lnTo>
                  <a:pt x="149" y="1356"/>
                </a:lnTo>
                <a:lnTo>
                  <a:pt x="270" y="1234"/>
                </a:lnTo>
                <a:cubicBezTo>
                  <a:pt x="224" y="1163"/>
                  <a:pt x="190" y="1083"/>
                  <a:pt x="172" y="997"/>
                </a:cubicBezTo>
                <a:lnTo>
                  <a:pt x="0" y="997"/>
                </a:lnTo>
                <a:lnTo>
                  <a:pt x="0" y="710"/>
                </a:lnTo>
                <a:lnTo>
                  <a:pt x="172" y="710"/>
                </a:lnTo>
                <a:cubicBezTo>
                  <a:pt x="190" y="624"/>
                  <a:pt x="224" y="544"/>
                  <a:pt x="270" y="473"/>
                </a:cubicBezTo>
                <a:lnTo>
                  <a:pt x="149" y="352"/>
                </a:lnTo>
                <a:lnTo>
                  <a:pt x="352" y="149"/>
                </a:lnTo>
                <a:lnTo>
                  <a:pt x="473" y="270"/>
                </a:lnTo>
                <a:cubicBezTo>
                  <a:pt x="544" y="224"/>
                  <a:pt x="624" y="190"/>
                  <a:pt x="710" y="172"/>
                </a:cubicBezTo>
                <a:lnTo>
                  <a:pt x="710" y="0"/>
                </a:lnTo>
                <a:lnTo>
                  <a:pt x="997" y="0"/>
                </a:lnTo>
                <a:lnTo>
                  <a:pt x="997" y="172"/>
                </a:lnTo>
                <a:close/>
                <a:moveTo>
                  <a:pt x="854" y="366"/>
                </a:moveTo>
                <a:cubicBezTo>
                  <a:pt x="1123" y="366"/>
                  <a:pt x="1342" y="584"/>
                  <a:pt x="1342" y="854"/>
                </a:cubicBezTo>
                <a:cubicBezTo>
                  <a:pt x="1342" y="1123"/>
                  <a:pt x="1123" y="1342"/>
                  <a:pt x="854" y="1342"/>
                </a:cubicBezTo>
                <a:cubicBezTo>
                  <a:pt x="584" y="1342"/>
                  <a:pt x="366" y="1123"/>
                  <a:pt x="366" y="854"/>
                </a:cubicBezTo>
                <a:cubicBezTo>
                  <a:pt x="366" y="584"/>
                  <a:pt x="584" y="366"/>
                  <a:pt x="854" y="366"/>
                </a:cubicBezTo>
                <a:close/>
                <a:moveTo>
                  <a:pt x="854" y="493"/>
                </a:moveTo>
                <a:cubicBezTo>
                  <a:pt x="1053" y="493"/>
                  <a:pt x="1215" y="655"/>
                  <a:pt x="1215" y="854"/>
                </a:cubicBezTo>
                <a:cubicBezTo>
                  <a:pt x="1215" y="1053"/>
                  <a:pt x="1053" y="1215"/>
                  <a:pt x="854" y="1215"/>
                </a:cubicBezTo>
                <a:cubicBezTo>
                  <a:pt x="655" y="1215"/>
                  <a:pt x="493" y="1053"/>
                  <a:pt x="493" y="854"/>
                </a:cubicBezTo>
                <a:cubicBezTo>
                  <a:pt x="493" y="655"/>
                  <a:pt x="655" y="493"/>
                  <a:pt x="854" y="493"/>
                </a:cubicBezTo>
                <a:close/>
                <a:moveTo>
                  <a:pt x="854" y="650"/>
                </a:moveTo>
                <a:cubicBezTo>
                  <a:pt x="966" y="650"/>
                  <a:pt x="1058" y="741"/>
                  <a:pt x="1058" y="854"/>
                </a:cubicBezTo>
                <a:cubicBezTo>
                  <a:pt x="1058" y="966"/>
                  <a:pt x="966" y="1058"/>
                  <a:pt x="854" y="1058"/>
                </a:cubicBezTo>
                <a:cubicBezTo>
                  <a:pt x="741" y="1058"/>
                  <a:pt x="650" y="966"/>
                  <a:pt x="650" y="854"/>
                </a:cubicBezTo>
                <a:cubicBezTo>
                  <a:pt x="650" y="741"/>
                  <a:pt x="741" y="650"/>
                  <a:pt x="854" y="650"/>
                </a:cubicBezTo>
                <a:close/>
              </a:path>
            </a:pathLst>
          </a:custGeom>
          <a:solidFill>
            <a:srgbClr val="113F4E"/>
          </a:solidFill>
          <a:ln>
            <a:noFill/>
          </a:ln>
        </p:spPr>
        <p:txBody>
          <a:bodyPr spcFirstLastPara="1" wrap="square" lIns="72550" tIns="36275" rIns="72550" bIns="36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6" name="Google Shape;146;p16"/>
          <p:cNvSpPr/>
          <p:nvPr/>
        </p:nvSpPr>
        <p:spPr>
          <a:xfrm>
            <a:off x="2093703" y="3483409"/>
            <a:ext cx="2535236" cy="2535236"/>
          </a:xfrm>
          <a:custGeom>
            <a:avLst/>
            <a:gdLst/>
            <a:ahLst/>
            <a:cxnLst/>
            <a:rect l="l" t="t" r="r" b="b"/>
            <a:pathLst>
              <a:path w="1708" h="1708" extrusionOk="0">
                <a:moveTo>
                  <a:pt x="997" y="172"/>
                </a:moveTo>
                <a:cubicBezTo>
                  <a:pt x="1083" y="190"/>
                  <a:pt x="1163" y="224"/>
                  <a:pt x="1234" y="270"/>
                </a:cubicBezTo>
                <a:lnTo>
                  <a:pt x="1356" y="149"/>
                </a:lnTo>
                <a:lnTo>
                  <a:pt x="1559" y="352"/>
                </a:lnTo>
                <a:lnTo>
                  <a:pt x="1437" y="473"/>
                </a:lnTo>
                <a:cubicBezTo>
                  <a:pt x="1484" y="544"/>
                  <a:pt x="1517" y="624"/>
                  <a:pt x="1535" y="710"/>
                </a:cubicBezTo>
                <a:lnTo>
                  <a:pt x="1708" y="710"/>
                </a:lnTo>
                <a:lnTo>
                  <a:pt x="1708" y="997"/>
                </a:lnTo>
                <a:lnTo>
                  <a:pt x="1535" y="997"/>
                </a:lnTo>
                <a:cubicBezTo>
                  <a:pt x="1517" y="1083"/>
                  <a:pt x="1484" y="1163"/>
                  <a:pt x="1437" y="1234"/>
                </a:cubicBezTo>
                <a:lnTo>
                  <a:pt x="1559" y="1356"/>
                </a:lnTo>
                <a:lnTo>
                  <a:pt x="1356" y="1559"/>
                </a:lnTo>
                <a:lnTo>
                  <a:pt x="1234" y="1437"/>
                </a:lnTo>
                <a:cubicBezTo>
                  <a:pt x="1163" y="1484"/>
                  <a:pt x="1083" y="1517"/>
                  <a:pt x="997" y="1535"/>
                </a:cubicBezTo>
                <a:lnTo>
                  <a:pt x="997" y="1708"/>
                </a:lnTo>
                <a:lnTo>
                  <a:pt x="710" y="1708"/>
                </a:lnTo>
                <a:lnTo>
                  <a:pt x="710" y="1535"/>
                </a:lnTo>
                <a:cubicBezTo>
                  <a:pt x="624" y="1517"/>
                  <a:pt x="544" y="1484"/>
                  <a:pt x="473" y="1437"/>
                </a:cubicBezTo>
                <a:lnTo>
                  <a:pt x="352" y="1559"/>
                </a:lnTo>
                <a:lnTo>
                  <a:pt x="149" y="1356"/>
                </a:lnTo>
                <a:lnTo>
                  <a:pt x="270" y="1234"/>
                </a:lnTo>
                <a:cubicBezTo>
                  <a:pt x="224" y="1163"/>
                  <a:pt x="190" y="1083"/>
                  <a:pt x="172" y="997"/>
                </a:cubicBezTo>
                <a:lnTo>
                  <a:pt x="0" y="997"/>
                </a:lnTo>
                <a:lnTo>
                  <a:pt x="0" y="710"/>
                </a:lnTo>
                <a:lnTo>
                  <a:pt x="172" y="710"/>
                </a:lnTo>
                <a:cubicBezTo>
                  <a:pt x="190" y="624"/>
                  <a:pt x="224" y="544"/>
                  <a:pt x="270" y="473"/>
                </a:cubicBezTo>
                <a:lnTo>
                  <a:pt x="149" y="352"/>
                </a:lnTo>
                <a:lnTo>
                  <a:pt x="352" y="149"/>
                </a:lnTo>
                <a:lnTo>
                  <a:pt x="473" y="270"/>
                </a:lnTo>
                <a:cubicBezTo>
                  <a:pt x="544" y="224"/>
                  <a:pt x="624" y="190"/>
                  <a:pt x="710" y="172"/>
                </a:cubicBezTo>
                <a:lnTo>
                  <a:pt x="710" y="0"/>
                </a:lnTo>
                <a:lnTo>
                  <a:pt x="997" y="0"/>
                </a:lnTo>
                <a:lnTo>
                  <a:pt x="997" y="172"/>
                </a:lnTo>
                <a:close/>
                <a:moveTo>
                  <a:pt x="854" y="366"/>
                </a:moveTo>
                <a:cubicBezTo>
                  <a:pt x="1123" y="366"/>
                  <a:pt x="1342" y="584"/>
                  <a:pt x="1342" y="854"/>
                </a:cubicBezTo>
                <a:cubicBezTo>
                  <a:pt x="1342" y="1123"/>
                  <a:pt x="1123" y="1342"/>
                  <a:pt x="854" y="1342"/>
                </a:cubicBezTo>
                <a:cubicBezTo>
                  <a:pt x="584" y="1342"/>
                  <a:pt x="366" y="1123"/>
                  <a:pt x="366" y="854"/>
                </a:cubicBezTo>
                <a:cubicBezTo>
                  <a:pt x="366" y="584"/>
                  <a:pt x="584" y="366"/>
                  <a:pt x="854" y="366"/>
                </a:cubicBezTo>
                <a:close/>
                <a:moveTo>
                  <a:pt x="854" y="493"/>
                </a:moveTo>
                <a:cubicBezTo>
                  <a:pt x="1053" y="493"/>
                  <a:pt x="1215" y="655"/>
                  <a:pt x="1215" y="854"/>
                </a:cubicBezTo>
                <a:cubicBezTo>
                  <a:pt x="1215" y="1053"/>
                  <a:pt x="1053" y="1215"/>
                  <a:pt x="854" y="1215"/>
                </a:cubicBezTo>
                <a:cubicBezTo>
                  <a:pt x="655" y="1215"/>
                  <a:pt x="493" y="1053"/>
                  <a:pt x="493" y="854"/>
                </a:cubicBezTo>
                <a:cubicBezTo>
                  <a:pt x="493" y="655"/>
                  <a:pt x="655" y="493"/>
                  <a:pt x="854" y="493"/>
                </a:cubicBezTo>
                <a:close/>
                <a:moveTo>
                  <a:pt x="854" y="650"/>
                </a:moveTo>
                <a:cubicBezTo>
                  <a:pt x="966" y="650"/>
                  <a:pt x="1058" y="741"/>
                  <a:pt x="1058" y="854"/>
                </a:cubicBezTo>
                <a:cubicBezTo>
                  <a:pt x="1058" y="966"/>
                  <a:pt x="966" y="1058"/>
                  <a:pt x="854" y="1058"/>
                </a:cubicBezTo>
                <a:cubicBezTo>
                  <a:pt x="741" y="1058"/>
                  <a:pt x="650" y="966"/>
                  <a:pt x="650" y="854"/>
                </a:cubicBezTo>
                <a:cubicBezTo>
                  <a:pt x="650" y="741"/>
                  <a:pt x="741" y="650"/>
                  <a:pt x="854" y="650"/>
                </a:cubicBezTo>
                <a:close/>
              </a:path>
            </a:pathLst>
          </a:custGeom>
          <a:solidFill>
            <a:srgbClr val="113F4E"/>
          </a:solidFill>
          <a:ln>
            <a:noFill/>
          </a:ln>
        </p:spPr>
        <p:txBody>
          <a:bodyPr spcFirstLastPara="1" wrap="square" lIns="72550" tIns="36275" rIns="72550" bIns="36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7" name="Google Shape;147;p16"/>
          <p:cNvSpPr/>
          <p:nvPr/>
        </p:nvSpPr>
        <p:spPr>
          <a:xfrm>
            <a:off x="1640700" y="1972273"/>
            <a:ext cx="1660526" cy="1660526"/>
          </a:xfrm>
          <a:custGeom>
            <a:avLst/>
            <a:gdLst/>
            <a:ahLst/>
            <a:cxnLst/>
            <a:rect l="l" t="t" r="r" b="b"/>
            <a:pathLst>
              <a:path w="1708" h="1708" extrusionOk="0">
                <a:moveTo>
                  <a:pt x="997" y="172"/>
                </a:moveTo>
                <a:cubicBezTo>
                  <a:pt x="1083" y="190"/>
                  <a:pt x="1163" y="224"/>
                  <a:pt x="1234" y="270"/>
                </a:cubicBezTo>
                <a:lnTo>
                  <a:pt x="1356" y="149"/>
                </a:lnTo>
                <a:lnTo>
                  <a:pt x="1559" y="352"/>
                </a:lnTo>
                <a:lnTo>
                  <a:pt x="1437" y="473"/>
                </a:lnTo>
                <a:cubicBezTo>
                  <a:pt x="1484" y="544"/>
                  <a:pt x="1517" y="624"/>
                  <a:pt x="1535" y="710"/>
                </a:cubicBezTo>
                <a:lnTo>
                  <a:pt x="1708" y="710"/>
                </a:lnTo>
                <a:lnTo>
                  <a:pt x="1708" y="997"/>
                </a:lnTo>
                <a:lnTo>
                  <a:pt x="1535" y="997"/>
                </a:lnTo>
                <a:cubicBezTo>
                  <a:pt x="1517" y="1083"/>
                  <a:pt x="1484" y="1163"/>
                  <a:pt x="1437" y="1234"/>
                </a:cubicBezTo>
                <a:lnTo>
                  <a:pt x="1559" y="1356"/>
                </a:lnTo>
                <a:lnTo>
                  <a:pt x="1356" y="1559"/>
                </a:lnTo>
                <a:lnTo>
                  <a:pt x="1234" y="1437"/>
                </a:lnTo>
                <a:cubicBezTo>
                  <a:pt x="1163" y="1484"/>
                  <a:pt x="1083" y="1517"/>
                  <a:pt x="997" y="1535"/>
                </a:cubicBezTo>
                <a:lnTo>
                  <a:pt x="997" y="1708"/>
                </a:lnTo>
                <a:lnTo>
                  <a:pt x="710" y="1708"/>
                </a:lnTo>
                <a:lnTo>
                  <a:pt x="710" y="1535"/>
                </a:lnTo>
                <a:cubicBezTo>
                  <a:pt x="624" y="1517"/>
                  <a:pt x="544" y="1484"/>
                  <a:pt x="473" y="1437"/>
                </a:cubicBezTo>
                <a:lnTo>
                  <a:pt x="352" y="1559"/>
                </a:lnTo>
                <a:lnTo>
                  <a:pt x="149" y="1356"/>
                </a:lnTo>
                <a:lnTo>
                  <a:pt x="270" y="1234"/>
                </a:lnTo>
                <a:cubicBezTo>
                  <a:pt x="224" y="1163"/>
                  <a:pt x="190" y="1083"/>
                  <a:pt x="172" y="997"/>
                </a:cubicBezTo>
                <a:lnTo>
                  <a:pt x="0" y="997"/>
                </a:lnTo>
                <a:lnTo>
                  <a:pt x="0" y="710"/>
                </a:lnTo>
                <a:lnTo>
                  <a:pt x="172" y="710"/>
                </a:lnTo>
                <a:cubicBezTo>
                  <a:pt x="190" y="624"/>
                  <a:pt x="224" y="544"/>
                  <a:pt x="270" y="473"/>
                </a:cubicBezTo>
                <a:lnTo>
                  <a:pt x="149" y="352"/>
                </a:lnTo>
                <a:lnTo>
                  <a:pt x="352" y="149"/>
                </a:lnTo>
                <a:lnTo>
                  <a:pt x="473" y="270"/>
                </a:lnTo>
                <a:cubicBezTo>
                  <a:pt x="544" y="224"/>
                  <a:pt x="624" y="190"/>
                  <a:pt x="710" y="172"/>
                </a:cubicBezTo>
                <a:lnTo>
                  <a:pt x="710" y="0"/>
                </a:lnTo>
                <a:lnTo>
                  <a:pt x="997" y="0"/>
                </a:lnTo>
                <a:lnTo>
                  <a:pt x="997" y="172"/>
                </a:lnTo>
                <a:close/>
                <a:moveTo>
                  <a:pt x="854" y="366"/>
                </a:moveTo>
                <a:cubicBezTo>
                  <a:pt x="1123" y="366"/>
                  <a:pt x="1342" y="584"/>
                  <a:pt x="1342" y="854"/>
                </a:cubicBezTo>
                <a:cubicBezTo>
                  <a:pt x="1342" y="1123"/>
                  <a:pt x="1123" y="1342"/>
                  <a:pt x="854" y="1342"/>
                </a:cubicBezTo>
                <a:cubicBezTo>
                  <a:pt x="584" y="1342"/>
                  <a:pt x="366" y="1123"/>
                  <a:pt x="366" y="854"/>
                </a:cubicBezTo>
                <a:cubicBezTo>
                  <a:pt x="366" y="584"/>
                  <a:pt x="584" y="366"/>
                  <a:pt x="854" y="366"/>
                </a:cubicBezTo>
                <a:close/>
                <a:moveTo>
                  <a:pt x="854" y="493"/>
                </a:moveTo>
                <a:cubicBezTo>
                  <a:pt x="1053" y="493"/>
                  <a:pt x="1215" y="655"/>
                  <a:pt x="1215" y="854"/>
                </a:cubicBezTo>
                <a:cubicBezTo>
                  <a:pt x="1215" y="1053"/>
                  <a:pt x="1053" y="1215"/>
                  <a:pt x="854" y="1215"/>
                </a:cubicBezTo>
                <a:cubicBezTo>
                  <a:pt x="655" y="1215"/>
                  <a:pt x="493" y="1053"/>
                  <a:pt x="493" y="854"/>
                </a:cubicBezTo>
                <a:cubicBezTo>
                  <a:pt x="493" y="655"/>
                  <a:pt x="655" y="493"/>
                  <a:pt x="854" y="493"/>
                </a:cubicBezTo>
                <a:close/>
                <a:moveTo>
                  <a:pt x="854" y="650"/>
                </a:moveTo>
                <a:cubicBezTo>
                  <a:pt x="966" y="650"/>
                  <a:pt x="1058" y="741"/>
                  <a:pt x="1058" y="854"/>
                </a:cubicBezTo>
                <a:cubicBezTo>
                  <a:pt x="1058" y="966"/>
                  <a:pt x="966" y="1058"/>
                  <a:pt x="854" y="1058"/>
                </a:cubicBezTo>
                <a:cubicBezTo>
                  <a:pt x="741" y="1058"/>
                  <a:pt x="650" y="966"/>
                  <a:pt x="650" y="854"/>
                </a:cubicBezTo>
                <a:cubicBezTo>
                  <a:pt x="650" y="741"/>
                  <a:pt x="741" y="650"/>
                  <a:pt x="854" y="650"/>
                </a:cubicBezTo>
                <a:close/>
              </a:path>
            </a:pathLst>
          </a:custGeom>
          <a:solidFill>
            <a:srgbClr val="55C0AF"/>
          </a:solidFill>
          <a:ln>
            <a:noFill/>
          </a:ln>
        </p:spPr>
        <p:txBody>
          <a:bodyPr spcFirstLastPara="1" wrap="square" lIns="72550" tIns="36275" rIns="72550" bIns="36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8" name="Google Shape;148;p16"/>
          <p:cNvSpPr/>
          <p:nvPr/>
        </p:nvSpPr>
        <p:spPr>
          <a:xfrm>
            <a:off x="4377403" y="3296889"/>
            <a:ext cx="1103462" cy="1103462"/>
          </a:xfrm>
          <a:custGeom>
            <a:avLst/>
            <a:gdLst/>
            <a:ahLst/>
            <a:cxnLst/>
            <a:rect l="l" t="t" r="r" b="b"/>
            <a:pathLst>
              <a:path w="1708" h="1708" extrusionOk="0">
                <a:moveTo>
                  <a:pt x="997" y="172"/>
                </a:moveTo>
                <a:cubicBezTo>
                  <a:pt x="1083" y="190"/>
                  <a:pt x="1163" y="224"/>
                  <a:pt x="1234" y="270"/>
                </a:cubicBezTo>
                <a:lnTo>
                  <a:pt x="1356" y="149"/>
                </a:lnTo>
                <a:lnTo>
                  <a:pt x="1559" y="352"/>
                </a:lnTo>
                <a:lnTo>
                  <a:pt x="1437" y="473"/>
                </a:lnTo>
                <a:cubicBezTo>
                  <a:pt x="1484" y="544"/>
                  <a:pt x="1517" y="624"/>
                  <a:pt x="1535" y="710"/>
                </a:cubicBezTo>
                <a:lnTo>
                  <a:pt x="1708" y="710"/>
                </a:lnTo>
                <a:lnTo>
                  <a:pt x="1708" y="997"/>
                </a:lnTo>
                <a:lnTo>
                  <a:pt x="1535" y="997"/>
                </a:lnTo>
                <a:cubicBezTo>
                  <a:pt x="1517" y="1083"/>
                  <a:pt x="1484" y="1163"/>
                  <a:pt x="1437" y="1234"/>
                </a:cubicBezTo>
                <a:lnTo>
                  <a:pt x="1559" y="1356"/>
                </a:lnTo>
                <a:lnTo>
                  <a:pt x="1356" y="1559"/>
                </a:lnTo>
                <a:lnTo>
                  <a:pt x="1234" y="1437"/>
                </a:lnTo>
                <a:cubicBezTo>
                  <a:pt x="1163" y="1484"/>
                  <a:pt x="1083" y="1517"/>
                  <a:pt x="997" y="1535"/>
                </a:cubicBezTo>
                <a:lnTo>
                  <a:pt x="997" y="1708"/>
                </a:lnTo>
                <a:lnTo>
                  <a:pt x="710" y="1708"/>
                </a:lnTo>
                <a:lnTo>
                  <a:pt x="710" y="1535"/>
                </a:lnTo>
                <a:cubicBezTo>
                  <a:pt x="624" y="1517"/>
                  <a:pt x="544" y="1484"/>
                  <a:pt x="473" y="1437"/>
                </a:cubicBezTo>
                <a:lnTo>
                  <a:pt x="352" y="1559"/>
                </a:lnTo>
                <a:lnTo>
                  <a:pt x="149" y="1356"/>
                </a:lnTo>
                <a:lnTo>
                  <a:pt x="270" y="1234"/>
                </a:lnTo>
                <a:cubicBezTo>
                  <a:pt x="224" y="1163"/>
                  <a:pt x="190" y="1083"/>
                  <a:pt x="172" y="997"/>
                </a:cubicBezTo>
                <a:lnTo>
                  <a:pt x="0" y="997"/>
                </a:lnTo>
                <a:lnTo>
                  <a:pt x="0" y="710"/>
                </a:lnTo>
                <a:lnTo>
                  <a:pt x="172" y="710"/>
                </a:lnTo>
                <a:cubicBezTo>
                  <a:pt x="190" y="624"/>
                  <a:pt x="224" y="544"/>
                  <a:pt x="270" y="473"/>
                </a:cubicBezTo>
                <a:lnTo>
                  <a:pt x="149" y="352"/>
                </a:lnTo>
                <a:lnTo>
                  <a:pt x="352" y="149"/>
                </a:lnTo>
                <a:lnTo>
                  <a:pt x="473" y="270"/>
                </a:lnTo>
                <a:cubicBezTo>
                  <a:pt x="544" y="224"/>
                  <a:pt x="624" y="190"/>
                  <a:pt x="710" y="172"/>
                </a:cubicBezTo>
                <a:lnTo>
                  <a:pt x="710" y="0"/>
                </a:lnTo>
                <a:lnTo>
                  <a:pt x="997" y="0"/>
                </a:lnTo>
                <a:lnTo>
                  <a:pt x="997" y="172"/>
                </a:lnTo>
                <a:close/>
                <a:moveTo>
                  <a:pt x="854" y="366"/>
                </a:moveTo>
                <a:cubicBezTo>
                  <a:pt x="1123" y="366"/>
                  <a:pt x="1342" y="584"/>
                  <a:pt x="1342" y="854"/>
                </a:cubicBezTo>
                <a:cubicBezTo>
                  <a:pt x="1342" y="1123"/>
                  <a:pt x="1123" y="1342"/>
                  <a:pt x="854" y="1342"/>
                </a:cubicBezTo>
                <a:cubicBezTo>
                  <a:pt x="584" y="1342"/>
                  <a:pt x="366" y="1123"/>
                  <a:pt x="366" y="854"/>
                </a:cubicBezTo>
                <a:cubicBezTo>
                  <a:pt x="366" y="584"/>
                  <a:pt x="584" y="366"/>
                  <a:pt x="854" y="366"/>
                </a:cubicBezTo>
                <a:close/>
                <a:moveTo>
                  <a:pt x="854" y="493"/>
                </a:moveTo>
                <a:cubicBezTo>
                  <a:pt x="1053" y="493"/>
                  <a:pt x="1215" y="655"/>
                  <a:pt x="1215" y="854"/>
                </a:cubicBezTo>
                <a:cubicBezTo>
                  <a:pt x="1215" y="1053"/>
                  <a:pt x="1053" y="1215"/>
                  <a:pt x="854" y="1215"/>
                </a:cubicBezTo>
                <a:cubicBezTo>
                  <a:pt x="655" y="1215"/>
                  <a:pt x="493" y="1053"/>
                  <a:pt x="493" y="854"/>
                </a:cubicBezTo>
                <a:cubicBezTo>
                  <a:pt x="493" y="655"/>
                  <a:pt x="655" y="493"/>
                  <a:pt x="854" y="493"/>
                </a:cubicBezTo>
                <a:close/>
                <a:moveTo>
                  <a:pt x="854" y="650"/>
                </a:moveTo>
                <a:cubicBezTo>
                  <a:pt x="966" y="650"/>
                  <a:pt x="1058" y="741"/>
                  <a:pt x="1058" y="854"/>
                </a:cubicBezTo>
                <a:cubicBezTo>
                  <a:pt x="1058" y="966"/>
                  <a:pt x="966" y="1058"/>
                  <a:pt x="854" y="1058"/>
                </a:cubicBezTo>
                <a:cubicBezTo>
                  <a:pt x="741" y="1058"/>
                  <a:pt x="650" y="966"/>
                  <a:pt x="650" y="854"/>
                </a:cubicBezTo>
                <a:cubicBezTo>
                  <a:pt x="650" y="741"/>
                  <a:pt x="741" y="650"/>
                  <a:pt x="854" y="650"/>
                </a:cubicBezTo>
                <a:close/>
              </a:path>
            </a:pathLst>
          </a:custGeom>
          <a:solidFill>
            <a:srgbClr val="55C0AF"/>
          </a:solidFill>
          <a:ln>
            <a:noFill/>
          </a:ln>
        </p:spPr>
        <p:txBody>
          <a:bodyPr spcFirstLastPara="1" wrap="square" lIns="72550" tIns="36275" rIns="72550" bIns="36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  <p:transition spd="slow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8" name="Google Shape;158;p17"/>
          <p:cNvCxnSpPr/>
          <p:nvPr/>
        </p:nvCxnSpPr>
        <p:spPr>
          <a:xfrm flipV="1">
            <a:off x="2107276" y="1184960"/>
            <a:ext cx="2552956" cy="694"/>
          </a:xfrm>
          <a:prstGeom prst="straightConnector1">
            <a:avLst/>
          </a:prstGeom>
          <a:noFill/>
          <a:ln w="38100" cap="flat" cmpd="sng">
            <a:solidFill>
              <a:srgbClr val="113F4E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9" name="Google Shape;159;p17"/>
          <p:cNvSpPr txBox="1"/>
          <p:nvPr/>
        </p:nvSpPr>
        <p:spPr>
          <a:xfrm>
            <a:off x="2107276" y="516551"/>
            <a:ext cx="2941338" cy="58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1">
            <a:noAutofit/>
          </a:bodyPr>
          <a:lstStyle/>
          <a:p>
            <a:pPr lvl="0"/>
            <a:r>
              <a:rPr lang="en-US" sz="4000" dirty="0">
                <a:solidFill>
                  <a:srgbClr val="55C0A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Procedure</a:t>
            </a:r>
          </a:p>
        </p:txBody>
      </p:sp>
      <p:grpSp>
        <p:nvGrpSpPr>
          <p:cNvPr id="160" name="Google Shape;160;p17"/>
          <p:cNvGrpSpPr/>
          <p:nvPr/>
        </p:nvGrpSpPr>
        <p:grpSpPr>
          <a:xfrm>
            <a:off x="1005677" y="536779"/>
            <a:ext cx="909515" cy="754507"/>
            <a:chOff x="589140" y="2173776"/>
            <a:chExt cx="1126055" cy="1243009"/>
          </a:xfrm>
        </p:grpSpPr>
        <p:grpSp>
          <p:nvGrpSpPr>
            <p:cNvPr id="161" name="Google Shape;161;p17"/>
            <p:cNvGrpSpPr/>
            <p:nvPr/>
          </p:nvGrpSpPr>
          <p:grpSpPr>
            <a:xfrm>
              <a:off x="589140" y="2173776"/>
              <a:ext cx="1126055" cy="1243009"/>
              <a:chOff x="1950418" y="3368985"/>
              <a:chExt cx="432101" cy="476980"/>
            </a:xfrm>
          </p:grpSpPr>
          <p:sp>
            <p:nvSpPr>
              <p:cNvPr id="162" name="Google Shape;162;p17"/>
              <p:cNvSpPr/>
              <p:nvPr/>
            </p:nvSpPr>
            <p:spPr>
              <a:xfrm>
                <a:off x="1950418" y="3368985"/>
                <a:ext cx="354000" cy="354000"/>
              </a:xfrm>
              <a:prstGeom prst="rect">
                <a:avLst/>
              </a:prstGeom>
              <a:solidFill>
                <a:srgbClr val="113F4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163" name="Google Shape;163;p17"/>
              <p:cNvSpPr/>
              <p:nvPr/>
            </p:nvSpPr>
            <p:spPr>
              <a:xfrm>
                <a:off x="2082519" y="3545965"/>
                <a:ext cx="300000" cy="300000"/>
              </a:xfrm>
              <a:prstGeom prst="rect">
                <a:avLst/>
              </a:prstGeom>
              <a:solidFill>
                <a:srgbClr val="55C0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</p:grpSp>
        <p:sp>
          <p:nvSpPr>
            <p:cNvPr id="164" name="Google Shape;164;p17"/>
            <p:cNvSpPr txBox="1"/>
            <p:nvPr/>
          </p:nvSpPr>
          <p:spPr>
            <a:xfrm>
              <a:off x="933379" y="2318219"/>
              <a:ext cx="712800" cy="92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100" b="1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3</a:t>
              </a:r>
              <a:endParaRPr sz="41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  <p:sp>
        <p:nvSpPr>
          <p:cNvPr id="111" name="Oval 110" title="Milestone Number">
            <a:extLst>
              <a:ext uri="{FF2B5EF4-FFF2-40B4-BE49-F238E27FC236}">
                <a16:creationId xmlns:a16="http://schemas.microsoft.com/office/drawing/2014/main" id="{48C9F9AC-FF55-4E72-9915-ACA228CA757C}"/>
              </a:ext>
            </a:extLst>
          </p:cNvPr>
          <p:cNvSpPr/>
          <p:nvPr/>
        </p:nvSpPr>
        <p:spPr>
          <a:xfrm>
            <a:off x="6969963" y="2811788"/>
            <a:ext cx="407673" cy="407673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>
                <a:solidFill>
                  <a:schemeClr val="bg1"/>
                </a:solidFill>
              </a:rPr>
              <a:t>5</a:t>
            </a:r>
          </a:p>
        </p:txBody>
      </p:sp>
      <p:pic>
        <p:nvPicPr>
          <p:cNvPr id="112" name="Graphic 27" title="callout">
            <a:extLst>
              <a:ext uri="{FF2B5EF4-FFF2-40B4-BE49-F238E27FC236}">
                <a16:creationId xmlns:a16="http://schemas.microsoft.com/office/drawing/2014/main" id="{4B1B5F0D-3B40-45B0-8532-6404410491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6200000">
            <a:off x="2762112" y="4480358"/>
            <a:ext cx="581025" cy="295275"/>
          </a:xfrm>
          <a:prstGeom prst="rect">
            <a:avLst/>
          </a:prstGeom>
        </p:spPr>
      </p:pic>
      <p:pic>
        <p:nvPicPr>
          <p:cNvPr id="114" name="Graphic 175" title="callout">
            <a:extLst>
              <a:ext uri="{FF2B5EF4-FFF2-40B4-BE49-F238E27FC236}">
                <a16:creationId xmlns:a16="http://schemas.microsoft.com/office/drawing/2014/main" id="{B93F302A-1971-452D-AFCA-DD02DB91DA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6200000" flipV="1">
            <a:off x="1471791" y="3421582"/>
            <a:ext cx="687541" cy="349406"/>
          </a:xfrm>
          <a:prstGeom prst="rect">
            <a:avLst/>
          </a:prstGeom>
        </p:spPr>
      </p:pic>
      <p:sp>
        <p:nvSpPr>
          <p:cNvPr id="117" name="Oval 116" title="Milestone Number">
            <a:extLst>
              <a:ext uri="{FF2B5EF4-FFF2-40B4-BE49-F238E27FC236}">
                <a16:creationId xmlns:a16="http://schemas.microsoft.com/office/drawing/2014/main" id="{F22CCCBA-CDC5-467B-9BDA-06FB3DB21606}"/>
              </a:ext>
            </a:extLst>
          </p:cNvPr>
          <p:cNvSpPr/>
          <p:nvPr/>
        </p:nvSpPr>
        <p:spPr>
          <a:xfrm>
            <a:off x="3726496" y="3042476"/>
            <a:ext cx="407673" cy="407673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21" name="Oval 120" title="Milestone Number">
            <a:extLst>
              <a:ext uri="{FF2B5EF4-FFF2-40B4-BE49-F238E27FC236}">
                <a16:creationId xmlns:a16="http://schemas.microsoft.com/office/drawing/2014/main" id="{CFCC16BE-0C9C-4183-A9E3-BE650504832D}"/>
              </a:ext>
            </a:extLst>
          </p:cNvPr>
          <p:cNvSpPr/>
          <p:nvPr/>
        </p:nvSpPr>
        <p:spPr>
          <a:xfrm>
            <a:off x="6247464" y="4856060"/>
            <a:ext cx="407673" cy="407673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>
                <a:solidFill>
                  <a:schemeClr val="bg1"/>
                </a:solidFill>
              </a:rPr>
              <a:t>4</a:t>
            </a:r>
          </a:p>
        </p:txBody>
      </p:sp>
      <p:pic>
        <p:nvPicPr>
          <p:cNvPr id="122" name="Graphic 179" title="callout">
            <a:extLst>
              <a:ext uri="{FF2B5EF4-FFF2-40B4-BE49-F238E27FC236}">
                <a16:creationId xmlns:a16="http://schemas.microsoft.com/office/drawing/2014/main" id="{149461F7-71D2-40F6-AC58-56A23B335A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6200000">
            <a:off x="6025053" y="4418463"/>
            <a:ext cx="581025" cy="295275"/>
          </a:xfrm>
          <a:prstGeom prst="rect">
            <a:avLst/>
          </a:prstGeom>
        </p:spPr>
      </p:pic>
      <p:pic>
        <p:nvPicPr>
          <p:cNvPr id="124" name="Graphic 180" title="callout">
            <a:extLst>
              <a:ext uri="{FF2B5EF4-FFF2-40B4-BE49-F238E27FC236}">
                <a16:creationId xmlns:a16="http://schemas.microsoft.com/office/drawing/2014/main" id="{6C430932-4247-4972-856C-17A09387FC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6200000">
            <a:off x="7030925" y="3395390"/>
            <a:ext cx="581025" cy="295275"/>
          </a:xfrm>
          <a:prstGeom prst="rect">
            <a:avLst/>
          </a:prstGeom>
        </p:spPr>
      </p:pic>
      <p:grpSp>
        <p:nvGrpSpPr>
          <p:cNvPr id="131" name="Group 130" title="Today Flag Icon">
            <a:extLst>
              <a:ext uri="{FF2B5EF4-FFF2-40B4-BE49-F238E27FC236}">
                <a16:creationId xmlns:a16="http://schemas.microsoft.com/office/drawing/2014/main" id="{E713AA15-D031-498E-B4D1-7ADA659919F7}"/>
              </a:ext>
            </a:extLst>
          </p:cNvPr>
          <p:cNvGrpSpPr/>
          <p:nvPr/>
        </p:nvGrpSpPr>
        <p:grpSpPr>
          <a:xfrm>
            <a:off x="9249203" y="3886795"/>
            <a:ext cx="407673" cy="407673"/>
            <a:chOff x="10636741" y="2652807"/>
            <a:chExt cx="296963" cy="296963"/>
          </a:xfrm>
        </p:grpSpPr>
        <p:sp>
          <p:nvSpPr>
            <p:cNvPr id="200" name="Oval 199">
              <a:extLst>
                <a:ext uri="{FF2B5EF4-FFF2-40B4-BE49-F238E27FC236}">
                  <a16:creationId xmlns:a16="http://schemas.microsoft.com/office/drawing/2014/main" id="{276ADC4C-BFA7-4416-9A82-F3146E0D12B3}"/>
                </a:ext>
              </a:extLst>
            </p:cNvPr>
            <p:cNvSpPr/>
            <p:nvPr/>
          </p:nvSpPr>
          <p:spPr>
            <a:xfrm>
              <a:off x="10636741" y="2652807"/>
              <a:ext cx="296963" cy="296963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254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pic>
          <p:nvPicPr>
            <p:cNvPr id="201" name="Graphic 178" title="Flag Icon">
              <a:extLst>
                <a:ext uri="{FF2B5EF4-FFF2-40B4-BE49-F238E27FC236}">
                  <a16:creationId xmlns:a16="http://schemas.microsoft.com/office/drawing/2014/main" id="{FC771D7E-8127-4A74-9881-594D880236D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0710816" y="2716810"/>
              <a:ext cx="149367" cy="168956"/>
            </a:xfrm>
            <a:prstGeom prst="rect">
              <a:avLst/>
            </a:prstGeom>
          </p:spPr>
        </p:pic>
      </p:grpSp>
      <p:pic>
        <p:nvPicPr>
          <p:cNvPr id="132" name="Graphic 182" title="callout">
            <a:extLst>
              <a:ext uri="{FF2B5EF4-FFF2-40B4-BE49-F238E27FC236}">
                <a16:creationId xmlns:a16="http://schemas.microsoft.com/office/drawing/2014/main" id="{3F72C53C-D2C0-48D2-ACE4-85531F7A41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6200000">
            <a:off x="3863059" y="3520834"/>
            <a:ext cx="436647" cy="295275"/>
          </a:xfrm>
          <a:prstGeom prst="rect">
            <a:avLst/>
          </a:prstGeom>
        </p:spPr>
      </p:pic>
      <p:grpSp>
        <p:nvGrpSpPr>
          <p:cNvPr id="134" name="Group 133" title="Year 3">
            <a:extLst>
              <a:ext uri="{FF2B5EF4-FFF2-40B4-BE49-F238E27FC236}">
                <a16:creationId xmlns:a16="http://schemas.microsoft.com/office/drawing/2014/main" id="{3F285DE4-D4F7-46DA-AB4A-CA9A01C3467F}"/>
              </a:ext>
            </a:extLst>
          </p:cNvPr>
          <p:cNvGrpSpPr/>
          <p:nvPr/>
        </p:nvGrpSpPr>
        <p:grpSpPr>
          <a:xfrm>
            <a:off x="6451301" y="3713400"/>
            <a:ext cx="2784204" cy="562188"/>
            <a:chOff x="5886628" y="3119046"/>
            <a:chExt cx="2784204" cy="562188"/>
          </a:xfrm>
        </p:grpSpPr>
        <p:cxnSp>
          <p:nvCxnSpPr>
            <p:cNvPr id="174" name="Straight Connector 173" title="Q lines">
              <a:extLst>
                <a:ext uri="{FF2B5EF4-FFF2-40B4-BE49-F238E27FC236}">
                  <a16:creationId xmlns:a16="http://schemas.microsoft.com/office/drawing/2014/main" id="{41B307BB-3402-4094-9F33-C7024257652B}"/>
                </a:ext>
              </a:extLst>
            </p:cNvPr>
            <p:cNvCxnSpPr>
              <a:cxnSpLocks/>
            </p:cNvCxnSpPr>
            <p:nvPr/>
          </p:nvCxnSpPr>
          <p:spPr>
            <a:xfrm>
              <a:off x="6890490" y="3119046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5" name="Arrow: Right 184" title="Year Arrow">
              <a:extLst>
                <a:ext uri="{FF2B5EF4-FFF2-40B4-BE49-F238E27FC236}">
                  <a16:creationId xmlns:a16="http://schemas.microsoft.com/office/drawing/2014/main" id="{A7D364CD-A62A-4E74-A3A3-D45CADD6DED2}"/>
                </a:ext>
              </a:extLst>
            </p:cNvPr>
            <p:cNvSpPr/>
            <p:nvPr/>
          </p:nvSpPr>
          <p:spPr>
            <a:xfrm>
              <a:off x="5886628" y="3325978"/>
              <a:ext cx="2784204" cy="355256"/>
            </a:xfrm>
            <a:prstGeom prst="rightArrow">
              <a:avLst>
                <a:gd name="adj1" fmla="val 100000"/>
                <a:gd name="adj2" fmla="val 50000"/>
              </a:avLst>
            </a:prstGeom>
            <a:gradFill flip="none" rotWithShape="1">
              <a:gsLst>
                <a:gs pos="0">
                  <a:schemeClr val="accent3">
                    <a:lumMod val="20000"/>
                    <a:lumOff val="80000"/>
                  </a:schemeClr>
                </a:gs>
                <a:gs pos="100000">
                  <a:schemeClr val="accent3"/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600" dirty="0"/>
            </a:p>
          </p:txBody>
        </p:sp>
        <p:sp>
          <p:nvSpPr>
            <p:cNvPr id="176" name="Oval 175" title="Quarter Background Cirlce">
              <a:extLst>
                <a:ext uri="{FF2B5EF4-FFF2-40B4-BE49-F238E27FC236}">
                  <a16:creationId xmlns:a16="http://schemas.microsoft.com/office/drawing/2014/main" id="{CD235FFC-6A0E-47AF-AC8F-20677EB444FC}"/>
                </a:ext>
              </a:extLst>
            </p:cNvPr>
            <p:cNvSpPr/>
            <p:nvPr/>
          </p:nvSpPr>
          <p:spPr>
            <a:xfrm>
              <a:off x="8095938" y="3403274"/>
              <a:ext cx="211582" cy="2115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178" name="Oval 177" title="Quarter Background Cirlce">
              <a:extLst>
                <a:ext uri="{FF2B5EF4-FFF2-40B4-BE49-F238E27FC236}">
                  <a16:creationId xmlns:a16="http://schemas.microsoft.com/office/drawing/2014/main" id="{2BB6040F-EB4E-4310-BF98-25F47485E087}"/>
                </a:ext>
              </a:extLst>
            </p:cNvPr>
            <p:cNvSpPr/>
            <p:nvPr/>
          </p:nvSpPr>
          <p:spPr>
            <a:xfrm>
              <a:off x="6791842" y="3403274"/>
              <a:ext cx="211582" cy="2115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cxnSp>
          <p:nvCxnSpPr>
            <p:cNvPr id="180" name="Straight Connector 179" title="Q lines">
              <a:extLst>
                <a:ext uri="{FF2B5EF4-FFF2-40B4-BE49-F238E27FC236}">
                  <a16:creationId xmlns:a16="http://schemas.microsoft.com/office/drawing/2014/main" id="{521F9259-091E-4E50-AC57-3FA326D587DF}"/>
                </a:ext>
              </a:extLst>
            </p:cNvPr>
            <p:cNvCxnSpPr>
              <a:cxnSpLocks/>
            </p:cNvCxnSpPr>
            <p:nvPr/>
          </p:nvCxnSpPr>
          <p:spPr>
            <a:xfrm>
              <a:off x="6246612" y="3119046"/>
              <a:ext cx="0" cy="165471"/>
            </a:xfrm>
            <a:prstGeom prst="line">
              <a:avLst/>
            </a:prstGeom>
            <a:ln w="15875" cmpd="sng">
              <a:solidFill>
                <a:schemeClr val="tx1">
                  <a:lumMod val="75000"/>
                  <a:lumOff val="25000"/>
                </a:schemeClr>
              </a:solidFill>
              <a:prstDash val="solid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 title="Q lines">
              <a:extLst>
                <a:ext uri="{FF2B5EF4-FFF2-40B4-BE49-F238E27FC236}">
                  <a16:creationId xmlns:a16="http://schemas.microsoft.com/office/drawing/2014/main" id="{F54047B2-9C08-4A8C-A924-AA676C29FB41}"/>
                </a:ext>
              </a:extLst>
            </p:cNvPr>
            <p:cNvCxnSpPr>
              <a:cxnSpLocks/>
            </p:cNvCxnSpPr>
            <p:nvPr/>
          </p:nvCxnSpPr>
          <p:spPr>
            <a:xfrm>
              <a:off x="7541396" y="3119046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 title="Q lines">
              <a:extLst>
                <a:ext uri="{FF2B5EF4-FFF2-40B4-BE49-F238E27FC236}">
                  <a16:creationId xmlns:a16="http://schemas.microsoft.com/office/drawing/2014/main" id="{1B503BE8-868F-4660-8AFA-BE353AB48B68}"/>
                </a:ext>
              </a:extLst>
            </p:cNvPr>
            <p:cNvCxnSpPr>
              <a:cxnSpLocks/>
            </p:cNvCxnSpPr>
            <p:nvPr/>
          </p:nvCxnSpPr>
          <p:spPr>
            <a:xfrm>
              <a:off x="8188788" y="3119046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4" name="TextBox 105" title="Quarter Number">
              <a:extLst>
                <a:ext uri="{FF2B5EF4-FFF2-40B4-BE49-F238E27FC236}">
                  <a16:creationId xmlns:a16="http://schemas.microsoft.com/office/drawing/2014/main" id="{1A5CBF37-8585-4DC5-9107-7C048ACE4F6B}"/>
                </a:ext>
              </a:extLst>
            </p:cNvPr>
            <p:cNvSpPr txBox="1"/>
            <p:nvPr/>
          </p:nvSpPr>
          <p:spPr>
            <a:xfrm>
              <a:off x="6754285" y="3431169"/>
              <a:ext cx="288000" cy="1440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86" name="TextBox 107" title="Quarter Number">
              <a:extLst>
                <a:ext uri="{FF2B5EF4-FFF2-40B4-BE49-F238E27FC236}">
                  <a16:creationId xmlns:a16="http://schemas.microsoft.com/office/drawing/2014/main" id="{D56C61BF-4889-44FB-9251-6B314A0F79CE}"/>
                </a:ext>
              </a:extLst>
            </p:cNvPr>
            <p:cNvSpPr txBox="1"/>
            <p:nvPr/>
          </p:nvSpPr>
          <p:spPr>
            <a:xfrm>
              <a:off x="8049315" y="3431169"/>
              <a:ext cx="288000" cy="1440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35" name="Group 134" title="Year 2">
            <a:extLst>
              <a:ext uri="{FF2B5EF4-FFF2-40B4-BE49-F238E27FC236}">
                <a16:creationId xmlns:a16="http://schemas.microsoft.com/office/drawing/2014/main" id="{08CFCDD2-2F04-4844-95B5-E9B4F725068A}"/>
              </a:ext>
            </a:extLst>
          </p:cNvPr>
          <p:cNvGrpSpPr/>
          <p:nvPr/>
        </p:nvGrpSpPr>
        <p:grpSpPr>
          <a:xfrm>
            <a:off x="3873814" y="3713400"/>
            <a:ext cx="2759196" cy="561751"/>
            <a:chOff x="3309141" y="3119046"/>
            <a:chExt cx="2759196" cy="561751"/>
          </a:xfrm>
        </p:grpSpPr>
        <p:sp>
          <p:nvSpPr>
            <p:cNvPr id="150" name="Arrow: Right 130" title="Year Arrow">
              <a:extLst>
                <a:ext uri="{FF2B5EF4-FFF2-40B4-BE49-F238E27FC236}">
                  <a16:creationId xmlns:a16="http://schemas.microsoft.com/office/drawing/2014/main" id="{263DB357-E526-408B-9B3F-F017605849ED}"/>
                </a:ext>
              </a:extLst>
            </p:cNvPr>
            <p:cNvSpPr/>
            <p:nvPr/>
          </p:nvSpPr>
          <p:spPr>
            <a:xfrm>
              <a:off x="3309141" y="3325541"/>
              <a:ext cx="2759196" cy="355256"/>
            </a:xfrm>
            <a:prstGeom prst="rightArrow">
              <a:avLst>
                <a:gd name="adj1" fmla="val 100000"/>
                <a:gd name="adj2" fmla="val 50000"/>
              </a:avLst>
            </a:prstGeom>
            <a:gradFill flip="none" rotWithShape="1">
              <a:gsLst>
                <a:gs pos="0">
                  <a:schemeClr val="accent1">
                    <a:lumMod val="20000"/>
                    <a:lumOff val="80000"/>
                  </a:schemeClr>
                </a:gs>
                <a:gs pos="100000">
                  <a:schemeClr val="accent1"/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600" dirty="0"/>
            </a:p>
          </p:txBody>
        </p:sp>
        <p:sp>
          <p:nvSpPr>
            <p:cNvPr id="151" name="Oval 150" title="Quarter Background Cirlce">
              <a:extLst>
                <a:ext uri="{FF2B5EF4-FFF2-40B4-BE49-F238E27FC236}">
                  <a16:creationId xmlns:a16="http://schemas.microsoft.com/office/drawing/2014/main" id="{DDADAC53-FEC9-400E-B7FC-72F25EF0FE21}"/>
                </a:ext>
              </a:extLst>
            </p:cNvPr>
            <p:cNvSpPr/>
            <p:nvPr/>
          </p:nvSpPr>
          <p:spPr>
            <a:xfrm>
              <a:off x="5494904" y="3403274"/>
              <a:ext cx="211582" cy="2115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165" name="Oval 164" title="Quarter Background Cirlce">
              <a:extLst>
                <a:ext uri="{FF2B5EF4-FFF2-40B4-BE49-F238E27FC236}">
                  <a16:creationId xmlns:a16="http://schemas.microsoft.com/office/drawing/2014/main" id="{AE29C92D-0A5A-405A-B0B6-9115A90C3CB7}"/>
                </a:ext>
              </a:extLst>
            </p:cNvPr>
            <p:cNvSpPr/>
            <p:nvPr/>
          </p:nvSpPr>
          <p:spPr>
            <a:xfrm>
              <a:off x="3552167" y="3403274"/>
              <a:ext cx="211582" cy="2115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cxnSp>
          <p:nvCxnSpPr>
            <p:cNvPr id="166" name="Straight Connector 165" title="Q lines">
              <a:extLst>
                <a:ext uri="{FF2B5EF4-FFF2-40B4-BE49-F238E27FC236}">
                  <a16:creationId xmlns:a16="http://schemas.microsoft.com/office/drawing/2014/main" id="{AF8B8BAA-B7B7-419D-B159-3760CB7AE576}"/>
                </a:ext>
              </a:extLst>
            </p:cNvPr>
            <p:cNvCxnSpPr>
              <a:cxnSpLocks/>
            </p:cNvCxnSpPr>
            <p:nvPr/>
          </p:nvCxnSpPr>
          <p:spPr>
            <a:xfrm>
              <a:off x="3657043" y="3119046"/>
              <a:ext cx="0" cy="165471"/>
            </a:xfrm>
            <a:prstGeom prst="line">
              <a:avLst/>
            </a:prstGeom>
            <a:ln w="15875" cmpd="sng">
              <a:solidFill>
                <a:schemeClr val="tx1">
                  <a:lumMod val="75000"/>
                  <a:lumOff val="25000"/>
                </a:schemeClr>
              </a:solidFill>
              <a:prstDash val="solid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 title="Q lines">
              <a:extLst>
                <a:ext uri="{FF2B5EF4-FFF2-40B4-BE49-F238E27FC236}">
                  <a16:creationId xmlns:a16="http://schemas.microsoft.com/office/drawing/2014/main" id="{8CEE23F6-603B-4DB5-A968-8F086AA2AF53}"/>
                </a:ext>
              </a:extLst>
            </p:cNvPr>
            <p:cNvCxnSpPr>
              <a:cxnSpLocks/>
            </p:cNvCxnSpPr>
            <p:nvPr/>
          </p:nvCxnSpPr>
          <p:spPr>
            <a:xfrm>
              <a:off x="4304435" y="3119046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 title="Q lines">
              <a:extLst>
                <a:ext uri="{FF2B5EF4-FFF2-40B4-BE49-F238E27FC236}">
                  <a16:creationId xmlns:a16="http://schemas.microsoft.com/office/drawing/2014/main" id="{B0EC7A32-A13D-40FD-8FCB-9A2616556D19}"/>
                </a:ext>
              </a:extLst>
            </p:cNvPr>
            <p:cNvCxnSpPr>
              <a:cxnSpLocks/>
            </p:cNvCxnSpPr>
            <p:nvPr/>
          </p:nvCxnSpPr>
          <p:spPr>
            <a:xfrm>
              <a:off x="4951827" y="3119046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 title="Q lines">
              <a:extLst>
                <a:ext uri="{FF2B5EF4-FFF2-40B4-BE49-F238E27FC236}">
                  <a16:creationId xmlns:a16="http://schemas.microsoft.com/office/drawing/2014/main" id="{662638A0-3098-431F-BE5E-612EF4623E02}"/>
                </a:ext>
              </a:extLst>
            </p:cNvPr>
            <p:cNvCxnSpPr>
              <a:cxnSpLocks/>
            </p:cNvCxnSpPr>
            <p:nvPr/>
          </p:nvCxnSpPr>
          <p:spPr>
            <a:xfrm>
              <a:off x="5599219" y="3119046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0" name="TextBox 100" title="Quarter Number">
              <a:extLst>
                <a:ext uri="{FF2B5EF4-FFF2-40B4-BE49-F238E27FC236}">
                  <a16:creationId xmlns:a16="http://schemas.microsoft.com/office/drawing/2014/main" id="{316E8E00-CDAC-4884-B354-EEC46B99951A}"/>
                </a:ext>
              </a:extLst>
            </p:cNvPr>
            <p:cNvSpPr txBox="1"/>
            <p:nvPr/>
          </p:nvSpPr>
          <p:spPr>
            <a:xfrm>
              <a:off x="3516710" y="3431169"/>
              <a:ext cx="288000" cy="1440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73" name="TextBox 103" title="Quarter Number">
              <a:extLst>
                <a:ext uri="{FF2B5EF4-FFF2-40B4-BE49-F238E27FC236}">
                  <a16:creationId xmlns:a16="http://schemas.microsoft.com/office/drawing/2014/main" id="{71DFD606-8479-465C-B5A5-ACC2FD6A05AD}"/>
                </a:ext>
              </a:extLst>
            </p:cNvPr>
            <p:cNvSpPr txBox="1"/>
            <p:nvPr/>
          </p:nvSpPr>
          <p:spPr>
            <a:xfrm>
              <a:off x="5459255" y="3431169"/>
              <a:ext cx="288000" cy="1440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36" name="Group 135" title="Year 1">
            <a:extLst>
              <a:ext uri="{FF2B5EF4-FFF2-40B4-BE49-F238E27FC236}">
                <a16:creationId xmlns:a16="http://schemas.microsoft.com/office/drawing/2014/main" id="{3FE7C816-8C1F-4196-BD8D-ED7BD2BF863D}"/>
              </a:ext>
            </a:extLst>
          </p:cNvPr>
          <p:cNvGrpSpPr/>
          <p:nvPr/>
        </p:nvGrpSpPr>
        <p:grpSpPr>
          <a:xfrm>
            <a:off x="1356354" y="3713400"/>
            <a:ext cx="2695434" cy="561751"/>
            <a:chOff x="791681" y="3119046"/>
            <a:chExt cx="2695434" cy="561751"/>
          </a:xfrm>
        </p:grpSpPr>
        <p:cxnSp>
          <p:nvCxnSpPr>
            <p:cNvPr id="137" name="Straight Connector 136" title="Q lines">
              <a:extLst>
                <a:ext uri="{FF2B5EF4-FFF2-40B4-BE49-F238E27FC236}">
                  <a16:creationId xmlns:a16="http://schemas.microsoft.com/office/drawing/2014/main" id="{75F70EA1-B891-4307-896D-A45153BF8E82}"/>
                </a:ext>
              </a:extLst>
            </p:cNvPr>
            <p:cNvCxnSpPr>
              <a:cxnSpLocks/>
            </p:cNvCxnSpPr>
            <p:nvPr/>
          </p:nvCxnSpPr>
          <p:spPr>
            <a:xfrm>
              <a:off x="1703309" y="3119046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Arrow: Right 129" title="Year Arrow">
              <a:extLst>
                <a:ext uri="{FF2B5EF4-FFF2-40B4-BE49-F238E27FC236}">
                  <a16:creationId xmlns:a16="http://schemas.microsoft.com/office/drawing/2014/main" id="{87B1024A-9540-4EF2-9517-87E3BE7BCE76}"/>
                </a:ext>
              </a:extLst>
            </p:cNvPr>
            <p:cNvSpPr/>
            <p:nvPr/>
          </p:nvSpPr>
          <p:spPr>
            <a:xfrm>
              <a:off x="791681" y="3325541"/>
              <a:ext cx="2695434" cy="355256"/>
            </a:xfrm>
            <a:prstGeom prst="rightArrow">
              <a:avLst>
                <a:gd name="adj1" fmla="val 100000"/>
                <a:gd name="adj2" fmla="val 50000"/>
              </a:avLst>
            </a:prstGeom>
            <a:gradFill flip="none" rotWithShape="1">
              <a:gsLst>
                <a:gs pos="0">
                  <a:schemeClr val="accent2">
                    <a:lumMod val="40000"/>
                    <a:lumOff val="60000"/>
                  </a:schemeClr>
                </a:gs>
                <a:gs pos="100000">
                  <a:schemeClr val="accent2"/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600" dirty="0"/>
            </a:p>
          </p:txBody>
        </p:sp>
        <p:sp>
          <p:nvSpPr>
            <p:cNvPr id="140" name="Oval 139" title="Quarter Background Cirlce">
              <a:extLst>
                <a:ext uri="{FF2B5EF4-FFF2-40B4-BE49-F238E27FC236}">
                  <a16:creationId xmlns:a16="http://schemas.microsoft.com/office/drawing/2014/main" id="{4EC46266-F9A2-46D0-9AAB-09889D0F8267}"/>
                </a:ext>
              </a:extLst>
            </p:cNvPr>
            <p:cNvSpPr/>
            <p:nvPr/>
          </p:nvSpPr>
          <p:spPr>
            <a:xfrm>
              <a:off x="2256010" y="3403274"/>
              <a:ext cx="211582" cy="2115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142" name="Oval 141" title="Quarter Background Cirlce">
              <a:extLst>
                <a:ext uri="{FF2B5EF4-FFF2-40B4-BE49-F238E27FC236}">
                  <a16:creationId xmlns:a16="http://schemas.microsoft.com/office/drawing/2014/main" id="{2816A943-3130-484E-97D1-6C7917F3DD30}"/>
                </a:ext>
              </a:extLst>
            </p:cNvPr>
            <p:cNvSpPr/>
            <p:nvPr/>
          </p:nvSpPr>
          <p:spPr>
            <a:xfrm>
              <a:off x="965783" y="3403274"/>
              <a:ext cx="211582" cy="2115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cxnSp>
          <p:nvCxnSpPr>
            <p:cNvPr id="143" name="Straight Connector 142" title="Q lines">
              <a:extLst>
                <a:ext uri="{FF2B5EF4-FFF2-40B4-BE49-F238E27FC236}">
                  <a16:creationId xmlns:a16="http://schemas.microsoft.com/office/drawing/2014/main" id="{6190EE01-B30F-4CAC-8C6A-FD17EDED6E01}"/>
                </a:ext>
              </a:extLst>
            </p:cNvPr>
            <p:cNvCxnSpPr>
              <a:cxnSpLocks/>
            </p:cNvCxnSpPr>
            <p:nvPr/>
          </p:nvCxnSpPr>
          <p:spPr>
            <a:xfrm>
              <a:off x="1067475" y="3119046"/>
              <a:ext cx="0" cy="165471"/>
            </a:xfrm>
            <a:prstGeom prst="line">
              <a:avLst/>
            </a:prstGeom>
            <a:ln w="15875" cmpd="sng">
              <a:solidFill>
                <a:schemeClr val="tx1">
                  <a:lumMod val="75000"/>
                  <a:lumOff val="25000"/>
                </a:schemeClr>
              </a:solidFill>
              <a:prstDash val="solid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 title="Q lines">
              <a:extLst>
                <a:ext uri="{FF2B5EF4-FFF2-40B4-BE49-F238E27FC236}">
                  <a16:creationId xmlns:a16="http://schemas.microsoft.com/office/drawing/2014/main" id="{095D6F0B-DF34-40DB-AB6A-1DF127E26984}"/>
                </a:ext>
              </a:extLst>
            </p:cNvPr>
            <p:cNvCxnSpPr>
              <a:cxnSpLocks/>
            </p:cNvCxnSpPr>
            <p:nvPr/>
          </p:nvCxnSpPr>
          <p:spPr>
            <a:xfrm>
              <a:off x="2362259" y="3119046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 title="Q lines">
              <a:extLst>
                <a:ext uri="{FF2B5EF4-FFF2-40B4-BE49-F238E27FC236}">
                  <a16:creationId xmlns:a16="http://schemas.microsoft.com/office/drawing/2014/main" id="{4B8B0E64-F638-410E-B55B-23FF670F97FA}"/>
                </a:ext>
              </a:extLst>
            </p:cNvPr>
            <p:cNvCxnSpPr>
              <a:cxnSpLocks/>
            </p:cNvCxnSpPr>
            <p:nvPr/>
          </p:nvCxnSpPr>
          <p:spPr>
            <a:xfrm>
              <a:off x="3009651" y="3119046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TextBox 71" title="Quarter Number">
              <a:extLst>
                <a:ext uri="{FF2B5EF4-FFF2-40B4-BE49-F238E27FC236}">
                  <a16:creationId xmlns:a16="http://schemas.microsoft.com/office/drawing/2014/main" id="{4E8CE979-A9B5-418A-BC22-CF6E42776816}"/>
                </a:ext>
              </a:extLst>
            </p:cNvPr>
            <p:cNvSpPr txBox="1"/>
            <p:nvPr/>
          </p:nvSpPr>
          <p:spPr>
            <a:xfrm>
              <a:off x="926650" y="3431169"/>
              <a:ext cx="288000" cy="1440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48" name="TextBox 73" title="Quarter Number">
              <a:extLst>
                <a:ext uri="{FF2B5EF4-FFF2-40B4-BE49-F238E27FC236}">
                  <a16:creationId xmlns:a16="http://schemas.microsoft.com/office/drawing/2014/main" id="{7162BA43-FD37-4686-8437-28F117A90A25}"/>
                </a:ext>
              </a:extLst>
            </p:cNvPr>
            <p:cNvSpPr txBox="1"/>
            <p:nvPr/>
          </p:nvSpPr>
          <p:spPr>
            <a:xfrm>
              <a:off x="2221680" y="3431169"/>
              <a:ext cx="288000" cy="1440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214" name="Google Shape;154;p17"/>
          <p:cNvSpPr/>
          <p:nvPr/>
        </p:nvSpPr>
        <p:spPr>
          <a:xfrm>
            <a:off x="1784320" y="2860415"/>
            <a:ext cx="392100" cy="392100"/>
          </a:xfrm>
          <a:prstGeom prst="ellipse">
            <a:avLst/>
          </a:prstGeom>
          <a:solidFill>
            <a:srgbClr val="113F4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</a:t>
            </a:r>
            <a:endParaRPr dirty="0"/>
          </a:p>
        </p:txBody>
      </p:sp>
      <p:sp>
        <p:nvSpPr>
          <p:cNvPr id="215" name="TextBox 195">
            <a:extLst>
              <a:ext uri="{FF2B5EF4-FFF2-40B4-BE49-F238E27FC236}">
                <a16:creationId xmlns:a16="http://schemas.microsoft.com/office/drawing/2014/main" id="{9E24B3E5-9E8A-4B3A-ADB6-4481250B3F2A}"/>
              </a:ext>
            </a:extLst>
          </p:cNvPr>
          <p:cNvSpPr txBox="1"/>
          <p:nvPr/>
        </p:nvSpPr>
        <p:spPr>
          <a:xfrm>
            <a:off x="1599231" y="2064673"/>
            <a:ext cx="909515" cy="24776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rgbClr val="7F7F7F"/>
                </a:solidFill>
                <a:latin typeface="Centaur" pitchFamily="18" charset="0"/>
                <a:ea typeface="Century Gothic"/>
                <a:cs typeface="Century Gothic"/>
                <a:sym typeface="Century Gothic"/>
              </a:rPr>
              <a:t>Dataset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Centaur" pitchFamily="18" charset="0"/>
            </a:endParaRPr>
          </a:p>
        </p:txBody>
      </p:sp>
      <p:sp>
        <p:nvSpPr>
          <p:cNvPr id="216" name="Google Shape;156;p17"/>
          <p:cNvSpPr/>
          <p:nvPr/>
        </p:nvSpPr>
        <p:spPr>
          <a:xfrm>
            <a:off x="2967813" y="4918508"/>
            <a:ext cx="464898" cy="386547"/>
          </a:xfrm>
          <a:prstGeom prst="ellipse">
            <a:avLst/>
          </a:prstGeom>
          <a:solidFill>
            <a:srgbClr val="55C0A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</a:t>
            </a:r>
            <a:endParaRPr dirty="0"/>
          </a:p>
        </p:txBody>
      </p:sp>
      <p:sp>
        <p:nvSpPr>
          <p:cNvPr id="218" name="TextBox 195">
            <a:extLst>
              <a:ext uri="{FF2B5EF4-FFF2-40B4-BE49-F238E27FC236}">
                <a16:creationId xmlns:a16="http://schemas.microsoft.com/office/drawing/2014/main" id="{9E24B3E5-9E8A-4B3A-ADB6-4481250B3F2A}"/>
              </a:ext>
            </a:extLst>
          </p:cNvPr>
          <p:cNvSpPr txBox="1"/>
          <p:nvPr/>
        </p:nvSpPr>
        <p:spPr>
          <a:xfrm>
            <a:off x="2344354" y="5436320"/>
            <a:ext cx="1632954" cy="30700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rgbClr val="7F7F7F"/>
                </a:solidFill>
                <a:latin typeface="Centaur" pitchFamily="18" charset="0"/>
                <a:cs typeface="Times New Roman" pitchFamily="18" charset="0"/>
                <a:sym typeface="Century Gothic"/>
              </a:rPr>
              <a:t>Preprocessing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Centaur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72093" y="5781670"/>
            <a:ext cx="19383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/>
                <a:sym typeface="Century Gothic"/>
              </a:rPr>
              <a:t>Data Cleaning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/>
                <a:sym typeface="Century Gothic"/>
              </a:rPr>
              <a:t>Dimension Reduction</a:t>
            </a:r>
            <a:endParaRPr lang="en-US" sz="1200" dirty="0">
              <a:solidFill>
                <a:srgbClr val="7F7F7F"/>
              </a:solidFill>
              <a:latin typeface="Century Gothic"/>
              <a:sym typeface="Century Gothic"/>
            </a:endParaRPr>
          </a:p>
          <a:p>
            <a:endParaRPr lang="en-IN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1568348" y="2364722"/>
            <a:ext cx="13340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en-US" sz="1200" dirty="0">
                <a:solidFill>
                  <a:srgbClr val="7F7F7F"/>
                </a:solidFill>
                <a:latin typeface="Century" pitchFamily="18" charset="0"/>
                <a:ea typeface="Century Gothic"/>
                <a:cs typeface="Century Gothic"/>
                <a:sym typeface="Century Gothic"/>
              </a:rPr>
              <a:t>1900+ images</a:t>
            </a:r>
            <a:endParaRPr lang="en-IN" sz="1200" dirty="0">
              <a:latin typeface="Century" pitchFamily="18" charset="0"/>
            </a:endParaRPr>
          </a:p>
        </p:txBody>
      </p:sp>
      <p:sp>
        <p:nvSpPr>
          <p:cNvPr id="219" name="TextBox 195">
            <a:extLst>
              <a:ext uri="{FF2B5EF4-FFF2-40B4-BE49-F238E27FC236}">
                <a16:creationId xmlns:a16="http://schemas.microsoft.com/office/drawing/2014/main" id="{9E24B3E5-9E8A-4B3A-ADB6-4481250B3F2A}"/>
              </a:ext>
            </a:extLst>
          </p:cNvPr>
          <p:cNvSpPr txBox="1"/>
          <p:nvPr/>
        </p:nvSpPr>
        <p:spPr>
          <a:xfrm>
            <a:off x="3418907" y="2064673"/>
            <a:ext cx="1597991" cy="24776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rgbClr val="7F7F7F"/>
                </a:solidFill>
                <a:latin typeface="Centaur" pitchFamily="18" charset="0"/>
                <a:ea typeface="Century Gothic"/>
                <a:cs typeface="Century Gothic"/>
                <a:sym typeface="Century Gothic"/>
              </a:rPr>
              <a:t>Create Model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Centaur" pitchFamily="18" charset="0"/>
            </a:endParaRPr>
          </a:p>
        </p:txBody>
      </p:sp>
      <p:sp>
        <p:nvSpPr>
          <p:cNvPr id="220" name="TextBox 219"/>
          <p:cNvSpPr txBox="1"/>
          <p:nvPr/>
        </p:nvSpPr>
        <p:spPr>
          <a:xfrm>
            <a:off x="3561613" y="2354681"/>
            <a:ext cx="218361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en-US" sz="1200" dirty="0">
                <a:solidFill>
                  <a:srgbClr val="7F7F7F"/>
                </a:solidFill>
                <a:latin typeface="Century" pitchFamily="18" charset="0"/>
                <a:ea typeface="Century Gothic"/>
                <a:cs typeface="Century Gothic"/>
                <a:sym typeface="Century Gothic"/>
              </a:rPr>
              <a:t>VGG 19 model is followed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200" dirty="0">
                <a:solidFill>
                  <a:srgbClr val="7F7F7F"/>
                </a:solidFill>
                <a:latin typeface="Century" pitchFamily="18" charset="0"/>
                <a:sym typeface="Century Gothic"/>
              </a:rPr>
              <a:t>Input size : 128x128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200" dirty="0">
                <a:solidFill>
                  <a:srgbClr val="7F7F7F"/>
                </a:solidFill>
                <a:latin typeface="Century" pitchFamily="18" charset="0"/>
                <a:sym typeface="Century Gothic"/>
              </a:rPr>
              <a:t>Prediction : 2 classes</a:t>
            </a:r>
            <a:endParaRPr lang="en-US" sz="1200" dirty="0">
              <a:latin typeface="Century" pitchFamily="18" charset="0"/>
            </a:endParaRPr>
          </a:p>
          <a:p>
            <a:pPr marL="171450" indent="-171450">
              <a:buFont typeface="Arial" pitchFamily="34" charset="0"/>
              <a:buChar char="•"/>
            </a:pPr>
            <a:endParaRPr lang="en-IN" sz="1200" dirty="0">
              <a:latin typeface="Century" pitchFamily="18" charset="0"/>
            </a:endParaRPr>
          </a:p>
        </p:txBody>
      </p:sp>
      <p:sp>
        <p:nvSpPr>
          <p:cNvPr id="221" name="TextBox 195">
            <a:extLst>
              <a:ext uri="{FF2B5EF4-FFF2-40B4-BE49-F238E27FC236}">
                <a16:creationId xmlns:a16="http://schemas.microsoft.com/office/drawing/2014/main" id="{9E24B3E5-9E8A-4B3A-ADB6-4481250B3F2A}"/>
              </a:ext>
            </a:extLst>
          </p:cNvPr>
          <p:cNvSpPr txBox="1"/>
          <p:nvPr/>
        </p:nvSpPr>
        <p:spPr>
          <a:xfrm>
            <a:off x="5745224" y="5436320"/>
            <a:ext cx="1632954" cy="30700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rgbClr val="7F7F7F"/>
                </a:solidFill>
                <a:latin typeface="Centaur" pitchFamily="18" charset="0"/>
                <a:cs typeface="Times New Roman" pitchFamily="18" charset="0"/>
                <a:sym typeface="Century Gothic"/>
              </a:rPr>
              <a:t>Training Model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Centaur" pitchFamily="18" charset="0"/>
              <a:cs typeface="Times New Roman" pitchFamily="18" charset="0"/>
            </a:endParaRPr>
          </a:p>
        </p:txBody>
      </p:sp>
      <p:sp>
        <p:nvSpPr>
          <p:cNvPr id="223" name="TextBox 195">
            <a:extLst>
              <a:ext uri="{FF2B5EF4-FFF2-40B4-BE49-F238E27FC236}">
                <a16:creationId xmlns:a16="http://schemas.microsoft.com/office/drawing/2014/main" id="{9E24B3E5-9E8A-4B3A-ADB6-4481250B3F2A}"/>
              </a:ext>
            </a:extLst>
          </p:cNvPr>
          <p:cNvSpPr txBox="1"/>
          <p:nvPr/>
        </p:nvSpPr>
        <p:spPr>
          <a:xfrm>
            <a:off x="6374840" y="2418185"/>
            <a:ext cx="1632954" cy="30700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rgbClr val="7F7F7F"/>
                </a:solidFill>
                <a:latin typeface="Centaur" pitchFamily="18" charset="0"/>
                <a:cs typeface="Times New Roman" pitchFamily="18" charset="0"/>
                <a:sym typeface="Century Gothic"/>
              </a:rPr>
              <a:t>Testing Model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Centaur" pitchFamily="18" charset="0"/>
              <a:cs typeface="Times New Roman" pitchFamily="18" charset="0"/>
            </a:endParaRPr>
          </a:p>
        </p:txBody>
      </p:sp>
      <p:sp>
        <p:nvSpPr>
          <p:cNvPr id="225" name="TextBox 195">
            <a:extLst>
              <a:ext uri="{FF2B5EF4-FFF2-40B4-BE49-F238E27FC236}">
                <a16:creationId xmlns:a16="http://schemas.microsoft.com/office/drawing/2014/main" id="{9E24B3E5-9E8A-4B3A-ADB6-4481250B3F2A}"/>
              </a:ext>
            </a:extLst>
          </p:cNvPr>
          <p:cNvSpPr txBox="1"/>
          <p:nvPr/>
        </p:nvSpPr>
        <p:spPr>
          <a:xfrm>
            <a:off x="9656876" y="3974659"/>
            <a:ext cx="1542830" cy="30700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rgbClr val="7F7F7F"/>
                </a:solidFill>
                <a:latin typeface="Centaur" pitchFamily="18" charset="0"/>
                <a:cs typeface="Times New Roman" pitchFamily="18" charset="0"/>
                <a:sym typeface="Century Gothic"/>
              </a:rPr>
              <a:t>Prediction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Centaur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Google Shape;188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19"/>
          <p:cNvSpPr txBox="1"/>
          <p:nvPr/>
        </p:nvSpPr>
        <p:spPr>
          <a:xfrm>
            <a:off x="6096000" y="3597174"/>
            <a:ext cx="5995448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b="1" dirty="0">
                <a:solidFill>
                  <a:srgbClr val="113F4E"/>
                </a:solidFill>
                <a:latin typeface="Calibri Light" panose="020F0302020204030204" pitchFamily="34" charset="0"/>
                <a:ea typeface="Century Gothic"/>
                <a:cs typeface="Calibri Light" panose="020F0302020204030204" pitchFamily="34" charset="0"/>
                <a:sym typeface="Century Gothic"/>
              </a:rPr>
              <a:t>THANK YOU !</a:t>
            </a:r>
            <a:endParaRPr sz="7200" b="1" dirty="0">
              <a:solidFill>
                <a:srgbClr val="113F4E"/>
              </a:solidFill>
              <a:latin typeface="Calibri Light" panose="020F0302020204030204" pitchFamily="34" charset="0"/>
              <a:ea typeface="Century Gothic"/>
              <a:cs typeface="Calibri Light" panose="020F0302020204030204" pitchFamily="34" charset="0"/>
              <a:sym typeface="Century Gothic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ormal Presentation Template，Freepptbackgrounds.net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159</Words>
  <Application>Microsoft Office PowerPoint</Application>
  <PresentationFormat>Widescreen</PresentationFormat>
  <Paragraphs>56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Century</vt:lpstr>
      <vt:lpstr>Calibri Light</vt:lpstr>
      <vt:lpstr>Microsoft Yahei</vt:lpstr>
      <vt:lpstr>Century Gothic</vt:lpstr>
      <vt:lpstr>Arial</vt:lpstr>
      <vt:lpstr>Centaur</vt:lpstr>
      <vt:lpstr>Calibri</vt:lpstr>
      <vt:lpstr>Formal Presentation Template，Freepptbackgrounds.net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Asish Chowdhury</cp:lastModifiedBy>
  <cp:revision>12</cp:revision>
  <dcterms:modified xsi:type="dcterms:W3CDTF">2022-12-14T16:27:53Z</dcterms:modified>
</cp:coreProperties>
</file>