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6" autoAdjust="0"/>
    <p:restoredTop sz="94328" autoAdjust="0"/>
  </p:normalViewPr>
  <p:slideViewPr>
    <p:cSldViewPr snapToGrid="0" showGuides="1">
      <p:cViewPr varScale="1">
        <p:scale>
          <a:sx n="73" d="100"/>
          <a:sy n="73" d="100"/>
        </p:scale>
        <p:origin x="3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2DA36-F366-4F74-A716-394943AC8BEC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583A-8C96-424E-BD54-7D1AB1BB3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5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如何嵌入，具体讲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583A-8C96-424E-BD54-7D1AB1BB3B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5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如何嵌入，具体讲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583A-8C96-424E-BD54-7D1AB1BB3B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7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17983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6880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7469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92625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29618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06811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09501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72810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3633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3846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85552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866A-3CC2-431D-B819-17F59C7D6436}" type="datetimeFigureOut">
              <a:rPr lang="zh-CN" altLang="en-US" smtClean="0"/>
              <a:t>17.05.19.Fri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152D-D039-4DFE-8EBB-6CFA91B70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34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基于图像块分组的</a:t>
            </a:r>
            <a:br>
              <a:rPr lang="en-US" altLang="zh-CN" sz="7200" dirty="0"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</a:br>
            <a:r>
              <a:rPr lang="zh-CN" altLang="en-US" sz="7200" dirty="0"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加密域可逆信息隐藏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sz="3200" b="1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1410548</a:t>
            </a:r>
          </a:p>
          <a:p>
            <a:r>
              <a:rPr lang="zh-CN" altLang="en-US" sz="3200" b="1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杨旭东</a:t>
            </a:r>
          </a:p>
        </p:txBody>
      </p:sp>
    </p:spTree>
    <p:extLst>
      <p:ext uri="{BB962C8B-B14F-4D97-AF65-F5344CB8AC3E}">
        <p14:creationId xmlns:p14="http://schemas.microsoft.com/office/powerpoint/2010/main" val="2464258953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1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）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原始方案只对灰度图片有效，改进方案</a:t>
            </a:r>
            <a:r>
              <a:rPr lang="zh-CN" altLang="zh-CN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增加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对彩色图片的支持</a:t>
            </a: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2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）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原始方案在提取图像时需要遍历所有的像素块，改进方案遍历的像素块</a:t>
            </a:r>
            <a:r>
              <a:rPr lang="zh-CN" altLang="zh-CN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减少</a:t>
            </a:r>
            <a:endParaRPr lang="en-US" altLang="zh-CN" sz="4000" dirty="0">
              <a:solidFill>
                <a:srgbClr val="FF0000"/>
              </a:solidFill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3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）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原始方案在信息嵌入时分块大小是确定的，改进方案根据需要嵌入的信息长度动态变化分块大小，以达到嵌入</a:t>
            </a:r>
            <a:r>
              <a:rPr lang="zh-CN" altLang="zh-CN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更多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信息的目的</a:t>
            </a: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4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）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原始方案在信息嵌入时选择以一种方式改变图像，改进方案以两种方式改变，可将嵌入信息长度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每组</a:t>
            </a:r>
            <a:r>
              <a:rPr lang="zh-CN" altLang="zh-CN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增加一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位</a:t>
            </a:r>
            <a:endParaRPr lang="en-US" altLang="zh-CN" sz="4000" dirty="0">
              <a:solidFill>
                <a:srgbClr val="FF0000"/>
              </a:solidFill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5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）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原始方案只改变一层像素（不管是灰度还是彩色），改进方案对于彩色图片可以在每一层嵌入不同的信息，</a:t>
            </a:r>
            <a:r>
              <a:rPr lang="zh-CN" altLang="zh-CN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增加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嵌入信息容量</a:t>
            </a:r>
          </a:p>
          <a:p>
            <a:pPr algn="just">
              <a:lnSpc>
                <a:spcPct val="150000"/>
              </a:lnSpc>
            </a:pPr>
            <a:endParaRPr lang="zh-CN" altLang="en-US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9" r="28099"/>
          <a:stretch/>
        </p:blipFill>
        <p:spPr bwMode="auto">
          <a:xfrm>
            <a:off x="3117669" y="2445059"/>
            <a:ext cx="2634342" cy="2577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9" r="28099"/>
          <a:stretch/>
        </p:blipFill>
        <p:spPr bwMode="auto">
          <a:xfrm flipH="1">
            <a:off x="6500949" y="2445058"/>
            <a:ext cx="2634342" cy="2577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49139"/>
              </p:ext>
            </p:extLst>
          </p:nvPr>
        </p:nvGraphicFramePr>
        <p:xfrm>
          <a:off x="450234" y="1857284"/>
          <a:ext cx="11291532" cy="431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844">
                  <a:extLst>
                    <a:ext uri="{9D8B030D-6E8A-4147-A177-3AD203B41FA5}">
                      <a16:colId xmlns:a16="http://schemas.microsoft.com/office/drawing/2014/main" val="1514179352"/>
                    </a:ext>
                  </a:extLst>
                </a:gridCol>
                <a:gridCol w="3763844">
                  <a:extLst>
                    <a:ext uri="{9D8B030D-6E8A-4147-A177-3AD203B41FA5}">
                      <a16:colId xmlns:a16="http://schemas.microsoft.com/office/drawing/2014/main" val="1324900585"/>
                    </a:ext>
                  </a:extLst>
                </a:gridCol>
                <a:gridCol w="3763844">
                  <a:extLst>
                    <a:ext uri="{9D8B030D-6E8A-4147-A177-3AD203B41FA5}">
                      <a16:colId xmlns:a16="http://schemas.microsoft.com/office/drawing/2014/main" val="1337967045"/>
                    </a:ext>
                  </a:extLst>
                </a:gridCol>
              </a:tblGrid>
              <a:tr h="599499">
                <a:tc>
                  <a:txBody>
                    <a:bodyPr/>
                    <a:lstStyle/>
                    <a:p>
                      <a:pPr algn="ctr"/>
                      <a:endParaRPr lang="zh-CN" altLang="en-US" sz="2500" dirty="0"/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原始方案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改进方案</a:t>
                      </a:r>
                    </a:p>
                  </a:txBody>
                  <a:tcPr marL="127030" marR="127030" marT="63515" marB="63515" anchor="ctr"/>
                </a:tc>
                <a:extLst>
                  <a:ext uri="{0D108BD9-81ED-4DB2-BD59-A6C34878D82A}">
                    <a16:rowId xmlns:a16="http://schemas.microsoft.com/office/drawing/2014/main" val="2014797125"/>
                  </a:ext>
                </a:extLst>
              </a:tr>
              <a:tr h="599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支持图片类型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灰度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彩色</a:t>
                      </a:r>
                    </a:p>
                  </a:txBody>
                  <a:tcPr marL="127030" marR="127030" marT="63515" marB="63515" anchor="ctr"/>
                </a:tc>
                <a:extLst>
                  <a:ext uri="{0D108BD9-81ED-4DB2-BD59-A6C34878D82A}">
                    <a16:rowId xmlns:a16="http://schemas.microsoft.com/office/drawing/2014/main" val="112793922"/>
                  </a:ext>
                </a:extLst>
              </a:tr>
              <a:tr h="599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图像分块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固定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可变</a:t>
                      </a:r>
                    </a:p>
                  </a:txBody>
                  <a:tcPr marL="127030" marR="127030" marT="63515" marB="63515" anchor="ctr"/>
                </a:tc>
                <a:extLst>
                  <a:ext uri="{0D108BD9-81ED-4DB2-BD59-A6C34878D82A}">
                    <a16:rowId xmlns:a16="http://schemas.microsoft.com/office/drawing/2014/main" val="211400576"/>
                  </a:ext>
                </a:extLst>
              </a:tr>
              <a:tr h="599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提取水印及恢复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完全遍历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部分遍历</a:t>
                      </a:r>
                    </a:p>
                  </a:txBody>
                  <a:tcPr marL="127030" marR="127030" marT="63515" marB="63515" anchor="ctr"/>
                </a:tc>
                <a:extLst>
                  <a:ext uri="{0D108BD9-81ED-4DB2-BD59-A6C34878D82A}">
                    <a16:rowId xmlns:a16="http://schemas.microsoft.com/office/drawing/2014/main" val="1357309746"/>
                  </a:ext>
                </a:extLst>
              </a:tr>
              <a:tr h="19216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嵌入信息长度</a:t>
                      </a:r>
                      <a:endParaRPr lang="en-US" altLang="zh-CN" sz="2500" dirty="0"/>
                    </a:p>
                    <a:p>
                      <a:pPr algn="ctr"/>
                      <a:r>
                        <a:rPr lang="zh-CN" altLang="en-US" sz="2500" dirty="0"/>
                        <a:t>（以</a:t>
                      </a:r>
                      <a:r>
                        <a:rPr lang="en-US" altLang="zh-CN" sz="2500" dirty="0"/>
                        <a:t>256×256</a:t>
                      </a:r>
                      <a:r>
                        <a:rPr lang="zh-CN" altLang="en-US" sz="2500" dirty="0"/>
                        <a:t>图片为例）</a:t>
                      </a:r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/>
                        <a:t>512bit</a:t>
                      </a:r>
                      <a:endParaRPr lang="zh-CN" altLang="en-US" sz="2500" dirty="0"/>
                    </a:p>
                  </a:txBody>
                  <a:tcPr marL="127030" marR="127030" marT="63515" marB="63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最大可达到</a:t>
                      </a:r>
                      <a:r>
                        <a:rPr lang="en-US" altLang="zh-CN" sz="2500" dirty="0"/>
                        <a:t>6144bit</a:t>
                      </a:r>
                    </a:p>
                    <a:p>
                      <a:pPr algn="ctr"/>
                      <a:r>
                        <a:rPr lang="zh-CN" altLang="en-US" sz="2500" dirty="0"/>
                        <a:t>（</a:t>
                      </a:r>
                      <a:r>
                        <a:rPr lang="en-US" altLang="zh-CN" sz="2500" dirty="0"/>
                        <a:t>12</a:t>
                      </a:r>
                      <a:r>
                        <a:rPr lang="zh-CN" altLang="en-US" sz="2500" dirty="0"/>
                        <a:t>倍）</a:t>
                      </a:r>
                      <a:endParaRPr lang="en-US" altLang="zh-CN" sz="2500" dirty="0"/>
                    </a:p>
                    <a:p>
                      <a:pPr algn="ctr"/>
                      <a:r>
                        <a:rPr lang="zh-CN" altLang="en-US" sz="2500" dirty="0"/>
                        <a:t>一般可达到</a:t>
                      </a:r>
                      <a:r>
                        <a:rPr lang="en-US" altLang="zh-CN" sz="2500" dirty="0"/>
                        <a:t>3072bit</a:t>
                      </a:r>
                    </a:p>
                    <a:p>
                      <a:pPr algn="ctr"/>
                      <a:r>
                        <a:rPr lang="zh-CN" altLang="en-US" sz="2500" dirty="0"/>
                        <a:t>（</a:t>
                      </a:r>
                      <a:r>
                        <a:rPr lang="en-US" altLang="zh-CN" sz="2500" dirty="0"/>
                        <a:t>6</a:t>
                      </a:r>
                      <a:r>
                        <a:rPr lang="zh-CN" altLang="en-US" sz="2500" dirty="0"/>
                        <a:t>倍）</a:t>
                      </a:r>
                    </a:p>
                  </a:txBody>
                  <a:tcPr marL="127030" marR="127030" marT="63515" marB="63515" anchor="ctr"/>
                </a:tc>
                <a:extLst>
                  <a:ext uri="{0D108BD9-81ED-4DB2-BD59-A6C34878D82A}">
                    <a16:rowId xmlns:a16="http://schemas.microsoft.com/office/drawing/2014/main" val="4204634359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方案改进</a:t>
            </a:r>
          </a:p>
        </p:txBody>
      </p:sp>
    </p:spTree>
    <p:extLst>
      <p:ext uri="{BB962C8B-B14F-4D97-AF65-F5344CB8AC3E}">
        <p14:creationId xmlns:p14="http://schemas.microsoft.com/office/powerpoint/2010/main" val="29249722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图像加密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438400"/>
            <a:ext cx="24384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2438400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0" y="2438400"/>
            <a:ext cx="2438400" cy="2438400"/>
          </a:xfrm>
          <a:prstGeom prst="rect">
            <a:avLst/>
          </a:prstGeom>
        </p:spPr>
      </p:pic>
      <p:sp>
        <p:nvSpPr>
          <p:cNvPr id="10" name="流程图: 或者 9"/>
          <p:cNvSpPr/>
          <p:nvPr/>
        </p:nvSpPr>
        <p:spPr>
          <a:xfrm>
            <a:off x="3926586" y="3351276"/>
            <a:ext cx="612648" cy="61264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号 10"/>
          <p:cNvSpPr/>
          <p:nvPr/>
        </p:nvSpPr>
        <p:spPr>
          <a:xfrm>
            <a:off x="7517130" y="3200400"/>
            <a:ext cx="914400" cy="9144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0220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原始图像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16880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274629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加密图像</a:t>
            </a:r>
          </a:p>
        </p:txBody>
      </p:sp>
    </p:spTree>
    <p:extLst>
      <p:ext uri="{BB962C8B-B14F-4D97-AF65-F5344CB8AC3E}">
        <p14:creationId xmlns:p14="http://schemas.microsoft.com/office/powerpoint/2010/main" val="2976558809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信息嵌入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438400"/>
            <a:ext cx="2438400" cy="24384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511040" y="3296458"/>
            <a:ext cx="3169920" cy="783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0" y="2438400"/>
            <a:ext cx="2438400" cy="2438400"/>
          </a:xfrm>
          <a:prstGeom prst="rect">
            <a:avLst/>
          </a:prstGeom>
        </p:spPr>
      </p:pic>
      <p:sp>
        <p:nvSpPr>
          <p:cNvPr id="9" name="加号 8"/>
          <p:cNvSpPr/>
          <p:nvPr/>
        </p:nvSpPr>
        <p:spPr>
          <a:xfrm>
            <a:off x="3594735" y="3230880"/>
            <a:ext cx="914400" cy="91440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7802880" y="3505962"/>
            <a:ext cx="708660" cy="364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0220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加密图像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16879" y="4963886"/>
            <a:ext cx="147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待嵌入信息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21783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嵌入水印的加密图像</a:t>
            </a:r>
          </a:p>
        </p:txBody>
      </p:sp>
    </p:spTree>
    <p:extLst>
      <p:ext uri="{BB962C8B-B14F-4D97-AF65-F5344CB8AC3E}">
        <p14:creationId xmlns:p14="http://schemas.microsoft.com/office/powerpoint/2010/main" val="187861361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图像解密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438400"/>
            <a:ext cx="24384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2438400" cy="2438400"/>
          </a:xfrm>
          <a:prstGeom prst="rect">
            <a:avLst/>
          </a:prstGeom>
        </p:spPr>
      </p:pic>
      <p:sp>
        <p:nvSpPr>
          <p:cNvPr id="6" name="流程图: 或者 5"/>
          <p:cNvSpPr/>
          <p:nvPr/>
        </p:nvSpPr>
        <p:spPr>
          <a:xfrm>
            <a:off x="3926586" y="3351276"/>
            <a:ext cx="612648" cy="61264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号 6"/>
          <p:cNvSpPr/>
          <p:nvPr/>
        </p:nvSpPr>
        <p:spPr>
          <a:xfrm>
            <a:off x="7517130" y="3200400"/>
            <a:ext cx="914400" cy="9144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0" y="2438400"/>
            <a:ext cx="2438400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3060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嵌入水印的加密图像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55165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21783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带水印的解密图像</a:t>
            </a:r>
          </a:p>
        </p:txBody>
      </p:sp>
    </p:spTree>
    <p:extLst>
      <p:ext uri="{BB962C8B-B14F-4D97-AF65-F5344CB8AC3E}">
        <p14:creationId xmlns:p14="http://schemas.microsoft.com/office/powerpoint/2010/main" val="3150153169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信息提取及图像恢复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438400"/>
            <a:ext cx="2438400" cy="2438400"/>
          </a:xfrm>
          <a:prstGeom prst="rect">
            <a:avLst/>
          </a:prstGeom>
        </p:spPr>
      </p:pic>
      <p:sp>
        <p:nvSpPr>
          <p:cNvPr id="5" name="箭头: 直角双向 4"/>
          <p:cNvSpPr/>
          <p:nvPr/>
        </p:nvSpPr>
        <p:spPr>
          <a:xfrm rot="8100000">
            <a:off x="5504621" y="3833722"/>
            <a:ext cx="850392" cy="850392"/>
          </a:xfrm>
          <a:prstGeom prst="lef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31161" y="4957762"/>
            <a:ext cx="2724150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36" y="2438400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64203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带水印的解密图像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84271" y="2020389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还原图像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27816" y="5669270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提取的水印信息</a:t>
            </a:r>
          </a:p>
        </p:txBody>
      </p:sp>
    </p:spTree>
    <p:extLst>
      <p:ext uri="{BB962C8B-B14F-4D97-AF65-F5344CB8AC3E}">
        <p14:creationId xmlns:p14="http://schemas.microsoft.com/office/powerpoint/2010/main" val="152459586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6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最小均方误差及峰值信噪比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941320"/>
            <a:ext cx="24384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2941320"/>
            <a:ext cx="2438400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0" y="2941320"/>
            <a:ext cx="2438400" cy="24384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5"/>
          <a:srcRect l="15972" t="59832" r="20711"/>
          <a:stretch/>
        </p:blipFill>
        <p:spPr>
          <a:xfrm>
            <a:off x="3821429" y="3252468"/>
            <a:ext cx="800101" cy="18161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5"/>
          <a:srcRect l="16482" t="13653" r="20201" b="46179"/>
          <a:stretch/>
        </p:blipFill>
        <p:spPr>
          <a:xfrm>
            <a:off x="7570469" y="3252468"/>
            <a:ext cx="800101" cy="1816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1766" y="5477690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带水印的解密图像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21783" y="5486405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还原图像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24836" y="5468984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原始图像</a:t>
            </a:r>
          </a:p>
        </p:txBody>
      </p:sp>
    </p:spTree>
    <p:extLst>
      <p:ext uri="{BB962C8B-B14F-4D97-AF65-F5344CB8AC3E}">
        <p14:creationId xmlns:p14="http://schemas.microsoft.com/office/powerpoint/2010/main" val="3531065881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参考文献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[1]  </a:t>
            </a:r>
            <a:r>
              <a:rPr lang="zh-CN" altLang="zh-CN" sz="400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程航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 </a:t>
            </a:r>
            <a:r>
              <a:rPr lang="zh-CN" altLang="zh-CN" sz="400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王子驰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 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张</a:t>
            </a:r>
            <a:r>
              <a:rPr lang="zh-CN" altLang="zh-CN" sz="400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新鹏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. 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基于图像块分组的加密域可逆</a:t>
            </a:r>
            <a:r>
              <a:rPr lang="zh-CN" altLang="zh-CN" sz="400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信息隐藏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[J</a:t>
            </a:r>
            <a:r>
              <a:rPr lang="en-US" altLang="zh-CN" sz="400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]. </a:t>
            </a:r>
            <a:r>
              <a:rPr lang="zh-CN" altLang="zh-CN" sz="400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北京工业大学学报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 2016, 42(5</a:t>
            </a:r>
            <a:r>
              <a:rPr lang="en-US" altLang="zh-CN" sz="400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):722-728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.</a:t>
            </a:r>
            <a:endParaRPr lang="zh-CN" altLang="zh-CN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23898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加密域可逆信息隐藏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即内容所有者在发送前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先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将原始载体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加密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加密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后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的载体经数据隐藏者获取并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嵌入信息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后发送给接收者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接收者根据相应密钥进行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解密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及</a:t>
            </a:r>
            <a:r>
              <a:rPr lang="zh-CN" altLang="en-US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信息提取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. 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由于在某些场合下内容所有者并不信任数据隐藏者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即内容所有者担心载体内容被数据隐藏者泄露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因此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en-US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需要一种加密域的可逆信息隐藏方案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.</a:t>
            </a:r>
            <a:endParaRPr lang="zh-CN" altLang="en-US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168028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zh-CN" sz="54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现有的加密域可逆信息隐藏方法</a:t>
            </a:r>
            <a:endParaRPr lang="zh-CN" altLang="en-US" sz="54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1) 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加密前不做任何处理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通过简单修改部分密文数据以嵌入信息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;</a:t>
            </a:r>
            <a:endParaRPr lang="zh-CN" altLang="zh-CN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2) 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将密文数据压缩以腾出空间容纳额外信息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;</a:t>
            </a:r>
            <a:endParaRPr lang="zh-CN" altLang="zh-CN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3) 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加密图像前先进行预处理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预留出空间以便于信息嵌入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;</a:t>
            </a:r>
            <a:endParaRPr lang="zh-CN" altLang="zh-CN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4) 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用公钥机制加密载体数据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,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利用加密技术的同态性嵌入信息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.</a:t>
            </a:r>
            <a:endParaRPr lang="zh-CN" altLang="zh-CN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45350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论文原始实现方案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" y="2600532"/>
            <a:ext cx="11212946" cy="322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61783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图像加密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438400"/>
            <a:ext cx="24384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2438400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0" y="2438400"/>
            <a:ext cx="2438400" cy="2438400"/>
          </a:xfrm>
          <a:prstGeom prst="rect">
            <a:avLst/>
          </a:prstGeom>
        </p:spPr>
      </p:pic>
      <p:sp>
        <p:nvSpPr>
          <p:cNvPr id="10" name="流程图: 或者 9"/>
          <p:cNvSpPr/>
          <p:nvPr/>
        </p:nvSpPr>
        <p:spPr>
          <a:xfrm>
            <a:off x="3926586" y="3351276"/>
            <a:ext cx="612648" cy="61264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号 10"/>
          <p:cNvSpPr/>
          <p:nvPr/>
        </p:nvSpPr>
        <p:spPr>
          <a:xfrm>
            <a:off x="7517130" y="3200400"/>
            <a:ext cx="914400" cy="9144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0220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原始图像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16880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274629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加密图像</a:t>
            </a:r>
          </a:p>
        </p:txBody>
      </p:sp>
    </p:spTree>
    <p:extLst>
      <p:ext uri="{BB962C8B-B14F-4D97-AF65-F5344CB8AC3E}">
        <p14:creationId xmlns:p14="http://schemas.microsoft.com/office/powerpoint/2010/main" val="24569735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信息嵌入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438400"/>
            <a:ext cx="2438400" cy="24384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511040" y="3296458"/>
            <a:ext cx="3169920" cy="783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0" y="2438400"/>
            <a:ext cx="2438400" cy="2438400"/>
          </a:xfrm>
          <a:prstGeom prst="rect">
            <a:avLst/>
          </a:prstGeom>
        </p:spPr>
      </p:pic>
      <p:sp>
        <p:nvSpPr>
          <p:cNvPr id="9" name="加号 8"/>
          <p:cNvSpPr/>
          <p:nvPr/>
        </p:nvSpPr>
        <p:spPr>
          <a:xfrm>
            <a:off x="3594735" y="3230880"/>
            <a:ext cx="914400" cy="91440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7802880" y="3505962"/>
            <a:ext cx="708660" cy="364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0220" y="496388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加密图像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16879" y="4963886"/>
            <a:ext cx="147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待嵌入信息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21783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嵌入水印的加密图像</a:t>
            </a:r>
          </a:p>
        </p:txBody>
      </p:sp>
    </p:spTree>
    <p:extLst>
      <p:ext uri="{BB962C8B-B14F-4D97-AF65-F5344CB8AC3E}">
        <p14:creationId xmlns:p14="http://schemas.microsoft.com/office/powerpoint/2010/main" val="3639973698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图像解密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438400"/>
            <a:ext cx="24384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2438400" cy="2438400"/>
          </a:xfrm>
          <a:prstGeom prst="rect">
            <a:avLst/>
          </a:prstGeom>
        </p:spPr>
      </p:pic>
      <p:sp>
        <p:nvSpPr>
          <p:cNvPr id="6" name="流程图: 或者 5"/>
          <p:cNvSpPr/>
          <p:nvPr/>
        </p:nvSpPr>
        <p:spPr>
          <a:xfrm>
            <a:off x="3926586" y="3351276"/>
            <a:ext cx="612648" cy="61264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号 6"/>
          <p:cNvSpPr/>
          <p:nvPr/>
        </p:nvSpPr>
        <p:spPr>
          <a:xfrm>
            <a:off x="7517130" y="3200400"/>
            <a:ext cx="914400" cy="9144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0" y="2438400"/>
            <a:ext cx="2438400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3060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嵌入水印的加密图像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55165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21783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带水印的解密图像</a:t>
            </a:r>
          </a:p>
        </p:txBody>
      </p:sp>
    </p:spTree>
    <p:extLst>
      <p:ext uri="{BB962C8B-B14F-4D97-AF65-F5344CB8AC3E}">
        <p14:creationId xmlns:p14="http://schemas.microsoft.com/office/powerpoint/2010/main" val="4001801210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信息提取及图像恢复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438400"/>
            <a:ext cx="2438400" cy="2438400"/>
          </a:xfrm>
          <a:prstGeom prst="rect">
            <a:avLst/>
          </a:prstGeom>
        </p:spPr>
      </p:pic>
      <p:sp>
        <p:nvSpPr>
          <p:cNvPr id="5" name="箭头: 直角双向 4"/>
          <p:cNvSpPr/>
          <p:nvPr/>
        </p:nvSpPr>
        <p:spPr>
          <a:xfrm rot="8100000">
            <a:off x="5504621" y="3833722"/>
            <a:ext cx="850392" cy="850392"/>
          </a:xfrm>
          <a:prstGeom prst="lef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31161" y="4957762"/>
            <a:ext cx="2724150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36" y="2438400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64203" y="4963886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带水印的解密图像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84271" y="2020389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还原图像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27816" y="5669270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提取的水印信息</a:t>
            </a:r>
          </a:p>
        </p:txBody>
      </p:sp>
    </p:spTree>
    <p:extLst>
      <p:ext uri="{BB962C8B-B14F-4D97-AF65-F5344CB8AC3E}">
        <p14:creationId xmlns:p14="http://schemas.microsoft.com/office/powerpoint/2010/main" val="2677984338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6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最小均方误差及峰值信噪比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941320"/>
            <a:ext cx="24384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2941320"/>
            <a:ext cx="2438400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0" y="2941320"/>
            <a:ext cx="2438400" cy="24384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 rotWithShape="1">
          <a:blip r:embed="rId4"/>
          <a:srcRect l="17477" t="12494" r="21963" b="46467"/>
          <a:stretch/>
        </p:blipFill>
        <p:spPr>
          <a:xfrm>
            <a:off x="7559040" y="3244531"/>
            <a:ext cx="822960" cy="183197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 rotWithShape="1">
          <a:blip r:embed="rId4"/>
          <a:srcRect l="17944" t="58961" r="21496" b="-1"/>
          <a:stretch/>
        </p:blipFill>
        <p:spPr>
          <a:xfrm>
            <a:off x="3810000" y="3244532"/>
            <a:ext cx="822960" cy="1831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1766" y="5477690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带水印的解密图像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21783" y="5486405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还原图像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24836" y="5468984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原始图像</a:t>
            </a:r>
          </a:p>
        </p:txBody>
      </p:sp>
    </p:spTree>
    <p:extLst>
      <p:ext uri="{BB962C8B-B14F-4D97-AF65-F5344CB8AC3E}">
        <p14:creationId xmlns:p14="http://schemas.microsoft.com/office/powerpoint/2010/main" val="3765673743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530</Words>
  <Application>Microsoft Office PowerPoint</Application>
  <PresentationFormat>宽屏</PresentationFormat>
  <Paragraphs>81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方正新报宋_GBK</vt:lpstr>
      <vt:lpstr>经典繁毛楷</vt:lpstr>
      <vt:lpstr>Arial</vt:lpstr>
      <vt:lpstr>Calibri</vt:lpstr>
      <vt:lpstr>Calibri Light</vt:lpstr>
      <vt:lpstr>Forte</vt:lpstr>
      <vt:lpstr>Office Theme</vt:lpstr>
      <vt:lpstr>基于图像块分组的 加密域可逆信息隐藏</vt:lpstr>
      <vt:lpstr>加密域可逆信息隐藏</vt:lpstr>
      <vt:lpstr>现有的加密域可逆信息隐藏方法</vt:lpstr>
      <vt:lpstr>论文原始实现方案</vt:lpstr>
      <vt:lpstr>图像加密</vt:lpstr>
      <vt:lpstr>信息嵌入</vt:lpstr>
      <vt:lpstr>图像解密</vt:lpstr>
      <vt:lpstr>信息提取及图像恢复</vt:lpstr>
      <vt:lpstr>最小均方误差及峰值信噪比</vt:lpstr>
      <vt:lpstr>方案改进</vt:lpstr>
      <vt:lpstr>图像加密</vt:lpstr>
      <vt:lpstr>信息嵌入</vt:lpstr>
      <vt:lpstr>图像解密</vt:lpstr>
      <vt:lpstr>信息提取及图像恢复</vt:lpstr>
      <vt:lpstr>最小均方误差及峰值信噪比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基于图像块分组的 加密域可逆信息隐藏</dc:title>
  <dc:creator>杨旭东</dc:creator>
  <cp:lastModifiedBy>杨旭东</cp:lastModifiedBy>
  <cp:revision>27</cp:revision>
  <dcterms:created xsi:type="dcterms:W3CDTF">2017-05-10T16:15:04Z</dcterms:created>
  <dcterms:modified xsi:type="dcterms:W3CDTF">2017-05-19T01:56:55Z</dcterms:modified>
</cp:coreProperties>
</file>