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5" r:id="rId13"/>
    <p:sldId id="323" r:id="rId14"/>
    <p:sldId id="326" r:id="rId15"/>
    <p:sldId id="327" r:id="rId16"/>
    <p:sldId id="328" r:id="rId17"/>
    <p:sldId id="329" r:id="rId18"/>
    <p:sldId id="331" r:id="rId19"/>
    <p:sldId id="330" r:id="rId20"/>
    <p:sldId id="33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DB934"/>
    <a:srgbClr val="FFD773"/>
    <a:srgbClr val="F18230"/>
    <a:srgbClr val="000000"/>
    <a:srgbClr val="333333"/>
    <a:srgbClr val="F7A52F"/>
    <a:srgbClr val="F99D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latinLnBrk="1" hangingPunct="1">
              <a:defRPr/>
            </a:pP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dirty="0" smtClean="0"/>
              <a:t>Part4 </a:t>
            </a:r>
            <a:r>
              <a:rPr lang="ko-KR" altLang="en-US" dirty="0" err="1" smtClean="0"/>
              <a:t>웹접근</a:t>
            </a:r>
            <a:r>
              <a:rPr lang="ko-KR" altLang="en-US" dirty="0" err="1" smtClean="0"/>
              <a:t>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이해의 용이성</a:t>
            </a:r>
            <a:r>
              <a:rPr lang="en-US" altLang="ko-KR" sz="3200" dirty="0" smtClean="0"/>
              <a:t>(Understandable) 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268760"/>
            <a:ext cx="8229600" cy="5589240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가독성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3.1.1(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언어 표시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주로 사용하는 언어를 명시해야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 가능성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3.2.1(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요구에 따른 실행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의도하지 않은 기능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 창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초점 변화 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실행되지 않아야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논리성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3.3.1(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선형화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논리적인 순서로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3.3.2(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표의 구성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표는 이해하기 쉽게 구성해야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도움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3.4.1(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레이블 제공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서식에는 대응하는 레이블을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3.4.2(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 정정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오류를 정정할 수 있는 방법을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견고성</a:t>
            </a:r>
            <a:r>
              <a:rPr lang="en-US" altLang="ko-KR" sz="3200" dirty="0" smtClean="0"/>
              <a:t>(Robust)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4752528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 준수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4.1.1(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오류 방지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언어의 요소는 열고 닫음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중첩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관계 및 속성 선언에 오류가 없어야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애플리케이션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4.2.1(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애플리케이션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준수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포함된 웹 애플리케이션은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접근성이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</a:t>
            </a:r>
            <a:r>
              <a:rPr lang="ko-KR" altLang="en-US" sz="3200" dirty="0" err="1" smtClean="0"/>
              <a:t>접근성</a:t>
            </a:r>
            <a:r>
              <a:rPr lang="ko-KR" altLang="en-US" sz="3200" dirty="0" smtClean="0"/>
              <a:t> 점검을 위한 준비	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4752528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KWCAG2.0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가이드라인을 기준으로 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검사 항목을 점검하기 위해서는 정성적인 평가와 정량적인 평가를 병행해야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정성적인 평가란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서비스 제작자가 검사 항목을 기준으로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평가하여 오류를 걸러내고 문제점을 수정하는 것을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정량적인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평가란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도구를 사용하여 기계적으로 검사 항목을 평가하는 것을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개선을 위해서는 정성적인 평가와 정량적인 평가를 병행하여 좀 더 광범위한 부분에 문제점을 도출해내고 해당 오류를 수정하여 사용자가 웹 서비스를 이용하는 데 따른 불편이나 문제점을 최소화하는 것이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검사도구 </a:t>
            </a:r>
            <a:r>
              <a:rPr lang="en-US" altLang="ko-KR" sz="3200" dirty="0" smtClean="0"/>
              <a:t>(Open WAX) </a:t>
            </a:r>
            <a:r>
              <a:rPr lang="ko-KR" altLang="en-US" sz="3200" dirty="0" smtClean="0"/>
              <a:t>	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 WAX(Open Web Accessibility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eXtension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웹 접근성 지침을 기준으로 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오류를 쉽게 진단할 수 있도록 제작된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도구로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파이어폭스와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크롬의 확장 기능 형태와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북마크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형태로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5436096" cy="393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292080" y="6021288"/>
            <a:ext cx="3275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://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openwax.miya.pe.kr</a:t>
            </a: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5400000" cy="390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검사도구 </a:t>
            </a:r>
            <a:r>
              <a:rPr lang="en-US" altLang="ko-KR" sz="3200" dirty="0" smtClean="0"/>
              <a:t>(K-WAH 4.0) </a:t>
            </a:r>
            <a:r>
              <a:rPr lang="ko-KR" altLang="en-US" sz="3200" dirty="0" smtClean="0"/>
              <a:t>	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K-WAH 4.0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한국 정보화 진흥원에서 제작한 웹 접근성 검사 도구로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KWCAG 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따라 웹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사이트가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 지침의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세부 지침을 준수했는지를 자동 점검하도록 지원해주는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6021288"/>
            <a:ext cx="3275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http://www.wah.or.kr</a:t>
            </a: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검사도구 </a:t>
            </a:r>
            <a:r>
              <a:rPr lang="en-US" altLang="ko-KR" sz="3200" dirty="0" smtClean="0"/>
              <a:t>(Web Developer) </a:t>
            </a:r>
            <a:r>
              <a:rPr lang="ko-KR" altLang="en-US" sz="3200" dirty="0" smtClean="0"/>
              <a:t>	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Developer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파이어폭스와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크롬에서 사용할 수 있는 확장 기능으로 사이트 분석 및 점검에 유용한 부가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 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346041" cy="296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검사도구 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Pajet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	</a:t>
            </a:r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PAJET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Bookmarklet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형태로 제공되며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자바스크립트를 이용하여 웹 페이지의 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접근성을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검사할 수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도구임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64696" y="6021288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http://pajet.net</a:t>
            </a: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5400000" cy="390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err="1" smtClean="0"/>
              <a:t>웹접근성</a:t>
            </a:r>
            <a:r>
              <a:rPr lang="ko-KR" altLang="en-US" sz="3200" dirty="0" smtClean="0"/>
              <a:t> 체크리스트 예시</a:t>
            </a:r>
            <a:endParaRPr lang="ko-KR" altLang="en-US" sz="3200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268760"/>
            <a:ext cx="8229600" cy="1728192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KWCAG2.0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검사 항목을 기반으로 웹 콘텐츠 제작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최일선에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있는 실무자들이 기획 및 디자인과 개발 시 점검해야 할 체크리스트를 제작하고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체크리스트를 기반으로 위반 사례를 검수하는 것이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 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체크리스트는 정형화된 틀이 있는 것은 아니며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웹접근성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향상을 위해 필요한 항목으로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74199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err="1" smtClean="0"/>
              <a:t>웹접근성</a:t>
            </a:r>
            <a:r>
              <a:rPr lang="ko-KR" altLang="en-US" sz="3200" dirty="0" smtClean="0"/>
              <a:t> 체크리스트 예시</a:t>
            </a:r>
            <a:endParaRPr lang="ko-KR" altLang="en-US" sz="32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27585" y="1472909"/>
            <a:ext cx="7419975" cy="4332355"/>
            <a:chOff x="927585" y="1472909"/>
            <a:chExt cx="7419975" cy="433235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28334"/>
            <a:stretch>
              <a:fillRect/>
            </a:stretch>
          </p:blipFill>
          <p:spPr bwMode="auto">
            <a:xfrm>
              <a:off x="971600" y="1798265"/>
              <a:ext cx="7343775" cy="400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88546"/>
            <a:stretch>
              <a:fillRect/>
            </a:stretch>
          </p:blipFill>
          <p:spPr bwMode="auto">
            <a:xfrm>
              <a:off x="927585" y="1472909"/>
              <a:ext cx="7419975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err="1" smtClean="0"/>
              <a:t>웹접근성</a:t>
            </a:r>
            <a:r>
              <a:rPr lang="ko-KR" altLang="en-US" sz="3200" dirty="0" smtClean="0"/>
              <a:t> 체크리스트 예시</a:t>
            </a:r>
            <a:endParaRPr lang="ko-KR" altLang="en-US" sz="32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927585" y="1730431"/>
            <a:ext cx="7432846" cy="4146841"/>
            <a:chOff x="927585" y="1472909"/>
            <a:chExt cx="7432846" cy="414684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70378" b="-10302"/>
            <a:stretch>
              <a:fillRect/>
            </a:stretch>
          </p:blipFill>
          <p:spPr bwMode="auto">
            <a:xfrm>
              <a:off x="968960" y="1844824"/>
              <a:ext cx="7343775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88546"/>
            <a:stretch>
              <a:fillRect/>
            </a:stretch>
          </p:blipFill>
          <p:spPr bwMode="auto">
            <a:xfrm>
              <a:off x="927585" y="1472909"/>
              <a:ext cx="7419975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7131" y="3429000"/>
              <a:ext cx="7353300" cy="21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000000"/>
                </a:solidFill>
              </a:rPr>
              <a:t>Section 1.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r>
              <a:rPr lang="ko-KR" altLang="en-US" sz="4000" dirty="0" err="1" smtClean="0">
                <a:solidFill>
                  <a:srgbClr val="000000"/>
                </a:solidFill>
              </a:rPr>
              <a:t>웹접근성</a:t>
            </a:r>
            <a:r>
              <a:rPr lang="ko-KR" altLang="en-US" sz="4000" dirty="0" smtClean="0">
                <a:solidFill>
                  <a:srgbClr val="000000"/>
                </a:solidFill>
              </a:rPr>
              <a:t> 개선 프로젝트</a:t>
            </a:r>
            <a:r>
              <a:rPr lang="en-US" altLang="ko-KR" sz="4000" dirty="0" smtClean="0">
                <a:solidFill>
                  <a:srgbClr val="000000"/>
                </a:solidFill>
              </a:rPr>
              <a:t/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endParaRPr lang="ko-KR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err="1" smtClean="0"/>
              <a:t>웹접근성</a:t>
            </a:r>
            <a:r>
              <a:rPr lang="ko-KR" altLang="en-US" sz="3200" dirty="0" smtClean="0"/>
              <a:t> 평가 실습</a:t>
            </a:r>
            <a:endParaRPr lang="ko-KR" altLang="en-US" sz="3200" dirty="0" smtClean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251520" y="2132856"/>
            <a:ext cx="8928992" cy="4104456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http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://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www.webcafe2010.com/html5/index_error.html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http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://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www.webcafe2010.com/html5/introduce_error.html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갤러리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http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://www.webcafe2010.com/html5/gallery_error.html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묻고 답하기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http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://www.webcafe2010.com/html5/qna_error.html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가입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http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://www.webcafe2010.com/html5/join_error.html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43608" y="1484784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 WAX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활용하여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WebCafe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사이트를 점검해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보자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400" smtClean="0"/>
              <a:t>장애인 차별 금지 및 권리 구제 등에 관한 법률 </a:t>
            </a:r>
            <a:endParaRPr lang="ko-KR" altLang="en-US" sz="24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2720914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‘장애인 차별 금지 및 권리 구제 등에 관한 법률’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장차법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일자로 법적인 효력이 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일자로 모든 법인의 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준수가 의무화되면서 법적 구속력을 갖추게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되었음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장차법은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년에 공공 기관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공공 기관에 준하는 법인 포함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 적용되기 시작했으며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민간 분야 법인은 최대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년까지의 유예 기간이 주어져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년부터 비로소 모든 법인까지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확대됨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933056"/>
            <a:ext cx="5848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</a:t>
            </a:r>
            <a:r>
              <a:rPr lang="ko-KR" altLang="en-US" sz="3200" dirty="0" err="1" smtClean="0"/>
              <a:t>접근성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2720914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(Web Accessibility)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누구나 신체적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환경적 조건에 관계없이 웹에 접근하여 이용할 수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도록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보장하는 것을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신체적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환경적 조건이란 장애인과 비장애인 그리고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환경을 사용하고 있는 사용자 모두를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웹접근성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312" y="3214686"/>
            <a:ext cx="64293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</a:t>
            </a:r>
            <a:r>
              <a:rPr lang="ko-KR" altLang="en-US" sz="3200" dirty="0" err="1" smtClean="0"/>
              <a:t>접근성</a:t>
            </a:r>
            <a:r>
              <a:rPr lang="ko-KR" altLang="en-US" sz="3200" dirty="0" smtClean="0"/>
              <a:t> 향상을 위한 방법론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2720914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한국형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(Korea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Contents Accessibility Guideline 2.0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준수하여 웹 사이트를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제작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웹표준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준수</a:t>
            </a:r>
            <a:endParaRPr lang="ko-KR" altLang="en-US" sz="20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407194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웹 </a:t>
            </a:r>
            <a:r>
              <a:rPr lang="ko-KR" altLang="en-US" sz="3200" dirty="0" err="1" smtClean="0"/>
              <a:t>콘텐츠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접근성</a:t>
            </a:r>
            <a:r>
              <a:rPr lang="ko-KR" altLang="en-US" sz="3200" dirty="0" smtClean="0"/>
              <a:t> 지침</a:t>
            </a:r>
            <a:endParaRPr lang="ko-KR" alt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70008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인식의 </a:t>
            </a:r>
            <a:r>
              <a:rPr lang="ko-KR" altLang="en-US" sz="3200" dirty="0" smtClean="0"/>
              <a:t>용이성</a:t>
            </a:r>
            <a:r>
              <a:rPr lang="en-US" altLang="ko-KR" sz="3200" dirty="0" smtClean="0"/>
              <a:t>(Perceivable)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268760"/>
            <a:ext cx="8229600" cy="5529226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대체 텍스트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적절한 대체 텍스트 제공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 아닌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그 의미나 용도를 이해할 수 있도록 대체 텍스트를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멀티미디어 대체 수단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자막 제공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멀티미디어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원고 또는 수화를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명료성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색에 무관한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인식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색에 관계없이 인식될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1.3.2(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명확한 지시 사항 제공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지시 사항은 모양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소리 등에 관계없이 인식될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1.3.3(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명도 대비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배경 간의 명도 대비는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4.5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이상이어야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1.3.4(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배경음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금지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자동으로 재생되는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배경음을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않아야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운용의 용이성</a:t>
            </a:r>
            <a:r>
              <a:rPr lang="en-US" altLang="ko-KR" sz="3200" dirty="0" smtClean="0"/>
              <a:t>(Operable)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28166"/>
            <a:ext cx="8229600" cy="5169186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키보드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endParaRPr lang="ko-KR" altLang="en-US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키보드 사용 보장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기능은 키보드만으로도 사용할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초점 이동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키보드에 의한 초점은 논리적으로 이동해야 하며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시각적으로 구별할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충분한 시간 제공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응답 시간 조절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제한이 있는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응답 시간을 조절할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정지 기능 제공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자동으로 변경되는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움직임을 제어할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광과민성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발작 예방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깜빡임과 번쩍임 사용 제한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초당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3~50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 주기로 깜박이거나 번쩍이는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제공하지 않아야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3200" dirty="0" smtClean="0"/>
              <a:t>운용의 용이성</a:t>
            </a:r>
            <a:r>
              <a:rPr lang="en-US" altLang="ko-KR" sz="3200" dirty="0" smtClean="0"/>
              <a:t>(Operable)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268760"/>
            <a:ext cx="8229600" cy="5112568"/>
          </a:xfrm>
          <a:prstGeom prst="rect">
            <a:avLst/>
          </a:prstGeom>
        </p:spPr>
        <p:txBody>
          <a:bodyPr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ko-KR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쉬운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내비게이션</a:t>
            </a:r>
            <a:endParaRPr lang="ko-KR" altLang="en-US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반복 영역 건너뛰기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반복되는 영역은 건너뛸 수 있어야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 제공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블록에는 적절한 제목을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 항목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2.4.3(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적절한 링크 텍스트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링크 텍스트는 용도나 목적을 이해할 수 있도록 제공해야 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494</TotalTime>
  <Words>948</Words>
  <Application>Microsoft Office PowerPoint</Application>
  <PresentationFormat>화면 슬라이드 쇼(4:3)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ms01_1</vt:lpstr>
      <vt:lpstr>Image</vt:lpstr>
      <vt:lpstr>Part4 웹접근성</vt:lpstr>
      <vt:lpstr>Section 1.  웹접근성 개선 프로젝트 </vt:lpstr>
      <vt:lpstr>장애인 차별 금지 및 권리 구제 등에 관한 법률 </vt:lpstr>
      <vt:lpstr>웹 접근성 이란? </vt:lpstr>
      <vt:lpstr>웹 접근성 향상을 위한 방법론</vt:lpstr>
      <vt:lpstr>웹 콘텐츠 접근성 지침</vt:lpstr>
      <vt:lpstr>인식의 용이성(Perceivable)</vt:lpstr>
      <vt:lpstr>운용의 용이성(Operable)</vt:lpstr>
      <vt:lpstr>운용의 용이성(Operable)</vt:lpstr>
      <vt:lpstr>이해의 용이성(Understandable) </vt:lpstr>
      <vt:lpstr>견고성(Robust)</vt:lpstr>
      <vt:lpstr>웹 접근성 점검을 위한 준비 </vt:lpstr>
      <vt:lpstr>검사도구 (Open WAX)  </vt:lpstr>
      <vt:lpstr>검사도구 (K-WAH 4.0)  </vt:lpstr>
      <vt:lpstr>검사도구 (Web Developer)  </vt:lpstr>
      <vt:lpstr>검사도구 (Pajet)  </vt:lpstr>
      <vt:lpstr>웹접근성 체크리스트 예시</vt:lpstr>
      <vt:lpstr>웹접근성 체크리스트 예시</vt:lpstr>
      <vt:lpstr>웹접근성 체크리스트 예시</vt:lpstr>
      <vt:lpstr>웹접근성 평가 실습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user</cp:lastModifiedBy>
  <cp:revision>177</cp:revision>
  <dcterms:created xsi:type="dcterms:W3CDTF">2010-03-14T12:09:21Z</dcterms:created>
  <dcterms:modified xsi:type="dcterms:W3CDTF">2013-12-24T07:34:48Z</dcterms:modified>
</cp:coreProperties>
</file>