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7" r:id="rId16"/>
    <p:sldId id="306" r:id="rId17"/>
    <p:sldId id="308" r:id="rId18"/>
    <p:sldId id="309" r:id="rId19"/>
    <p:sldId id="310" r:id="rId20"/>
    <p:sldId id="311" r:id="rId21"/>
    <p:sldId id="312" r:id="rId22"/>
    <p:sldId id="313" r:id="rId23"/>
    <p:sldId id="292" r:id="rId24"/>
  </p:sldIdLst>
  <p:sldSz cx="12192000" cy="6858000"/>
  <p:notesSz cx="7104063" cy="10234613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65036"/>
    <a:srgbClr val="866649"/>
    <a:srgbClr val="8D724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7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-114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35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61A59-E211-45AA-A9F0-2CB5442E46EC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30FBC-2F6E-446B-882F-D727E9E5CA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6379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62733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01626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40382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15207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32212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36927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3373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36218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84295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28827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3126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05911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788592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42041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355595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5317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7338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2514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87176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90050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02431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9763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19633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 descr="59509a4d7d33c"/>
          <p:cNvPicPr>
            <a:picLocks noChangeAspect="1"/>
          </p:cNvPicPr>
          <p:nvPr userDrawn="1"/>
        </p:nvPicPr>
        <p:blipFill>
          <a:blip r:embed="rId2"/>
          <a:srcRect t="4992" r="516" b="5000"/>
          <a:stretch>
            <a:fillRect/>
          </a:stretch>
        </p:blipFill>
        <p:spPr>
          <a:xfrm>
            <a:off x="-61595" y="0"/>
            <a:ext cx="1225169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 descr="59509a4d7d33c"/>
          <p:cNvPicPr>
            <a:picLocks noChangeAspect="1"/>
          </p:cNvPicPr>
          <p:nvPr userDrawn="1"/>
        </p:nvPicPr>
        <p:blipFill>
          <a:blip r:embed="rId2"/>
          <a:srcRect l="20114" t="17386" r="516" b="10464"/>
          <a:stretch>
            <a:fillRect/>
          </a:stretch>
        </p:blipFill>
        <p:spPr>
          <a:xfrm>
            <a:off x="-35560" y="-12700"/>
            <a:ext cx="12225655" cy="6875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9509a4d7d33c"/>
          <p:cNvPicPr>
            <a:picLocks noChangeAspect="1"/>
          </p:cNvPicPr>
          <p:nvPr/>
        </p:nvPicPr>
        <p:blipFill>
          <a:blip r:embed="rId3"/>
          <a:srcRect t="4992" r="516" b="5000"/>
          <a:stretch>
            <a:fillRect/>
          </a:stretch>
        </p:blipFill>
        <p:spPr>
          <a:xfrm>
            <a:off x="-61595" y="0"/>
            <a:ext cx="1225169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75875" y="2737444"/>
            <a:ext cx="8811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 smtClean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AR</a:t>
            </a:r>
            <a:r>
              <a:rPr lang="zh-TW" altLang="en-US" sz="4800" dirty="0" smtClean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 </a:t>
            </a:r>
            <a:r>
              <a:rPr lang="en-US" altLang="zh-TW" sz="4800" dirty="0" smtClean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RPG</a:t>
            </a:r>
            <a:r>
              <a:rPr lang="zh-TW" altLang="en-US" sz="4800" dirty="0" smtClean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結合區域行銷</a:t>
            </a:r>
            <a:endParaRPr lang="zh-CN" altLang="en-US" sz="48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149725" y="3571875"/>
            <a:ext cx="6705600" cy="0"/>
          </a:xfrm>
          <a:prstGeom prst="line">
            <a:avLst/>
          </a:prstGeom>
          <a:ln w="22225">
            <a:solidFill>
              <a:srgbClr val="765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045325" y="3743325"/>
            <a:ext cx="1724025" cy="400050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69125" y="375920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軟工 第十二</a:t>
            </a:r>
            <a:r>
              <a:rPr lang="zh-TW" altLang="en-US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組</a:t>
            </a:r>
            <a:endParaRPr lang="zh-CN" altLang="en-US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34874" y="4614902"/>
            <a:ext cx="3368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電通</a:t>
            </a:r>
            <a:r>
              <a:rPr lang="en-US" altLang="zh-TW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3A</a:t>
            </a:r>
            <a:r>
              <a:rPr lang="zh-TW" altLang="en-US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TW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0551005</a:t>
            </a:r>
            <a:r>
              <a:rPr lang="zh-TW" altLang="en-US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 楊景程</a:t>
            </a:r>
            <a:endParaRPr lang="en-US" altLang="zh-TW" dirty="0" smtClean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TW" altLang="en-US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電通</a:t>
            </a:r>
            <a:r>
              <a:rPr lang="en-US" altLang="zh-TW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3A</a:t>
            </a:r>
            <a:r>
              <a:rPr lang="zh-TW" altLang="en-US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TW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0551051</a:t>
            </a:r>
            <a:r>
              <a:rPr lang="zh-TW" altLang="en-US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 洪嘉桓</a:t>
            </a:r>
            <a:endParaRPr lang="en-US" altLang="zh-TW" dirty="0" smtClean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TW" altLang="en-US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電通</a:t>
            </a:r>
            <a:r>
              <a:rPr lang="en-US" altLang="zh-TW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3A</a:t>
            </a:r>
            <a:r>
              <a:rPr lang="zh-TW" altLang="en-US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TW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0551099</a:t>
            </a:r>
            <a:r>
              <a:rPr lang="zh-TW" altLang="en-US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 李勝</a:t>
            </a:r>
            <a:r>
              <a:rPr lang="zh-TW" altLang="en-US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發</a:t>
            </a:r>
            <a:endParaRPr lang="zh-CN" altLang="en-US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34175" y="1143000"/>
            <a:ext cx="4762500" cy="4410075"/>
            <a:chOff x="10605" y="1800"/>
            <a:chExt cx="7500" cy="694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0605" y="1800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605" y="1800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8105" y="1800"/>
              <a:ext cx="0" cy="6945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605" y="8745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605" y="7065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直角三角形 19"/>
          <p:cNvSpPr/>
          <p:nvPr/>
        </p:nvSpPr>
        <p:spPr>
          <a:xfrm rot="10800000">
            <a:off x="10960100" y="1143000"/>
            <a:ext cx="536575" cy="536575"/>
          </a:xfrm>
          <a:prstGeom prst="rtTriangl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285268" y="115378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功能說明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4" name="Google Shape;146;p22"/>
          <p:cNvGraphicFramePr/>
          <p:nvPr>
            <p:extLst>
              <p:ext uri="{D42A27DB-BD31-4B8C-83A1-F6EECF244321}">
                <p14:modId xmlns:p14="http://schemas.microsoft.com/office/powerpoint/2010/main" xmlns="" val="3241058613"/>
              </p:ext>
            </p:extLst>
          </p:nvPr>
        </p:nvGraphicFramePr>
        <p:xfrm>
          <a:off x="1455169" y="932349"/>
          <a:ext cx="8784975" cy="5293445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497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87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項目操作</a:t>
                      </a:r>
                      <a:endParaRPr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40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接取任務</a:t>
                      </a:r>
                      <a:endParaRPr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提供玩家接取任務相關的系統，裡面會有任務的名稱、條件與對應接取任務的NPC，讓玩家能在解任務的同時得知當地的資訊。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6475" marR="1064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40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完成任務</a:t>
                      </a:r>
                      <a:endParaRPr sz="24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玩家在完成後可獲得獎勵。這獎勵不僅是在遊戲上能使用，還可以配合當地店家做完成任務的優惠券。</a:t>
                      </a:r>
                      <a:endParaRPr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道具</a:t>
                      </a:r>
                      <a:endParaRPr sz="24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有關於道具相關的內容，如目前蒐集到的道具數量，任務道具的所在位置，以及目前玩家擁有什麼東西。</a:t>
                      </a:r>
                      <a:endParaRPr sz="20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9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地圖</a:t>
                      </a:r>
                      <a:endParaRPr sz="24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得到目前所在的位置，NPC的位置，以及任務地點。</a:t>
                      </a:r>
                      <a:endParaRPr sz="20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40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AR顯示</a:t>
                      </a:r>
                      <a:endParaRPr sz="24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使玩家能以不同的角度去觀看AR物件，譬如像是在博物館中不能360度鑑賞的展覽品，可以AR方式實現其全面的觀賞。</a:t>
                      </a:r>
                      <a:endParaRPr sz="18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40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對話欄</a:t>
                      </a:r>
                      <a:endParaRPr sz="24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顯示對話文字的內容，讓玩家能了解目前NPC在說什麼，希望玩家要做什麼等。</a:t>
                      </a:r>
                      <a:endParaRPr sz="18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7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拍照</a:t>
                      </a:r>
                      <a:endParaRPr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讓使用者與NPC一同拍照，可以留下紀念並分享至社群網站。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12336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746659" y="115378"/>
            <a:ext cx="26981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系統架構圖之一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Google Shape;15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8596" y="678399"/>
            <a:ext cx="6701798" cy="5579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61994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746659" y="115378"/>
            <a:ext cx="26981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系統架構圖之二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Google Shape;15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4018" y="837410"/>
            <a:ext cx="10043309" cy="52554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47650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607199" y="115378"/>
            <a:ext cx="29770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程式啟動</a:t>
            </a:r>
            <a:r>
              <a:rPr lang="en-US" altLang="zh-TW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資料庫</a:t>
            </a:r>
            <a:r>
              <a:rPr lang="en-US" altLang="zh-TW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18463549"/>
              </p:ext>
            </p:extLst>
          </p:nvPr>
        </p:nvGraphicFramePr>
        <p:xfrm>
          <a:off x="2210124" y="797955"/>
          <a:ext cx="7771752" cy="5562232"/>
        </p:xfrm>
        <a:graphic>
          <a:graphicData uri="http://schemas.openxmlformats.org/presentationml/2006/ole">
            <p:oleObj spid="_x0000_s2053" name="Visio" r:id="rId4" imgW="5578235" imgH="4463378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55768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607199" y="115378"/>
            <a:ext cx="29770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程式啟動</a:t>
            </a:r>
            <a:r>
              <a:rPr lang="en-US" altLang="zh-TW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資料庫</a:t>
            </a:r>
            <a:r>
              <a:rPr lang="en-US" altLang="zh-TW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Google Shape;17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2490" y="1093100"/>
            <a:ext cx="5881456" cy="4674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80223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926197" y="115378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使用者案例圖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Google Shape;17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9388" y="728429"/>
            <a:ext cx="7996334" cy="5668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925551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464803" y="115378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類別</a:t>
            </a:r>
            <a:r>
              <a:rPr lang="zh-TW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圖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Google Shape;18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000" y="802359"/>
            <a:ext cx="8400923" cy="5455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437379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483908" y="145722"/>
            <a:ext cx="31951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4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活動圖型</a:t>
            </a:r>
            <a:r>
              <a:rPr lang="en-US" altLang="zh-TW" sz="24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TW" altLang="en-US" sz="24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任務與劇情</a:t>
            </a:r>
            <a:r>
              <a:rPr lang="en-US" altLang="zh-TW" sz="24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24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01616" y="619658"/>
            <a:ext cx="4842587" cy="588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59992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945572" y="145722"/>
            <a:ext cx="22717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4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活動圖型</a:t>
            </a:r>
            <a:r>
              <a:rPr lang="en-US" altLang="zh-TW" sz="24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TW" altLang="en-US" sz="24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道具</a:t>
            </a:r>
            <a:r>
              <a:rPr lang="en-US" altLang="zh-TW" sz="24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24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Google Shape;19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7966" y="830423"/>
            <a:ext cx="4658802" cy="55797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97684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604135" y="145722"/>
            <a:ext cx="29546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4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資源需求與簡報工具</a:t>
            </a:r>
            <a:endParaRPr lang="zh-CN" altLang="en-US" sz="24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 Box 42"/>
          <p:cNvSpPr txBox="1">
            <a:spLocks noChangeArrowheads="1"/>
          </p:cNvSpPr>
          <p:nvPr/>
        </p:nvSpPr>
        <p:spPr bwMode="auto">
          <a:xfrm>
            <a:off x="1336378" y="648040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36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資源需求</a:t>
            </a:r>
            <a:endParaRPr lang="zh-CN" altLang="en-US" sz="36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23156855"/>
              </p:ext>
            </p:extLst>
          </p:nvPr>
        </p:nvGraphicFramePr>
        <p:xfrm>
          <a:off x="1336378" y="1364104"/>
          <a:ext cx="7119950" cy="15545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559975">
                  <a:extLst>
                    <a:ext uri="{9D8B030D-6E8A-4147-A177-3AD203B41FA5}">
                      <a16:colId xmlns:a16="http://schemas.microsoft.com/office/drawing/2014/main" xmlns="" val="1917988028"/>
                    </a:ext>
                  </a:extLst>
                </a:gridCol>
                <a:gridCol w="3559975">
                  <a:extLst>
                    <a:ext uri="{9D8B030D-6E8A-4147-A177-3AD203B41FA5}">
                      <a16:colId xmlns:a16="http://schemas.microsoft.com/office/drawing/2014/main" xmlns="" val="372932342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硬體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IOS12以上的蘋果手機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7295687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軟體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Xcode_Arkit，Blender(建模軟體)，Mixamo(動作模組網站)</a:t>
                      </a:r>
                      <a:endParaRPr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82714572"/>
                  </a:ext>
                </a:extLst>
              </a:tr>
            </a:tbl>
          </a:graphicData>
        </a:graphic>
      </p:graphicFrame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874715" y="3124885"/>
            <a:ext cx="29546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36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簡報使用工具</a:t>
            </a:r>
            <a:endParaRPr lang="zh-CN" altLang="en-US" sz="36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67031742"/>
              </p:ext>
            </p:extLst>
          </p:nvPr>
        </p:nvGraphicFramePr>
        <p:xfrm>
          <a:off x="1336378" y="4086683"/>
          <a:ext cx="7119950" cy="110747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559975">
                  <a:extLst>
                    <a:ext uri="{9D8B030D-6E8A-4147-A177-3AD203B41FA5}">
                      <a16:colId xmlns:a16="http://schemas.microsoft.com/office/drawing/2014/main" xmlns="" val="1217309479"/>
                    </a:ext>
                  </a:extLst>
                </a:gridCol>
                <a:gridCol w="3559975">
                  <a:extLst>
                    <a:ext uri="{9D8B030D-6E8A-4147-A177-3AD203B41FA5}">
                      <a16:colId xmlns:a16="http://schemas.microsoft.com/office/drawing/2014/main" xmlns="" val="15490321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工具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用途說明</a:t>
                      </a:r>
                      <a:endParaRPr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9534999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Draw io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畫ＵＭＬ圖型</a:t>
                      </a:r>
                      <a:endParaRPr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6174863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Power point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簡報製作</a:t>
                      </a:r>
                      <a:endParaRPr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52031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39422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644341" y="115378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簡介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TextBox 76"/>
          <p:cNvSpPr txBox="1"/>
          <p:nvPr/>
        </p:nvSpPr>
        <p:spPr>
          <a:xfrm>
            <a:off x="1331979" y="859068"/>
            <a:ext cx="4962808" cy="3767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SzPts val="2800"/>
              <a:buFont typeface="Arial"/>
              <a:buChar char="•"/>
            </a:pPr>
            <a:r>
              <a:rPr lang="zh-TW" altLang="en-US" sz="2800" b="1" dirty="0" smtClean="0">
                <a:solidFill>
                  <a:srgbClr val="7650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  <a:sym typeface="Arial"/>
              </a:rPr>
              <a:t>背景</a:t>
            </a:r>
            <a:endParaRPr lang="zh-TW" altLang="en-US" sz="2800" b="1" dirty="0">
              <a:solidFill>
                <a:srgbClr val="765036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  <a:sym typeface="Arial"/>
            </a:endParaRPr>
          </a:p>
          <a:p>
            <a:pPr marL="342900" lvl="0" indent="-342900">
              <a:spcBef>
                <a:spcPts val="1680"/>
              </a:spcBef>
              <a:buSzPts val="2800"/>
              <a:buFont typeface="Arial"/>
              <a:buChar char="•"/>
            </a:pPr>
            <a:r>
              <a:rPr lang="zh-TW" altLang="en-US" sz="2800" b="1" dirty="0">
                <a:solidFill>
                  <a:srgbClr val="7650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  <a:sym typeface="Arial"/>
              </a:rPr>
              <a:t>動機</a:t>
            </a:r>
          </a:p>
          <a:p>
            <a:pPr marL="342900" lvl="0" indent="-342900">
              <a:spcBef>
                <a:spcPts val="1680"/>
              </a:spcBef>
              <a:buSzPts val="2800"/>
              <a:buFont typeface="Arial"/>
              <a:buChar char="•"/>
            </a:pPr>
            <a:r>
              <a:rPr lang="zh-TW" altLang="en-US" sz="2800" b="1" dirty="0">
                <a:solidFill>
                  <a:srgbClr val="7650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  <a:sym typeface="Arial"/>
              </a:rPr>
              <a:t>目的</a:t>
            </a:r>
          </a:p>
          <a:p>
            <a:pPr marL="342900" lvl="0" indent="-342900">
              <a:spcBef>
                <a:spcPts val="1680"/>
              </a:spcBef>
              <a:buSzPts val="2800"/>
              <a:buFont typeface="Arial"/>
              <a:buChar char="•"/>
            </a:pPr>
            <a:r>
              <a:rPr lang="zh-TW" altLang="en-US" sz="2800" b="1" dirty="0">
                <a:solidFill>
                  <a:srgbClr val="7650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  <a:sym typeface="Arial"/>
              </a:rPr>
              <a:t>需求分析</a:t>
            </a:r>
          </a:p>
          <a:p>
            <a:pPr marL="342900" lvl="0" indent="-342900">
              <a:spcBef>
                <a:spcPts val="1680"/>
              </a:spcBef>
              <a:buSzPts val="2800"/>
              <a:buFont typeface="Arial"/>
              <a:buChar char="•"/>
            </a:pPr>
            <a:r>
              <a:rPr lang="zh-TW" altLang="en-US" sz="2800" b="1" dirty="0">
                <a:solidFill>
                  <a:srgbClr val="7650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  <a:sym typeface="Arial"/>
              </a:rPr>
              <a:t>構想</a:t>
            </a:r>
          </a:p>
          <a:p>
            <a:pPr marL="342900" lvl="0" indent="-342900">
              <a:spcBef>
                <a:spcPts val="1680"/>
              </a:spcBef>
              <a:buSzPts val="2800"/>
              <a:buFont typeface="Arial"/>
              <a:buChar char="•"/>
            </a:pPr>
            <a:r>
              <a:rPr lang="en-US" altLang="zh-TW" sz="2800" b="1" dirty="0">
                <a:solidFill>
                  <a:srgbClr val="7650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  <a:sym typeface="Arial"/>
              </a:rPr>
              <a:t>UML</a:t>
            </a:r>
            <a:r>
              <a:rPr lang="zh-TW" altLang="en-US" sz="2800" b="1" dirty="0" smtClean="0">
                <a:solidFill>
                  <a:srgbClr val="7650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  <a:sym typeface="Arial"/>
              </a:rPr>
              <a:t>圖</a:t>
            </a:r>
            <a:endParaRPr lang="zh-TW" altLang="en-US" sz="2800" b="1" dirty="0">
              <a:solidFill>
                <a:srgbClr val="765036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911914" y="145722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人員工作分配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37684435"/>
              </p:ext>
            </p:extLst>
          </p:nvPr>
        </p:nvGraphicFramePr>
        <p:xfrm>
          <a:off x="2181808" y="667225"/>
          <a:ext cx="7315200" cy="58523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xmlns="" val="4264379453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xmlns="" val="1506448846"/>
                    </a:ext>
                  </a:extLst>
                </a:gridCol>
              </a:tblGrid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項目</a:t>
                      </a:r>
                      <a:endParaRPr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主要負責人</a:t>
                      </a:r>
                      <a:endParaRPr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480958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內容討論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楊景程、洪嘉桓、李勝發</a:t>
                      </a:r>
                      <a:endParaRPr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47002359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簡報製作(初版)</a:t>
                      </a:r>
                      <a:endParaRPr sz="18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楊景程</a:t>
                      </a:r>
                      <a:endParaRPr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34985427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簡報製作(第二版)</a:t>
                      </a:r>
                      <a:endParaRPr sz="18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李勝發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79233416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資料蒐集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楊景程、洪嘉桓、李勝發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47149291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UML繪製(第一版)</a:t>
                      </a:r>
                      <a:endParaRPr sz="18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楊景程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52357315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UML繪製(第二版)</a:t>
                      </a:r>
                      <a:endParaRPr sz="180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李勝發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98862433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構想說明</a:t>
                      </a:r>
                      <a:endParaRPr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洪嘉桓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68274543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功能說明</a:t>
                      </a:r>
                      <a:endParaRPr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洪嘉桓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12358831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功能、系統架構圖</a:t>
                      </a:r>
                      <a:endParaRPr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李勝發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18519617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資料庫圖與互動流程圖</a:t>
                      </a:r>
                      <a:endParaRPr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李勝發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10290785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時程安排</a:t>
                      </a:r>
                      <a:endParaRPr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楊景程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56928343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需求分析</a:t>
                      </a:r>
                      <a:endParaRPr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洪嘉桓、李勝發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83872987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WORD檔製作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楊景程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60507323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審查與修正</a:t>
                      </a:r>
                      <a:endParaRPr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楊景程、洪嘉桓、李勝發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65256049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報告</a:t>
                      </a:r>
                      <a:endParaRPr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楊景程、洪嘉桓、李勝發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841742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15326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911914" y="145722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人員工作分配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16581185"/>
              </p:ext>
            </p:extLst>
          </p:nvPr>
        </p:nvGraphicFramePr>
        <p:xfrm>
          <a:off x="2181808" y="667225"/>
          <a:ext cx="7315200" cy="182885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xmlns="" val="4264379453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xmlns="" val="1506448846"/>
                    </a:ext>
                  </a:extLst>
                </a:gridCol>
              </a:tblGrid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項目</a:t>
                      </a:r>
                      <a:endParaRPr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主要負責人</a:t>
                      </a:r>
                      <a:endParaRPr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480958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使用者案例圖繪製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楊景程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47002359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UML</a:t>
                      </a:r>
                      <a:r>
                        <a:rPr lang="zh-TW" altLang="en-US" sz="1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活動圖繪製</a:t>
                      </a:r>
                      <a:endParaRPr lang="zh-TW" altLang="en-US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zh-TW" sz="1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洪嘉桓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34985427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類別圖修正</a:t>
                      </a:r>
                      <a:endParaRPr lang="zh-TW" altLang="en-US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楊景程</a:t>
                      </a:r>
                      <a:endParaRPr lang="zh-TW" altLang="en-US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79233416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簡報製作</a:t>
                      </a:r>
                      <a:r>
                        <a:rPr lang="en-US" altLang="zh-TW" sz="1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第三版</a:t>
                      </a:r>
                      <a:r>
                        <a:rPr lang="en-US" altLang="zh-TW" sz="1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8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楊景程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47149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23855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270986" y="145722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時程安排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65197677"/>
              </p:ext>
            </p:extLst>
          </p:nvPr>
        </p:nvGraphicFramePr>
        <p:xfrm>
          <a:off x="1787728" y="807911"/>
          <a:ext cx="8052550" cy="557266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80275">
                  <a:extLst>
                    <a:ext uri="{9D8B030D-6E8A-4147-A177-3AD203B41FA5}">
                      <a16:colId xmlns:a16="http://schemas.microsoft.com/office/drawing/2014/main" xmlns="" val="2200701185"/>
                    </a:ext>
                  </a:extLst>
                </a:gridCol>
                <a:gridCol w="652475">
                  <a:extLst>
                    <a:ext uri="{9D8B030D-6E8A-4147-A177-3AD203B41FA5}">
                      <a16:colId xmlns:a16="http://schemas.microsoft.com/office/drawing/2014/main" xmlns="" val="188715039"/>
                    </a:ext>
                  </a:extLst>
                </a:gridCol>
                <a:gridCol w="652475">
                  <a:extLst>
                    <a:ext uri="{9D8B030D-6E8A-4147-A177-3AD203B41FA5}">
                      <a16:colId xmlns:a16="http://schemas.microsoft.com/office/drawing/2014/main" xmlns="" val="3137885099"/>
                    </a:ext>
                  </a:extLst>
                </a:gridCol>
                <a:gridCol w="652475">
                  <a:extLst>
                    <a:ext uri="{9D8B030D-6E8A-4147-A177-3AD203B41FA5}">
                      <a16:colId xmlns:a16="http://schemas.microsoft.com/office/drawing/2014/main" xmlns="" val="3980135399"/>
                    </a:ext>
                  </a:extLst>
                </a:gridCol>
                <a:gridCol w="652475">
                  <a:extLst>
                    <a:ext uri="{9D8B030D-6E8A-4147-A177-3AD203B41FA5}">
                      <a16:colId xmlns:a16="http://schemas.microsoft.com/office/drawing/2014/main" xmlns="" val="1125503726"/>
                    </a:ext>
                  </a:extLst>
                </a:gridCol>
                <a:gridCol w="652475">
                  <a:extLst>
                    <a:ext uri="{9D8B030D-6E8A-4147-A177-3AD203B41FA5}">
                      <a16:colId xmlns:a16="http://schemas.microsoft.com/office/drawing/2014/main" xmlns="" val="3432629078"/>
                    </a:ext>
                  </a:extLst>
                </a:gridCol>
                <a:gridCol w="652475">
                  <a:extLst>
                    <a:ext uri="{9D8B030D-6E8A-4147-A177-3AD203B41FA5}">
                      <a16:colId xmlns:a16="http://schemas.microsoft.com/office/drawing/2014/main" xmlns="" val="2049378631"/>
                    </a:ext>
                  </a:extLst>
                </a:gridCol>
                <a:gridCol w="652475">
                  <a:extLst>
                    <a:ext uri="{9D8B030D-6E8A-4147-A177-3AD203B41FA5}">
                      <a16:colId xmlns:a16="http://schemas.microsoft.com/office/drawing/2014/main" xmlns="" val="1061470256"/>
                    </a:ext>
                  </a:extLst>
                </a:gridCol>
                <a:gridCol w="652475">
                  <a:extLst>
                    <a:ext uri="{9D8B030D-6E8A-4147-A177-3AD203B41FA5}">
                      <a16:colId xmlns:a16="http://schemas.microsoft.com/office/drawing/2014/main" xmlns="" val="709708192"/>
                    </a:ext>
                  </a:extLst>
                </a:gridCol>
                <a:gridCol w="652475">
                  <a:extLst>
                    <a:ext uri="{9D8B030D-6E8A-4147-A177-3AD203B41FA5}">
                      <a16:colId xmlns:a16="http://schemas.microsoft.com/office/drawing/2014/main" xmlns="" val="1917502805"/>
                    </a:ext>
                  </a:extLst>
                </a:gridCol>
              </a:tblGrid>
              <a:tr h="394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/>
                        <a:t>2018年</a:t>
                      </a:r>
                      <a:endParaRPr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/>
                        <a:t>2019年</a:t>
                      </a:r>
                      <a:endParaRPr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4517681"/>
                  </a:ext>
                </a:extLst>
              </a:tr>
              <a:tr h="394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</a:rPr>
                        <a:t>作業項目</a:t>
                      </a:r>
                      <a:endParaRPr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9月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10月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11月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12月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1月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2月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3月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4月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5月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84341876"/>
                  </a:ext>
                </a:extLst>
              </a:tr>
              <a:tr h="394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</a:rPr>
                        <a:t>主題規劃</a:t>
                      </a:r>
                      <a:endParaRPr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524284565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</a:rPr>
                        <a:t>簡介製作</a:t>
                      </a:r>
                      <a:endParaRPr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472749382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</a:rPr>
                        <a:t>系統架構圖製作</a:t>
                      </a:r>
                      <a:endParaRPr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3196841596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</a:rPr>
                        <a:t>UML圖製作</a:t>
                      </a:r>
                      <a:endParaRPr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2350849776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</a:rPr>
                        <a:t>景點取景</a:t>
                      </a:r>
                      <a:endParaRPr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4115290430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資料蒐集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3075075613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NPC角色建模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3371566298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UI元件設計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724712782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任務規劃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711016638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程式撰寫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2729031893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Debug</a:t>
                      </a: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873701040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簡報製作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3637234789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專案發表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3865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39045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9509a4d7d33c"/>
          <p:cNvPicPr>
            <a:picLocks noChangeAspect="1"/>
          </p:cNvPicPr>
          <p:nvPr/>
        </p:nvPicPr>
        <p:blipFill>
          <a:blip r:embed="rId3"/>
          <a:srcRect t="4992" r="516" b="5000"/>
          <a:stretch>
            <a:fillRect/>
          </a:stretch>
        </p:blipFill>
        <p:spPr>
          <a:xfrm>
            <a:off x="-61595" y="0"/>
            <a:ext cx="1225169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87553" y="2796629"/>
            <a:ext cx="7610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 smtClean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謝謝聆聽  </a:t>
            </a:r>
            <a:r>
              <a:rPr lang="en-US" altLang="zh-CN" sz="4400" dirty="0" smtClean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Thanks</a:t>
            </a:r>
            <a:endParaRPr lang="en-US" altLang="zh-CN" sz="44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149725" y="3571875"/>
            <a:ext cx="6705600" cy="0"/>
          </a:xfrm>
          <a:prstGeom prst="line">
            <a:avLst/>
          </a:prstGeom>
          <a:ln w="22225">
            <a:solidFill>
              <a:srgbClr val="765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045325" y="3743325"/>
            <a:ext cx="1724025" cy="400050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69125" y="3759200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201</a:t>
            </a:r>
            <a:r>
              <a:rPr lang="en-US" altLang="zh-TW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9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年</a:t>
            </a:r>
            <a:r>
              <a:rPr lang="en-US" altLang="zh-TW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月</a:t>
            </a:r>
            <a:r>
              <a:rPr lang="en-US" altLang="zh-TW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日</a:t>
            </a:r>
            <a:endParaRPr lang="zh-CN" altLang="en-US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34175" y="1143000"/>
            <a:ext cx="4762500" cy="4410075"/>
            <a:chOff x="10605" y="1800"/>
            <a:chExt cx="7500" cy="694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0605" y="1800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605" y="1800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8105" y="1800"/>
              <a:ext cx="0" cy="6945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605" y="8745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605" y="7065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直角三角形 19"/>
          <p:cNvSpPr/>
          <p:nvPr/>
        </p:nvSpPr>
        <p:spPr>
          <a:xfrm rot="10800000">
            <a:off x="10960100" y="1143000"/>
            <a:ext cx="536575" cy="536575"/>
          </a:xfrm>
          <a:prstGeom prst="rtTriangl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644345" y="115378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50026" y="1482504"/>
            <a:ext cx="9420341" cy="228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40000"/>
              </a:lnSpc>
            </a:pPr>
            <a:r>
              <a:rPr lang="zh-TW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科技日新月異，人們已不滿足在螢幕中建構一個幻想世界，這是</a:t>
            </a:r>
            <a:r>
              <a:rPr lang="en-US" altLang="zh-TW" sz="2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VR</a:t>
            </a:r>
            <a:r>
              <a:rPr lang="zh-TW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、</a:t>
            </a:r>
            <a:r>
              <a:rPr lang="en-US" altLang="zh-TW" sz="2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AR</a:t>
            </a:r>
            <a:r>
              <a:rPr lang="zh-TW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等技術相應出現，使我們能親身進入幻想世界，甚至使之與現實融合。</a:t>
            </a:r>
          </a:p>
          <a:p>
            <a:pPr algn="l">
              <a:lnSpc>
                <a:spcPct val="140000"/>
              </a:lnSpc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25" name="Google Shape;10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1226" y="2808242"/>
            <a:ext cx="4426689" cy="36160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644636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644340" y="115378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2" name="Google Shape;10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7092" y="918018"/>
            <a:ext cx="7554025" cy="5265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867695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644340" y="115378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Google Shape;114;p17" descr="ãRPGè£½ä½å¤§å¸«ãçåçæå°çµæ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7968" y="638598"/>
            <a:ext cx="7432616" cy="5648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849173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105731" y="115378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動機與目的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7789" y="4380184"/>
            <a:ext cx="102761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00000"/>
              </a:buClr>
              <a:buSzPts val="2800"/>
            </a:pPr>
            <a:r>
              <a:rPr lang="zh-TW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所以我們要建立一個以地方文化為主題的</a:t>
            </a:r>
            <a:r>
              <a:rPr lang="en-US" altLang="zh-TW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RPG</a:t>
            </a:r>
            <a:r>
              <a:rPr lang="zh-TW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遊戲，並以</a:t>
            </a:r>
            <a:r>
              <a:rPr lang="en-US" altLang="zh-TW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AR</a:t>
            </a:r>
            <a:r>
              <a:rPr lang="zh-TW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方式呈現。</a:t>
            </a:r>
            <a:endParaRPr lang="zh-TW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Text Box 42"/>
          <p:cNvSpPr txBox="1">
            <a:spLocks noChangeArrowheads="1"/>
          </p:cNvSpPr>
          <p:nvPr/>
        </p:nvSpPr>
        <p:spPr bwMode="auto">
          <a:xfrm>
            <a:off x="651274" y="769346"/>
            <a:ext cx="14157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4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動機</a:t>
            </a:r>
            <a:endParaRPr lang="zh-CN" altLang="en-US" sz="4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 Box 42"/>
          <p:cNvSpPr txBox="1">
            <a:spLocks noChangeArrowheads="1"/>
          </p:cNvSpPr>
          <p:nvPr/>
        </p:nvSpPr>
        <p:spPr bwMode="auto">
          <a:xfrm>
            <a:off x="632612" y="3318042"/>
            <a:ext cx="14157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4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目的</a:t>
            </a:r>
            <a:endParaRPr lang="zh-CN" altLang="en-US" sz="4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7789" y="1945355"/>
            <a:ext cx="102761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2800"/>
            </a:pP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以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AR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技術為特點吸引民眾到特定地點觀賞，並以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RPG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的遊戲型態使玩家一步步認識當地文化，藉此可達到活絡地方觀光的目的。</a:t>
            </a:r>
            <a:endParaRPr lang="zh-TW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8218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285267" y="115378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需求分析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4" name="Google Shape;128;p19"/>
          <p:cNvGraphicFramePr/>
          <p:nvPr>
            <p:extLst>
              <p:ext uri="{D42A27DB-BD31-4B8C-83A1-F6EECF244321}">
                <p14:modId xmlns:p14="http://schemas.microsoft.com/office/powerpoint/2010/main" xmlns="" val="322046238"/>
              </p:ext>
            </p:extLst>
          </p:nvPr>
        </p:nvGraphicFramePr>
        <p:xfrm>
          <a:off x="608794" y="1539552"/>
          <a:ext cx="10832808" cy="4036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8655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672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0707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6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需求分析</a:t>
                      </a:r>
                      <a:endParaRPr sz="2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8032" marR="158032" marT="79032" marB="7903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6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對應功能</a:t>
                      </a:r>
                      <a:endParaRPr sz="4700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/>
                        <a:sym typeface="Arial"/>
                      </a:endParaRPr>
                    </a:p>
                  </a:txBody>
                  <a:tcPr marL="158032" marR="158032" marT="79032" marB="79032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975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5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觀看地圖與景點位置</a:t>
                      </a:r>
                      <a:endParaRPr sz="2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8032" marR="158032" marT="79032" marB="7903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500" u="none" strike="noStrike" cap="none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GPS與地圖顯示功能</a:t>
                      </a:r>
                      <a:endParaRPr sz="23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8032" marR="158032" marT="79032" marB="79032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975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5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了解當地文化故事</a:t>
                      </a:r>
                      <a:endParaRPr sz="2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8032" marR="158032" marT="79032" marB="7903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500" u="none" strike="noStrike" cap="none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RPG型態的遊玩方式</a:t>
                      </a:r>
                      <a:endParaRPr sz="23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8032" marR="158032" marT="79032" marB="79032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098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5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觀看當地器物</a:t>
                      </a:r>
                      <a:endParaRPr sz="2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8032" marR="158032" marT="79032" marB="7903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5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以AR顯示</a:t>
                      </a:r>
                      <a:endParaRPr sz="2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8032" marR="158032" marT="79032" marB="79032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975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5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在地人規劃的遊玩路線</a:t>
                      </a:r>
                      <a:endParaRPr sz="2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8032" marR="158032" marT="79032" marB="7903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5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以RPG任務方式逐步引導</a:t>
                      </a:r>
                      <a:endParaRPr sz="2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8032" marR="158032" marT="79032" marB="79032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97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留存紀念</a:t>
                      </a:r>
                      <a:endParaRPr sz="2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/>
                        <a:sym typeface="Arial"/>
                      </a:endParaRPr>
                    </a:p>
                  </a:txBody>
                  <a:tcPr marL="158032" marR="158032" marT="79032" marB="7903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與吉祥物(虛擬顯示)拍照並分享</a:t>
                      </a:r>
                      <a:endParaRPr sz="2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8032" marR="158032" marT="79032" marB="79032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97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觀看任務、道具等..進度</a:t>
                      </a:r>
                      <a:endParaRPr sz="2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/>
                        <a:sym typeface="Arial"/>
                      </a:endParaRPr>
                    </a:p>
                  </a:txBody>
                  <a:tcPr marL="158032" marR="158032" marT="79032" marB="7903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相對應的按鈕與列表</a:t>
                      </a:r>
                      <a:endParaRPr sz="2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8032" marR="158032" marT="79032" marB="79032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04978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644340" y="115378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構想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Google Shape;13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8225" y="827228"/>
            <a:ext cx="7653403" cy="5172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7380" y="554929"/>
            <a:ext cx="3000375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18731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105732" y="115378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功能結構</a:t>
            </a:r>
            <a:r>
              <a:rPr lang="zh-TW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圖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32618038"/>
              </p:ext>
            </p:extLst>
          </p:nvPr>
        </p:nvGraphicFramePr>
        <p:xfrm>
          <a:off x="2333379" y="876138"/>
          <a:ext cx="7333135" cy="5381365"/>
        </p:xfrm>
        <a:graphic>
          <a:graphicData uri="http://schemas.openxmlformats.org/presentationml/2006/ole">
            <p:oleObj spid="_x0000_s1029" name="Visio" r:id="rId4" imgW="5821153" imgH="4370556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21833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64CFF83-9047-4386-B30A-B2FFA0748EEC"/>
  <p:tag name="ISPRING_SCORM_RATE_SLIDES" val="1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02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754</Words>
  <Application>Microsoft Office PowerPoint</Application>
  <PresentationFormat>自訂</PresentationFormat>
  <Paragraphs>171</Paragraphs>
  <Slides>23</Slides>
  <Notes>23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5" baseType="lpstr">
      <vt:lpstr>Office 主题</vt:lpstr>
      <vt:lpstr>Visio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李勝發</cp:lastModifiedBy>
  <cp:revision>35</cp:revision>
  <dcterms:created xsi:type="dcterms:W3CDTF">2017-06-27T08:49:00Z</dcterms:created>
  <dcterms:modified xsi:type="dcterms:W3CDTF">2019-01-09T15:50:53Z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