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260" r:id="rId2"/>
    <p:sldId id="261" r:id="rId3"/>
    <p:sldId id="262" r:id="rId4"/>
    <p:sldId id="264" r:id="rId5"/>
    <p:sldId id="266" r:id="rId6"/>
    <p:sldId id="263" r:id="rId7"/>
    <p:sldId id="268" r:id="rId8"/>
    <p:sldId id="269" r:id="rId9"/>
    <p:sldId id="283" r:id="rId10"/>
    <p:sldId id="272" r:id="rId11"/>
    <p:sldId id="281" r:id="rId12"/>
    <p:sldId id="280" r:id="rId13"/>
    <p:sldId id="271" r:id="rId14"/>
    <p:sldId id="274" r:id="rId15"/>
    <p:sldId id="275" r:id="rId16"/>
    <p:sldId id="276" r:id="rId17"/>
    <p:sldId id="282" r:id="rId18"/>
    <p:sldId id="278" r:id="rId19"/>
    <p:sldId id="279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277" autoAdjust="0"/>
  </p:normalViewPr>
  <p:slideViewPr>
    <p:cSldViewPr>
      <p:cViewPr varScale="1">
        <p:scale>
          <a:sx n="95" d="100"/>
          <a:sy n="95" d="100"/>
        </p:scale>
        <p:origin x="44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F101D-2319-4DC8-89C1-1563B24382CD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BB5C6-E6FC-4E43-BF5C-294B11DAA9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069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BB5C6-E6FC-4E43-BF5C-294B11DAA90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75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2438400" y="2133600"/>
            <a:ext cx="5562600" cy="1774825"/>
          </a:xfrm>
        </p:spPr>
        <p:txBody>
          <a:bodyPr/>
          <a:lstStyle>
            <a:lvl1pPr>
              <a:lnSpc>
                <a:spcPct val="100000"/>
              </a:lnSpc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38400" y="3962400"/>
            <a:ext cx="5562600" cy="990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  <a:endParaRPr lang="zh-CN" altLang="en-US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953250" y="274638"/>
            <a:ext cx="196215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66800" y="274638"/>
            <a:ext cx="573405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66800" y="1600200"/>
            <a:ext cx="3581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581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FFCEC07-D64F-4E5D-81E0-661D88DA05AE}" type="datetimeFigureOut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274638"/>
            <a:ext cx="7848600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00200"/>
            <a:ext cx="7315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1" name="Rectangle 17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286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rgbClr val="000000"/>
                </a:solidFill>
                <a:latin typeface="Garamond" pitchFamily="18" charset="0"/>
              </a:defRPr>
            </a:lvl1pPr>
          </a:lstStyle>
          <a:p>
            <a:fld id="{8FFCEC07-D64F-4E5D-81E0-661D88DA05AE}" type="datetimeFigureOut">
              <a:rPr lang="zh-TW" altLang="en-US" smtClean="0"/>
              <a:pPr/>
              <a:t>2018/12/17</a:t>
            </a:fld>
            <a:endParaRPr lang="zh-TW" altLang="en-US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48768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200" b="0">
                <a:solidFill>
                  <a:srgbClr val="000000"/>
                </a:solidFill>
                <a:latin typeface="Garamond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400800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rgbClr val="000000"/>
                </a:solidFill>
                <a:latin typeface="Garamond" pitchFamily="18" charset="0"/>
              </a:defRPr>
            </a:lvl1pPr>
          </a:lstStyle>
          <a:p>
            <a:fld id="{B857AC8E-7FDD-473A-AED9-303F911114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宋体" pitchFamily="2" charset="-122"/>
          <a:ea typeface="宋体" pitchFamily="2" charset="-122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宋体" pitchFamily="2" charset="-122"/>
          <a:ea typeface="宋体" pitchFamily="2" charset="-122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宋体" pitchFamily="2" charset="-122"/>
          <a:ea typeface="宋体" pitchFamily="2" charset="-122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宋体" pitchFamily="2" charset="-122"/>
          <a:ea typeface="宋体" pitchFamily="2" charset="-122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宋体" pitchFamily="2" charset="-122"/>
          <a:ea typeface="宋体" pitchFamily="2" charset="-122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宋体" pitchFamily="2" charset="-122"/>
          <a:ea typeface="宋体" pitchFamily="2" charset="-122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宋体" pitchFamily="2" charset="-122"/>
          <a:ea typeface="宋体" pitchFamily="2" charset="-122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000000"/>
          </a:solidFill>
          <a:latin typeface="宋体" pitchFamily="2" charset="-122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60000"/>
        </a:spcBef>
        <a:spcAft>
          <a:spcPct val="0"/>
        </a:spcAft>
        <a:buClr>
          <a:srgbClr val="000000"/>
        </a:buClr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Garamond" pitchFamily="18" charset="0"/>
        <a:buChar char="−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Garamond" pitchFamily="18" charset="0"/>
        <a:buChar char="−"/>
        <a:defRPr sz="16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•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sz="quarter"/>
          </p:nvPr>
        </p:nvSpPr>
        <p:spPr>
          <a:xfrm>
            <a:off x="1571604" y="2071678"/>
            <a:ext cx="6500858" cy="1152524"/>
          </a:xfrm>
        </p:spPr>
        <p:txBody>
          <a:bodyPr/>
          <a:lstStyle/>
          <a:p>
            <a:r>
              <a:rPr lang="en-US" altLang="zh-TW" sz="5400" dirty="0"/>
              <a:t>AR</a:t>
            </a:r>
            <a:r>
              <a:rPr lang="zh-TW" altLang="en-US" sz="5400" dirty="0"/>
              <a:t> </a:t>
            </a:r>
            <a:r>
              <a:rPr lang="en-US" altLang="zh-TW" sz="5400" dirty="0"/>
              <a:t>RPG</a:t>
            </a:r>
            <a:r>
              <a:rPr lang="zh-TW" altLang="en-US" sz="5400" dirty="0"/>
              <a:t>結合區域行銷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sz="quarter" idx="1"/>
          </p:nvPr>
        </p:nvSpPr>
        <p:spPr>
          <a:xfrm>
            <a:off x="6000760" y="4429132"/>
            <a:ext cx="2500330" cy="2000264"/>
          </a:xfrm>
        </p:spPr>
        <p:txBody>
          <a:bodyPr/>
          <a:lstStyle/>
          <a:p>
            <a:pPr algn="just"/>
            <a:r>
              <a:rPr lang="zh-TW" altLang="en-US" sz="2000" dirty="0"/>
              <a:t>軟體工程第十二組</a:t>
            </a:r>
            <a:endParaRPr lang="en-US" altLang="zh-TW" sz="2000" dirty="0"/>
          </a:p>
          <a:p>
            <a:pPr algn="just"/>
            <a:r>
              <a:rPr lang="zh-TW" altLang="en-US" sz="2000" dirty="0"/>
              <a:t>楊景程</a:t>
            </a:r>
            <a:r>
              <a:rPr lang="en-US" altLang="zh-TW" sz="2000" dirty="0"/>
              <a:t>0551005</a:t>
            </a:r>
          </a:p>
          <a:p>
            <a:pPr algn="just"/>
            <a:r>
              <a:rPr lang="zh-TW" altLang="en-US" sz="2000" dirty="0"/>
              <a:t>洪嘉桓</a:t>
            </a:r>
            <a:r>
              <a:rPr lang="en-US" altLang="zh-TW" sz="2000" dirty="0"/>
              <a:t>0551051</a:t>
            </a:r>
          </a:p>
          <a:p>
            <a:pPr algn="just"/>
            <a:r>
              <a:rPr lang="zh-TW" altLang="en-US" sz="2000" dirty="0"/>
              <a:t>李勝發</a:t>
            </a:r>
            <a:r>
              <a:rPr lang="en-US" altLang="zh-TW" sz="2000" dirty="0"/>
              <a:t>0551099</a:t>
            </a:r>
            <a:endParaRPr lang="zh-TW" altLang="en-US" sz="2000" dirty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功能結構圖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571603" y="1571612"/>
          <a:ext cx="6786611" cy="4980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Visio" r:id="rId3" imgW="5821153" imgH="4370556" progId="Visio.Drawing.11">
                  <p:embed/>
                </p:oleObj>
              </mc:Choice>
              <mc:Fallback>
                <p:oleObj name="Visio" r:id="rId3" imgW="5821153" imgH="4370556" progId="Visio.Drawing.1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3" y="1571612"/>
                        <a:ext cx="6786611" cy="49803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系統架構圖之一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643050"/>
            <a:ext cx="5749512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系統架構圖之二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85915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程式啟動</a:t>
            </a:r>
            <a:r>
              <a:rPr lang="en-US" altLang="zh-TW" dirty="0"/>
              <a:t>(</a:t>
            </a:r>
            <a:r>
              <a:rPr lang="zh-TW" altLang="en-US" dirty="0"/>
              <a:t>資料庫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1857356" y="1714487"/>
          <a:ext cx="6858048" cy="4908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6" name="Visio" r:id="rId3" imgW="5578235" imgH="4463378" progId="Visio.Drawing.11">
                  <p:embed/>
                </p:oleObj>
              </mc:Choice>
              <mc:Fallback>
                <p:oleObj name="Visio" r:id="rId3" imgW="5578235" imgH="4463378" progId="Visio.Drawing.11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1714487"/>
                        <a:ext cx="6858048" cy="4908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類別圖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1447800"/>
            <a:ext cx="7902369" cy="491976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互動流程</a:t>
            </a:r>
          </a:p>
        </p:txBody>
      </p:sp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1714480" y="142852"/>
          <a:ext cx="5940425" cy="651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8" name="Visio" r:id="rId3" imgW="5941344" imgH="6514521" progId="Visio.Drawing.11">
                  <p:embed/>
                </p:oleObj>
              </mc:Choice>
              <mc:Fallback>
                <p:oleObj name="Visio" r:id="rId3" imgW="5941344" imgH="6514521" progId="Visio.Drawing.1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142852"/>
                        <a:ext cx="5940425" cy="651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資源需求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1088684" y="2015733"/>
            <a:ext cx="7555281" cy="4013593"/>
          </a:xfrm>
        </p:spPr>
        <p:txBody>
          <a:bodyPr>
            <a:normAutofit fontScale="62500" lnSpcReduction="20000"/>
          </a:bodyPr>
          <a:lstStyle/>
          <a:p>
            <a:r>
              <a:rPr lang="zh-TW" altLang="en-US" sz="3900" dirty="0"/>
              <a:t>工具</a:t>
            </a:r>
            <a:endParaRPr lang="en-US" altLang="zh-TW" sz="3900" dirty="0"/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硬體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:IOS12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以上的蘋果手機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軟體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Xcode_Arkit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Blender(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建模軟體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Mixamo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動作模組網站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sz="2800" dirty="0"/>
          </a:p>
          <a:p>
            <a:r>
              <a:rPr lang="zh-TW" altLang="en-US" sz="3800" dirty="0"/>
              <a:t>人員分配</a:t>
            </a:r>
            <a:endParaRPr lang="en-US" altLang="zh-TW" sz="3800" dirty="0"/>
          </a:p>
          <a:p>
            <a:r>
              <a:rPr lang="zh-TW" altLang="en-US" sz="2800" dirty="0"/>
              <a:t>楊景程</a:t>
            </a:r>
            <a:r>
              <a:rPr lang="en-US" altLang="zh-TW" sz="2800" dirty="0"/>
              <a:t>: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統整簡報資料，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UI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元件設計，資料蒐集，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Word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檔製作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/>
              <a:t>洪嘉桓</a:t>
            </a:r>
            <a:r>
              <a:rPr lang="en-US" altLang="zh-TW" sz="2800" dirty="0"/>
              <a:t>: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景點環境取景，角色建模設計，任務劇情規劃，簡報協助製作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/>
              <a:t>李勝發</a:t>
            </a:r>
            <a:r>
              <a:rPr lang="en-US" altLang="zh-TW" sz="2800" dirty="0"/>
              <a:t>: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程式流程規劃，</a:t>
            </a:r>
            <a:r>
              <a:rPr lang="en-US" altLang="zh-TW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Debug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與優化，簡報協助製作，系統架構圖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繪製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UML</a:t>
            </a:r>
            <a:r>
              <a:rPr lang="zh-TW" altLang="en-US" sz="2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</a:rPr>
              <a:t>繪製，報告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848600" cy="566464"/>
          </a:xfrm>
        </p:spPr>
        <p:txBody>
          <a:bodyPr/>
          <a:lstStyle/>
          <a:p>
            <a:r>
              <a:rPr lang="zh-TW" altLang="en-US" sz="3600" dirty="0"/>
              <a:t>本次人員工作分配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849381"/>
              </p:ext>
            </p:extLst>
          </p:nvPr>
        </p:nvGraphicFramePr>
        <p:xfrm>
          <a:off x="971600" y="808275"/>
          <a:ext cx="7315200" cy="592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977850935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994935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主要負責人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71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rgbClr val="002060"/>
                          </a:solidFill>
                        </a:rPr>
                        <a:t>內容討論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楊景程、洪嘉桓、李勝發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559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簡報製作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初版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楊景程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0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簡報製作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第二版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李勝發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18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資料蒐集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楊景程、洪嘉桓、李勝發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74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UML</a:t>
                      </a:r>
                      <a:r>
                        <a:rPr lang="zh-TW" altLang="en-US" dirty="0"/>
                        <a:t>繪製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第一版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楊景程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7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UML</a:t>
                      </a:r>
                      <a:r>
                        <a:rPr lang="zh-TW" altLang="en-US" dirty="0"/>
                        <a:t>繪製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第二版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李勝發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812571"/>
                  </a:ext>
                </a:extLst>
              </a:tr>
              <a:tr h="3130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構想說明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洪嘉桓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357129"/>
                  </a:ext>
                </a:extLst>
              </a:tr>
              <a:tr h="3130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功能說明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洪嘉桓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85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功能、系統架構圖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李勝發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4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資料庫圖與互動流程圖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李勝發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4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時程安排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楊景程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08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需求分析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洪嘉桓、李勝發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57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WORD</a:t>
                      </a:r>
                      <a:r>
                        <a:rPr lang="zh-TW" altLang="en-US" dirty="0"/>
                        <a:t>檔製作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楊景程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324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審查與修正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楊景程、洪嘉桓、李勝發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43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報告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李勝發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597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138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 bwMode="auto">
          <a:xfrm>
            <a:off x="611560" y="260648"/>
            <a:ext cx="7321624" cy="75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TW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時程安排</a:t>
            </a:r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255814"/>
              </p:ext>
            </p:extLst>
          </p:nvPr>
        </p:nvGraphicFramePr>
        <p:xfrm>
          <a:off x="539552" y="1124744"/>
          <a:ext cx="8052614" cy="5572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274">
                  <a:extLst>
                    <a:ext uri="{9D8B030D-6E8A-4147-A177-3AD203B41FA5}">
                      <a16:colId xmlns:a16="http://schemas.microsoft.com/office/drawing/2014/main" val="2658102564"/>
                    </a:ext>
                  </a:extLst>
                </a:gridCol>
                <a:gridCol w="652482">
                  <a:extLst>
                    <a:ext uri="{9D8B030D-6E8A-4147-A177-3AD203B41FA5}">
                      <a16:colId xmlns:a16="http://schemas.microsoft.com/office/drawing/2014/main" val="4035710884"/>
                    </a:ext>
                  </a:extLst>
                </a:gridCol>
                <a:gridCol w="652483">
                  <a:extLst>
                    <a:ext uri="{9D8B030D-6E8A-4147-A177-3AD203B41FA5}">
                      <a16:colId xmlns:a16="http://schemas.microsoft.com/office/drawing/2014/main" val="1869935520"/>
                    </a:ext>
                  </a:extLst>
                </a:gridCol>
                <a:gridCol w="652482">
                  <a:extLst>
                    <a:ext uri="{9D8B030D-6E8A-4147-A177-3AD203B41FA5}">
                      <a16:colId xmlns:a16="http://schemas.microsoft.com/office/drawing/2014/main" val="2762801947"/>
                    </a:ext>
                  </a:extLst>
                </a:gridCol>
                <a:gridCol w="652483">
                  <a:extLst>
                    <a:ext uri="{9D8B030D-6E8A-4147-A177-3AD203B41FA5}">
                      <a16:colId xmlns:a16="http://schemas.microsoft.com/office/drawing/2014/main" val="2483937860"/>
                    </a:ext>
                  </a:extLst>
                </a:gridCol>
                <a:gridCol w="652482">
                  <a:extLst>
                    <a:ext uri="{9D8B030D-6E8A-4147-A177-3AD203B41FA5}">
                      <a16:colId xmlns:a16="http://schemas.microsoft.com/office/drawing/2014/main" val="3142725457"/>
                    </a:ext>
                  </a:extLst>
                </a:gridCol>
                <a:gridCol w="652482">
                  <a:extLst>
                    <a:ext uri="{9D8B030D-6E8A-4147-A177-3AD203B41FA5}">
                      <a16:colId xmlns:a16="http://schemas.microsoft.com/office/drawing/2014/main" val="2120672418"/>
                    </a:ext>
                  </a:extLst>
                </a:gridCol>
                <a:gridCol w="652482">
                  <a:extLst>
                    <a:ext uri="{9D8B030D-6E8A-4147-A177-3AD203B41FA5}">
                      <a16:colId xmlns:a16="http://schemas.microsoft.com/office/drawing/2014/main" val="2546602912"/>
                    </a:ext>
                  </a:extLst>
                </a:gridCol>
                <a:gridCol w="652482">
                  <a:extLst>
                    <a:ext uri="{9D8B030D-6E8A-4147-A177-3AD203B41FA5}">
                      <a16:colId xmlns:a16="http://schemas.microsoft.com/office/drawing/2014/main" val="1417368171"/>
                    </a:ext>
                  </a:extLst>
                </a:gridCol>
                <a:gridCol w="652482">
                  <a:extLst>
                    <a:ext uri="{9D8B030D-6E8A-4147-A177-3AD203B41FA5}">
                      <a16:colId xmlns:a16="http://schemas.microsoft.com/office/drawing/2014/main" val="2230023914"/>
                    </a:ext>
                  </a:extLst>
                </a:gridCol>
              </a:tblGrid>
              <a:tr h="394479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2018</a:t>
                      </a:r>
                      <a:r>
                        <a:rPr lang="zh-TW" altLang="en-US" dirty="0"/>
                        <a:t>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2019</a:t>
                      </a:r>
                      <a:r>
                        <a:rPr lang="zh-TW" altLang="en-US" dirty="0"/>
                        <a:t>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573768"/>
                  </a:ext>
                </a:extLst>
              </a:tr>
              <a:tr h="39447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作業項目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r>
                        <a:rPr lang="zh-TW" altLang="en-US" dirty="0"/>
                        <a:t>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672839"/>
                  </a:ext>
                </a:extLst>
              </a:tr>
              <a:tr h="39447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主題規劃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464531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簡介製作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535878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系統架構圖製作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415475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UML</a:t>
                      </a:r>
                      <a:r>
                        <a:rPr lang="zh-TW" altLang="en-US" dirty="0"/>
                        <a:t>圖製作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97097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景點取景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98121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資料蒐集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049494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NPC</a:t>
                      </a:r>
                      <a:r>
                        <a:rPr lang="zh-TW" altLang="en-US" dirty="0"/>
                        <a:t>角色建模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877482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UI</a:t>
                      </a:r>
                      <a:r>
                        <a:rPr lang="zh-TW" altLang="en-US" dirty="0"/>
                        <a:t>元件設計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449384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任務規劃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369107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程式撰寫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703240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Debug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632879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簡報製作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891602"/>
                  </a:ext>
                </a:extLst>
              </a:tr>
              <a:tr h="22854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專案發表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576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515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1538" y="1285860"/>
            <a:ext cx="7315200" cy="4525963"/>
          </a:xfrm>
        </p:spPr>
        <p:txBody>
          <a:bodyPr anchor="ctr"/>
          <a:lstStyle/>
          <a:p>
            <a:pPr marL="514350" indent="-514350" algn="ctr">
              <a:buNone/>
            </a:pPr>
            <a:r>
              <a:rPr lang="zh-TW" altLang="en-US" sz="8800" dirty="0">
                <a:latin typeface="微軟正黑體 Light" pitchFamily="34" charset="-120"/>
                <a:ea typeface="微軟正黑體 Light" pitchFamily="34" charset="-120"/>
              </a:rPr>
              <a:t>報告結束</a:t>
            </a:r>
            <a:r>
              <a:rPr lang="en-US" altLang="zh-TW" sz="8800" dirty="0">
                <a:latin typeface="微軟正黑體 Light" pitchFamily="34" charset="-120"/>
                <a:ea typeface="微軟正黑體 Light" pitchFamily="34" charset="-120"/>
              </a:rPr>
              <a:t>~</a:t>
            </a:r>
            <a:endParaRPr lang="zh-TW" altLang="en-US" sz="8800" dirty="0">
              <a:latin typeface="微軟正黑體 Light" pitchFamily="34" charset="-120"/>
              <a:ea typeface="微軟正黑體 Light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85918" y="2000240"/>
            <a:ext cx="6715172" cy="3571899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背景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動機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需求分析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構想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背景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85918" y="2000240"/>
            <a:ext cx="6715172" cy="3571899"/>
          </a:xfrm>
        </p:spPr>
        <p:txBody>
          <a:bodyPr/>
          <a:lstStyle/>
          <a:p>
            <a:pPr marL="0">
              <a:buNone/>
            </a:pPr>
            <a:r>
              <a:rPr lang="zh-TW" altLang="en-US" dirty="0"/>
              <a:t>現在科技日新月異，人們已經不滿足於在螢幕中建構一個幻想世界，這是</a:t>
            </a:r>
            <a:r>
              <a:rPr lang="en-US" altLang="zh-TW" dirty="0"/>
              <a:t>VR</a:t>
            </a:r>
            <a:r>
              <a:rPr lang="zh-TW" altLang="en-US" dirty="0"/>
              <a:t>、</a:t>
            </a:r>
            <a:r>
              <a:rPr lang="en-US" altLang="zh-TW" dirty="0"/>
              <a:t>AR</a:t>
            </a:r>
            <a:r>
              <a:rPr lang="zh-TW" altLang="en-US" dirty="0"/>
              <a:t>等技術相應出現，使我們能親身進入幻想世界，甚至使之與現實融合。</a:t>
            </a:r>
            <a:endParaRPr lang="en-US" altLang="zh-TW" dirty="0"/>
          </a:p>
          <a:p>
            <a:pPr>
              <a:buNone/>
            </a:pPr>
            <a:endParaRPr lang="en-US" altLang="zh-TW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背景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785926"/>
            <a:ext cx="6215106" cy="4331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背景</a:t>
            </a:r>
          </a:p>
        </p:txBody>
      </p:sp>
      <p:pic>
        <p:nvPicPr>
          <p:cNvPr id="4" name="Picture 2" descr="ãRPGè£½ä½å¤§å¸«ãçåçæå°çµæ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785926"/>
            <a:ext cx="6072230" cy="46148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85918" y="2000241"/>
            <a:ext cx="6715172" cy="1643074"/>
          </a:xfrm>
        </p:spPr>
        <p:txBody>
          <a:bodyPr/>
          <a:lstStyle/>
          <a:p>
            <a:pPr marL="0">
              <a:buNone/>
            </a:pPr>
            <a:r>
              <a:rPr lang="zh-TW" altLang="en-US" dirty="0"/>
              <a:t>以</a:t>
            </a:r>
            <a:r>
              <a:rPr lang="en-US" altLang="zh-TW" dirty="0"/>
              <a:t>AR</a:t>
            </a:r>
            <a:r>
              <a:rPr lang="zh-TW" altLang="en-US" dirty="0"/>
              <a:t>技術為特點吸引民眾到特定地點觀賞，並以</a:t>
            </a:r>
            <a:r>
              <a:rPr lang="en-US" altLang="zh-TW" dirty="0"/>
              <a:t>RPG</a:t>
            </a:r>
            <a:r>
              <a:rPr lang="zh-TW" altLang="en-US" dirty="0"/>
              <a:t>的遊戲型態使玩家一步步認識當地文化，藉此可達到活絡地方觀光的目的。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 bwMode="auto">
          <a:xfrm>
            <a:off x="1071538" y="3143248"/>
            <a:ext cx="7920038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目的</a:t>
            </a:r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1785918" y="4500570"/>
            <a:ext cx="6715172" cy="357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-342900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所以我們要建立一個以地方文化為主題的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RPG</a:t>
            </a:r>
            <a:r>
              <a:rPr kumimoji="0" lang="zh-TW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遊戲，並以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</a:t>
            </a:r>
            <a:r>
              <a:rPr kumimoji="0" lang="zh-TW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方式呈現。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需求分析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民眾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662746"/>
              </p:ext>
            </p:extLst>
          </p:nvPr>
        </p:nvGraphicFramePr>
        <p:xfrm>
          <a:off x="571472" y="2071678"/>
          <a:ext cx="8429684" cy="314074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786214">
                  <a:extLst>
                    <a:ext uri="{9D8B030D-6E8A-4147-A177-3AD203B41FA5}">
                      <a16:colId xmlns:a16="http://schemas.microsoft.com/office/drawing/2014/main" val="1030558232"/>
                    </a:ext>
                  </a:extLst>
                </a:gridCol>
                <a:gridCol w="4643470">
                  <a:extLst>
                    <a:ext uri="{9D8B030D-6E8A-4147-A177-3AD203B41FA5}">
                      <a16:colId xmlns:a16="http://schemas.microsoft.com/office/drawing/2014/main" val="354562041"/>
                    </a:ext>
                  </a:extLst>
                </a:gridCol>
              </a:tblGrid>
              <a:tr h="549706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b="1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需求分析</a:t>
                      </a: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800" kern="12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對應功能</a:t>
                      </a:r>
                      <a:endParaRPr lang="zh-TW" altLang="en-US" sz="36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122985" marR="122985" marT="61493" marB="61493"/>
                </a:tc>
                <a:extLst>
                  <a:ext uri="{0D108BD9-81ED-4DB2-BD59-A6C34878D82A}">
                    <a16:rowId xmlns:a16="http://schemas.microsoft.com/office/drawing/2014/main" val="3484934400"/>
                  </a:ext>
                </a:extLst>
              </a:tr>
              <a:tr h="3955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觀看地圖與景點位置</a:t>
                      </a: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GPS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與地圖顯示功能</a:t>
                      </a:r>
                    </a:p>
                  </a:txBody>
                  <a:tcPr marL="122985" marR="122985" marT="61493" marB="61493"/>
                </a:tc>
                <a:extLst>
                  <a:ext uri="{0D108BD9-81ED-4DB2-BD59-A6C34878D82A}">
                    <a16:rowId xmlns:a16="http://schemas.microsoft.com/office/drawing/2014/main" val="858892824"/>
                  </a:ext>
                </a:extLst>
              </a:tr>
              <a:tr h="237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了解當地文化故事</a:t>
                      </a: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RPG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型態的遊玩方式</a:t>
                      </a:r>
                    </a:p>
                  </a:txBody>
                  <a:tcPr marL="122985" marR="122985" marT="61493" marB="61493"/>
                </a:tc>
                <a:extLst>
                  <a:ext uri="{0D108BD9-81ED-4DB2-BD59-A6C34878D82A}">
                    <a16:rowId xmlns:a16="http://schemas.microsoft.com/office/drawing/2014/main" val="3815221635"/>
                  </a:ext>
                </a:extLst>
              </a:tr>
              <a:tr h="4521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觀看當地器物</a:t>
                      </a: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以</a:t>
                      </a:r>
                      <a:r>
                        <a:rPr lang="en-US" altLang="zh-TW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AR</a:t>
                      </a: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顯示</a:t>
                      </a:r>
                    </a:p>
                  </a:txBody>
                  <a:tcPr marL="122985" marR="122985" marT="61493" marB="61493"/>
                </a:tc>
                <a:extLst>
                  <a:ext uri="{0D108BD9-81ED-4DB2-BD59-A6C34878D82A}">
                    <a16:rowId xmlns:a16="http://schemas.microsoft.com/office/drawing/2014/main" val="3180135099"/>
                  </a:ext>
                </a:extLst>
              </a:tr>
              <a:tr h="29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在地人規劃的遊玩路線</a:t>
                      </a: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</a:rPr>
                        <a:t>已</a:t>
                      </a:r>
                      <a:r>
                        <a:rPr lang="en-US" altLang="zh-TW" sz="2000" dirty="0">
                          <a:latin typeface="標楷體" pitchFamily="65" charset="-120"/>
                          <a:ea typeface="標楷體" pitchFamily="65" charset="-120"/>
                        </a:rPr>
                        <a:t>RPG</a:t>
                      </a: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</a:rPr>
                        <a:t>任務方式逐步引導</a:t>
                      </a:r>
                    </a:p>
                  </a:txBody>
                  <a:tcPr marL="122985" marR="122985" marT="61493" marB="61493"/>
                </a:tc>
                <a:extLst>
                  <a:ext uri="{0D108BD9-81ED-4DB2-BD59-A6C34878D82A}">
                    <a16:rowId xmlns:a16="http://schemas.microsoft.com/office/drawing/2014/main" val="858775558"/>
                  </a:ext>
                </a:extLst>
              </a:tr>
              <a:tr h="290840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</a:rPr>
                        <a:t>留存紀念</a:t>
                      </a:r>
                      <a:endParaRPr lang="en-US" altLang="zh-TW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</a:rPr>
                        <a:t>與吉祥物</a:t>
                      </a:r>
                      <a:r>
                        <a:rPr lang="en-US" altLang="zh-TW" sz="2000" dirty="0">
                          <a:latin typeface="標楷體" pitchFamily="65" charset="-120"/>
                          <a:ea typeface="標楷體" pitchFamily="65" charset="-120"/>
                        </a:rPr>
                        <a:t>(</a:t>
                      </a: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</a:rPr>
                        <a:t>虛擬顯示</a:t>
                      </a:r>
                      <a:r>
                        <a:rPr lang="en-US" altLang="zh-TW" sz="2000" dirty="0">
                          <a:latin typeface="標楷體" pitchFamily="65" charset="-120"/>
                          <a:ea typeface="標楷體" pitchFamily="65" charset="-120"/>
                        </a:rPr>
                        <a:t>)</a:t>
                      </a: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</a:rPr>
                        <a:t>拍照並分享</a:t>
                      </a:r>
                    </a:p>
                  </a:txBody>
                  <a:tcPr marL="122985" marR="122985" marT="61493" marB="6149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840"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</a:rPr>
                        <a:t>觀看任務、道具等</a:t>
                      </a:r>
                      <a:r>
                        <a:rPr lang="en-US" altLang="zh-TW" sz="2000" dirty="0">
                          <a:latin typeface="標楷體" pitchFamily="65" charset="-120"/>
                          <a:ea typeface="標楷體" pitchFamily="65" charset="-120"/>
                        </a:rPr>
                        <a:t>..</a:t>
                      </a:r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</a:rPr>
                        <a:t>進度</a:t>
                      </a:r>
                      <a:endParaRPr lang="en-US" altLang="zh-TW" sz="2000" dirty="0">
                        <a:latin typeface="標楷體" pitchFamily="65" charset="-120"/>
                        <a:ea typeface="標楷體" pitchFamily="65" charset="-120"/>
                      </a:endParaRPr>
                    </a:p>
                  </a:txBody>
                  <a:tcPr marL="122985" marR="122985" marT="61493" marB="61493"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標楷體" pitchFamily="65" charset="-120"/>
                          <a:ea typeface="標楷體" pitchFamily="65" charset="-120"/>
                        </a:rPr>
                        <a:t>相對應的按鈕與列表</a:t>
                      </a:r>
                    </a:p>
                  </a:txBody>
                  <a:tcPr marL="122985" marR="122985" marT="61493" marB="6149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構想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714488"/>
            <a:ext cx="8850885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566654-7313-DF47-852C-739C499B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2975"/>
            <a:ext cx="7848600" cy="827112"/>
          </a:xfrm>
        </p:spPr>
        <p:txBody>
          <a:bodyPr/>
          <a:lstStyle/>
          <a:p>
            <a:r>
              <a:rPr kumimoji="1" lang="zh-CN" altLang="en-US" dirty="0" smtClean="0"/>
              <a:t>功能說明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57251D-356D-1344-8F78-7A8E9644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121" y="908720"/>
            <a:ext cx="7465640" cy="4525963"/>
          </a:xfrm>
        </p:spPr>
        <p:txBody>
          <a:bodyPr/>
          <a:lstStyle/>
          <a:p>
            <a:r>
              <a:rPr kumimoji="1" lang="zh-TW" altLang="en-US" dirty="0"/>
              <a:t>以使用者的角度出發</a:t>
            </a:r>
            <a:r>
              <a:rPr kumimoji="1" lang="en-US" altLang="zh-TW" dirty="0"/>
              <a:t>,</a:t>
            </a:r>
            <a:r>
              <a:rPr kumimoji="1" lang="zh-CN" altLang="en-US" dirty="0"/>
              <a:t>可以當前的景點區域，與ＮＰＣ對話接取任務</a:t>
            </a:r>
            <a:r>
              <a:rPr kumimoji="1" lang="zh-CN" altLang="en-US" dirty="0" smtClean="0"/>
              <a:t>，</a:t>
            </a:r>
            <a:r>
              <a:rPr kumimoji="1" lang="zh-TW" altLang="en-US" dirty="0" smtClean="0"/>
              <a:t>並從中</a:t>
            </a:r>
            <a:r>
              <a:rPr kumimoji="1" lang="zh-CN" altLang="en-US" dirty="0" smtClean="0"/>
              <a:t>取得</a:t>
            </a:r>
            <a:r>
              <a:rPr kumimoji="1" lang="zh-CN" altLang="en-US" dirty="0"/>
              <a:t>相關任務道具以便完成指定</a:t>
            </a:r>
            <a:r>
              <a:rPr kumimoji="1" lang="zh-CN" altLang="en-US" dirty="0" smtClean="0"/>
              <a:t>任務</a:t>
            </a:r>
            <a:r>
              <a:rPr kumimoji="1" lang="zh-TW" altLang="en-US" dirty="0" smtClean="0"/>
              <a:t>，</a:t>
            </a:r>
            <a:r>
              <a:rPr kumimoji="1" lang="zh-CN" altLang="en-US" dirty="0" smtClean="0"/>
              <a:t>同時可以</a:t>
            </a:r>
            <a:r>
              <a:rPr kumimoji="1" lang="zh-CN" altLang="en-US" dirty="0"/>
              <a:t>確認目前拿取的道具資訊，也有地圖可以顯示當前的座標以及各個相關事件的</a:t>
            </a:r>
            <a:r>
              <a:rPr kumimoji="1" lang="zh-CN" altLang="en-US" dirty="0" smtClean="0"/>
              <a:t>資訊</a:t>
            </a:r>
            <a:r>
              <a:rPr kumimoji="1" lang="zh-TW" altLang="en-US" dirty="0"/>
              <a:t>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ＡＲ</a:t>
            </a:r>
            <a:r>
              <a:rPr kumimoji="1" lang="zh-TW" altLang="en-US" dirty="0"/>
              <a:t>顯示的部分提供玩家點擊，與當前的目標場景進行</a:t>
            </a:r>
            <a:r>
              <a:rPr kumimoji="1" lang="zh-TW" altLang="en-US" dirty="0" smtClean="0"/>
              <a:t>互動。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對話</a:t>
            </a:r>
            <a:r>
              <a:rPr kumimoji="1" lang="zh-TW" altLang="en-US" dirty="0"/>
              <a:t>欄的部分可以顯示對話內容與任務的流程簡述與</a:t>
            </a:r>
            <a:r>
              <a:rPr kumimoji="1" lang="zh-TW" altLang="en-US" dirty="0" smtClean="0"/>
              <a:t>回報。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提供</a:t>
            </a:r>
            <a:r>
              <a:rPr kumimoji="1" lang="zh-TW" altLang="en-US" dirty="0"/>
              <a:t>一個拍照功能可以讓玩家打卡與分享．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7063805"/>
      </p:ext>
    </p:extLst>
  </p:cSld>
  <p:clrMapOvr>
    <a:masterClrMapping/>
  </p:clrMapOvr>
</p:sld>
</file>

<file path=ppt/theme/theme1.xml><?xml version="1.0" encoding="utf-8"?>
<a:theme xmlns:a="http://schemas.openxmlformats.org/drawingml/2006/main" name="MS_PPTPostMortem_TP01018455">
  <a:themeElements>
    <a:clrScheme name="MS_PPTPostMortem_TP01018455 1">
      <a:dk1>
        <a:srgbClr val="003366"/>
      </a:dk1>
      <a:lt1>
        <a:srgbClr val="FFFFFF"/>
      </a:lt1>
      <a:dk2>
        <a:srgbClr val="008080"/>
      </a:dk2>
      <a:lt2>
        <a:srgbClr val="FFCC66"/>
      </a:lt2>
      <a:accent1>
        <a:srgbClr val="3366CC"/>
      </a:accent1>
      <a:accent2>
        <a:srgbClr val="0099CC"/>
      </a:accent2>
      <a:accent3>
        <a:srgbClr val="AAC0C0"/>
      </a:accent3>
      <a:accent4>
        <a:srgbClr val="DADADA"/>
      </a:accent4>
      <a:accent5>
        <a:srgbClr val="ADB8E2"/>
      </a:accent5>
      <a:accent6>
        <a:srgbClr val="008AB9"/>
      </a:accent6>
      <a:hlink>
        <a:srgbClr val="999933"/>
      </a:hlink>
      <a:folHlink>
        <a:srgbClr val="009900"/>
      </a:folHlink>
    </a:clrScheme>
    <a:fontScheme name="MS_PPTPostMortem_TP01018455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MS_PPTPostMortem_TP01018455 1">
        <a:dk1>
          <a:srgbClr val="003366"/>
        </a:dk1>
        <a:lt1>
          <a:srgbClr val="FFFFFF"/>
        </a:lt1>
        <a:dk2>
          <a:srgbClr val="008080"/>
        </a:dk2>
        <a:lt2>
          <a:srgbClr val="FFCC66"/>
        </a:lt2>
        <a:accent1>
          <a:srgbClr val="3366CC"/>
        </a:accent1>
        <a:accent2>
          <a:srgbClr val="0099CC"/>
        </a:accent2>
        <a:accent3>
          <a:srgbClr val="AAC0C0"/>
        </a:accent3>
        <a:accent4>
          <a:srgbClr val="DADADA"/>
        </a:accent4>
        <a:accent5>
          <a:srgbClr val="ADB8E2"/>
        </a:accent5>
        <a:accent6>
          <a:srgbClr val="008AB9"/>
        </a:accent6>
        <a:hlink>
          <a:srgbClr val="9999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PostMortem_TP01018455 2">
        <a:dk1>
          <a:srgbClr val="4D4D4D"/>
        </a:dk1>
        <a:lt1>
          <a:srgbClr val="D6EFD0"/>
        </a:lt1>
        <a:dk2>
          <a:srgbClr val="336699"/>
        </a:dk2>
        <a:lt2>
          <a:srgbClr val="65B5D1"/>
        </a:lt2>
        <a:accent1>
          <a:srgbClr val="9BB9C3"/>
        </a:accent1>
        <a:accent2>
          <a:srgbClr val="99CCFF"/>
        </a:accent2>
        <a:accent3>
          <a:srgbClr val="E8F6E4"/>
        </a:accent3>
        <a:accent4>
          <a:srgbClr val="404040"/>
        </a:accent4>
        <a:accent5>
          <a:srgbClr val="CBD9DE"/>
        </a:accent5>
        <a:accent6>
          <a:srgbClr val="8AB9E7"/>
        </a:accent6>
        <a:hlink>
          <a:srgbClr val="009999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PostMortem_TP01018455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PostMortem_TP01018455 4">
        <a:dk1>
          <a:srgbClr val="003300"/>
        </a:dk1>
        <a:lt1>
          <a:srgbClr val="FFFFFF"/>
        </a:lt1>
        <a:dk2>
          <a:srgbClr val="336600"/>
        </a:dk2>
        <a:lt2>
          <a:srgbClr val="FFCC66"/>
        </a:lt2>
        <a:accent1>
          <a:srgbClr val="996633"/>
        </a:accent1>
        <a:accent2>
          <a:srgbClr val="0099CC"/>
        </a:accent2>
        <a:accent3>
          <a:srgbClr val="ADB8AA"/>
        </a:accent3>
        <a:accent4>
          <a:srgbClr val="DADADA"/>
        </a:accent4>
        <a:accent5>
          <a:srgbClr val="CAB8AD"/>
        </a:accent5>
        <a:accent6>
          <a:srgbClr val="008AB9"/>
        </a:accent6>
        <a:hlink>
          <a:srgbClr val="FF9933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PostMortem_TP01018455 5">
        <a:dk1>
          <a:srgbClr val="100000"/>
        </a:dk1>
        <a:lt1>
          <a:srgbClr val="FFFFFF"/>
        </a:lt1>
        <a:dk2>
          <a:srgbClr val="800000"/>
        </a:dk2>
        <a:lt2>
          <a:srgbClr val="FFCC66"/>
        </a:lt2>
        <a:accent1>
          <a:srgbClr val="003366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AAADB8"/>
        </a:accent5>
        <a:accent6>
          <a:srgbClr val="8A5C2D"/>
        </a:accent6>
        <a:hlink>
          <a:srgbClr val="336699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PPTPostMortem_TP01018455 6">
        <a:dk1>
          <a:srgbClr val="666633"/>
        </a:dk1>
        <a:lt1>
          <a:srgbClr val="FFFFFF"/>
        </a:lt1>
        <a:dk2>
          <a:srgbClr val="CC9900"/>
        </a:dk2>
        <a:lt2>
          <a:srgbClr val="DDDDDD"/>
        </a:lt2>
        <a:accent1>
          <a:srgbClr val="CC6600"/>
        </a:accent1>
        <a:accent2>
          <a:srgbClr val="996633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8A5C2D"/>
        </a:accent6>
        <a:hlink>
          <a:srgbClr val="6633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TF01018455</Template>
  <TotalTime>1081</TotalTime>
  <Words>582</Words>
  <Application>Microsoft Office PowerPoint</Application>
  <PresentationFormat>如螢幕大小 (4:3)</PresentationFormat>
  <Paragraphs>116</Paragraphs>
  <Slides>19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宋体</vt:lpstr>
      <vt:lpstr>微軟正黑體 Light</vt:lpstr>
      <vt:lpstr>新細明體</vt:lpstr>
      <vt:lpstr>標楷體</vt:lpstr>
      <vt:lpstr>Calibri</vt:lpstr>
      <vt:lpstr>Garamond</vt:lpstr>
      <vt:lpstr>MS_PPTPostMortem_TP01018455</vt:lpstr>
      <vt:lpstr>Visio</vt:lpstr>
      <vt:lpstr>AR RPG結合區域行銷</vt:lpstr>
      <vt:lpstr>簡介</vt:lpstr>
      <vt:lpstr>背景</vt:lpstr>
      <vt:lpstr>背景</vt:lpstr>
      <vt:lpstr>背景</vt:lpstr>
      <vt:lpstr>動機</vt:lpstr>
      <vt:lpstr>需求分析(民眾)</vt:lpstr>
      <vt:lpstr>構想</vt:lpstr>
      <vt:lpstr>功能說明</vt:lpstr>
      <vt:lpstr>功能結構圖</vt:lpstr>
      <vt:lpstr>系統架構圖之一</vt:lpstr>
      <vt:lpstr>系統架構圖之二</vt:lpstr>
      <vt:lpstr>程式啟動(資料庫)</vt:lpstr>
      <vt:lpstr>類別圖</vt:lpstr>
      <vt:lpstr>互動流程</vt:lpstr>
      <vt:lpstr>資源需求</vt:lpstr>
      <vt:lpstr>本次人員工作分配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 RPG結合區域行銷</dc:title>
  <dc:creator>李勝發</dc:creator>
  <cp:lastModifiedBy>damh</cp:lastModifiedBy>
  <cp:revision>80</cp:revision>
  <dcterms:created xsi:type="dcterms:W3CDTF">2018-11-12T18:35:40Z</dcterms:created>
  <dcterms:modified xsi:type="dcterms:W3CDTF">2018-12-17T15:42:10Z</dcterms:modified>
</cp:coreProperties>
</file>