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60" r:id="rId2"/>
    <p:sldId id="261" r:id="rId3"/>
    <p:sldId id="262" r:id="rId4"/>
    <p:sldId id="264" r:id="rId5"/>
    <p:sldId id="266" r:id="rId6"/>
    <p:sldId id="263" r:id="rId7"/>
    <p:sldId id="268" r:id="rId8"/>
    <p:sldId id="269" r:id="rId9"/>
    <p:sldId id="286" r:id="rId10"/>
    <p:sldId id="272" r:id="rId11"/>
    <p:sldId id="281" r:id="rId12"/>
    <p:sldId id="280" r:id="rId13"/>
    <p:sldId id="271" r:id="rId14"/>
    <p:sldId id="274" r:id="rId15"/>
    <p:sldId id="275" r:id="rId16"/>
    <p:sldId id="284" r:id="rId17"/>
    <p:sldId id="276" r:id="rId18"/>
    <p:sldId id="282" r:id="rId19"/>
    <p:sldId id="285" r:id="rId20"/>
    <p:sldId id="278" r:id="rId21"/>
    <p:sldId id="27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277" autoAdjust="0"/>
  </p:normalViewPr>
  <p:slideViewPr>
    <p:cSldViewPr>
      <p:cViewPr varScale="1">
        <p:scale>
          <a:sx n="95" d="100"/>
          <a:sy n="95" d="100"/>
        </p:scale>
        <p:origin x="4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F101D-2319-4DC8-89C1-1563B24382CD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BB5C6-E6FC-4E43-BF5C-294B11DAA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06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BB5C6-E6FC-4E43-BF5C-294B11DAA90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75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2438400" y="2133600"/>
            <a:ext cx="5562600" cy="1774825"/>
          </a:xfrm>
        </p:spPr>
        <p:txBody>
          <a:bodyPr/>
          <a:lstStyle>
            <a:lvl1pPr>
              <a:lnSpc>
                <a:spcPct val="100000"/>
              </a:lnSpc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38400" y="3962400"/>
            <a:ext cx="5562600" cy="990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  <a:endParaRPr lang="zh-CN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2019/1/1</a:t>
            </a:fld>
            <a:endParaRPr lang="zh-TW" altLang="en-US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2019/1/1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53250" y="274638"/>
            <a:ext cx="196215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6800" y="274638"/>
            <a:ext cx="573405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2019/1/1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2019/1/1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2019/1/1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2019/1/1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2019/1/1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2019/1/1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2019/1/1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2019/1/1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2019/1/1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74638"/>
            <a:ext cx="78486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15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286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fld id="{8FFCEC07-D64F-4E5D-81E0-661D88DA05AE}" type="datetimeFigureOut">
              <a:rPr lang="zh-TW" altLang="en-US" smtClean="0"/>
              <a:pPr/>
              <a:t>2019/1/1</a:t>
            </a:fld>
            <a:endParaRPr lang="zh-TW" alt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4876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 b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400800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60000"/>
        </a:spcBef>
        <a:spcAft>
          <a:spcPct val="0"/>
        </a:spcAft>
        <a:buClr>
          <a:srgbClr val="000000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1571604" y="2071678"/>
            <a:ext cx="6500858" cy="1152524"/>
          </a:xfrm>
        </p:spPr>
        <p:txBody>
          <a:bodyPr/>
          <a:lstStyle/>
          <a:p>
            <a:r>
              <a:rPr lang="en-US" altLang="zh-TW" sz="5400" dirty="0"/>
              <a:t>AR</a:t>
            </a:r>
            <a:r>
              <a:rPr lang="zh-TW" altLang="en-US" sz="5400" dirty="0"/>
              <a:t> </a:t>
            </a:r>
            <a:r>
              <a:rPr lang="en-US" altLang="zh-TW" sz="5400" dirty="0"/>
              <a:t>RPG</a:t>
            </a:r>
            <a:r>
              <a:rPr lang="zh-TW" altLang="en-US" sz="5400" dirty="0"/>
              <a:t>結合區域行銷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>
          <a:xfrm>
            <a:off x="6000760" y="4429132"/>
            <a:ext cx="2500330" cy="2000264"/>
          </a:xfrm>
        </p:spPr>
        <p:txBody>
          <a:bodyPr/>
          <a:lstStyle/>
          <a:p>
            <a:pPr algn="just"/>
            <a:r>
              <a:rPr lang="zh-TW" altLang="en-US" sz="2000" dirty="0"/>
              <a:t>軟體工程第十二組</a:t>
            </a:r>
            <a:endParaRPr lang="en-US" altLang="zh-TW" sz="2000" dirty="0"/>
          </a:p>
          <a:p>
            <a:pPr algn="just"/>
            <a:r>
              <a:rPr lang="zh-TW" altLang="en-US" sz="2000" dirty="0"/>
              <a:t>楊景程</a:t>
            </a:r>
            <a:r>
              <a:rPr lang="en-US" altLang="zh-TW" sz="2000" dirty="0"/>
              <a:t>0551005</a:t>
            </a:r>
          </a:p>
          <a:p>
            <a:pPr algn="just"/>
            <a:r>
              <a:rPr lang="zh-TW" altLang="en-US" sz="2000" dirty="0"/>
              <a:t>洪嘉桓</a:t>
            </a:r>
            <a:r>
              <a:rPr lang="en-US" altLang="zh-TW" sz="2000" dirty="0"/>
              <a:t>0551051</a:t>
            </a:r>
          </a:p>
          <a:p>
            <a:pPr algn="just"/>
            <a:r>
              <a:rPr lang="zh-TW" altLang="en-US" sz="2000" dirty="0"/>
              <a:t>李勝發</a:t>
            </a:r>
            <a:r>
              <a:rPr lang="en-US" altLang="zh-TW" sz="2000" dirty="0"/>
              <a:t>0551099</a:t>
            </a:r>
            <a:endParaRPr lang="zh-TW" altLang="en-US" sz="2000" dirty="0"/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功能結構圖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571603" y="1571612"/>
          <a:ext cx="6786611" cy="4980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Visio" r:id="rId3" imgW="5821153" imgH="4370556" progId="Visio.Drawing.11">
                  <p:embed/>
                </p:oleObj>
              </mc:Choice>
              <mc:Fallback>
                <p:oleObj name="Visio" r:id="rId3" imgW="5821153" imgH="4370556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3" y="1571612"/>
                        <a:ext cx="6786611" cy="4980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系統架構圖之一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643050"/>
            <a:ext cx="574951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系統架構圖之二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5915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程式啟動</a:t>
            </a:r>
            <a:r>
              <a:rPr lang="en-US" altLang="zh-TW" dirty="0"/>
              <a:t>(</a:t>
            </a:r>
            <a:r>
              <a:rPr lang="zh-TW" altLang="en-US" dirty="0"/>
              <a:t>資料庫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1857356" y="1714487"/>
          <a:ext cx="6858048" cy="490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1" name="Visio" r:id="rId3" imgW="5578235" imgH="4463378" progId="Visio.Drawing.11">
                  <p:embed/>
                </p:oleObj>
              </mc:Choice>
              <mc:Fallback>
                <p:oleObj name="Visio" r:id="rId3" imgW="5578235" imgH="4463378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1714487"/>
                        <a:ext cx="6858048" cy="4908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類別圖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447800"/>
            <a:ext cx="7902369" cy="4919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使用者案例圖</a:t>
            </a:r>
            <a:endParaRPr lang="zh-TW" altLang="en-US" dirty="0"/>
          </a:p>
        </p:txBody>
      </p:sp>
      <p:pic>
        <p:nvPicPr>
          <p:cNvPr id="4" name="圖片 3" descr="使用者案例圖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06" y="1449590"/>
            <a:ext cx="7332533" cy="5219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ＵＭＬ活動圖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47800"/>
            <a:ext cx="3096344" cy="5416978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144" y="1385392"/>
            <a:ext cx="4544004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3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資源需求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088684" y="2015733"/>
            <a:ext cx="7555281" cy="4013593"/>
          </a:xfrm>
        </p:spPr>
        <p:txBody>
          <a:bodyPr>
            <a:normAutofit/>
          </a:bodyPr>
          <a:lstStyle/>
          <a:p>
            <a:r>
              <a:rPr lang="zh-TW" altLang="en-US" sz="3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lang="en-US" altLang="zh-TW" sz="3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:IOS12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以上的蘋果手機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Xcode_Arkit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Blender(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建模軟體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Mixamo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動作模組網站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800" dirty="0"/>
          </a:p>
          <a:p>
            <a:endParaRPr lang="zh-TW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848600" cy="566464"/>
          </a:xfrm>
        </p:spPr>
        <p:txBody>
          <a:bodyPr/>
          <a:lstStyle/>
          <a:p>
            <a:r>
              <a:rPr lang="zh-TW" altLang="en-US" sz="3600" dirty="0" smtClean="0"/>
              <a:t>人員</a:t>
            </a:r>
            <a:r>
              <a:rPr lang="zh-TW" altLang="en-US" sz="3600" dirty="0"/>
              <a:t>工作分配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9381"/>
              </p:ext>
            </p:extLst>
          </p:nvPr>
        </p:nvGraphicFramePr>
        <p:xfrm>
          <a:off x="971600" y="808275"/>
          <a:ext cx="7315200" cy="592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97785093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99493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主要負責人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1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內容討論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楊景程、洪嘉桓、李勝發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5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簡報製作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初版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楊景程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簡報製作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第二版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8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資料蒐集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楊景程、洪嘉桓、李勝發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74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UML</a:t>
                      </a:r>
                      <a:r>
                        <a:rPr lang="zh-TW" altLang="en-US" dirty="0"/>
                        <a:t>繪製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第一版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楊景程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7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UML</a:t>
                      </a:r>
                      <a:r>
                        <a:rPr lang="zh-TW" altLang="en-US" dirty="0"/>
                        <a:t>繪製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第二版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12571"/>
                  </a:ext>
                </a:extLst>
              </a:tr>
              <a:tr h="3130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構想說明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洪嘉桓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57129"/>
                  </a:ext>
                </a:extLst>
              </a:tr>
              <a:tr h="3130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功能說明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洪嘉桓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5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功能、系統架構圖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資料庫圖與互動流程圖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4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時程安排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楊景程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8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需求分析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洪嘉桓、李勝發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7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WORD</a:t>
                      </a:r>
                      <a:r>
                        <a:rPr lang="zh-TW" altLang="en-US" dirty="0"/>
                        <a:t>檔製作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楊景程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32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審查與修正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楊景程、洪嘉桓、李勝發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4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9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13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848600" cy="566464"/>
          </a:xfrm>
        </p:spPr>
        <p:txBody>
          <a:bodyPr/>
          <a:lstStyle/>
          <a:p>
            <a:r>
              <a:rPr lang="zh-TW" altLang="en-US" sz="3600" dirty="0" smtClean="0"/>
              <a:t>人員</a:t>
            </a:r>
            <a:r>
              <a:rPr lang="zh-TW" altLang="en-US" sz="3600" dirty="0"/>
              <a:t>工作分配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994358"/>
              </p:ext>
            </p:extLst>
          </p:nvPr>
        </p:nvGraphicFramePr>
        <p:xfrm>
          <a:off x="971600" y="808275"/>
          <a:ext cx="7315200" cy="592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97785093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99493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主要負責人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1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2060"/>
                          </a:solidFill>
                        </a:rPr>
                        <a:t>使用者案例圖繪製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楊景程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5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UML</a:t>
                      </a:r>
                      <a:r>
                        <a:rPr lang="zh-TW" altLang="en-US" dirty="0" smtClean="0"/>
                        <a:t>活動圖繪製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洪嘉桓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類別圖修正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楊景程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8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簡報製作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第三版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楊景程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74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7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12571"/>
                  </a:ext>
                </a:extLst>
              </a:tr>
              <a:tr h="3130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57129"/>
                  </a:ext>
                </a:extLst>
              </a:tr>
              <a:tr h="3130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5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4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8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7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32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4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9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58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35696" y="1628800"/>
            <a:ext cx="6715172" cy="3571899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需求分析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構想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UML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611560" y="260648"/>
            <a:ext cx="7321624" cy="7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時程安排</a:t>
            </a: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255814"/>
              </p:ext>
            </p:extLst>
          </p:nvPr>
        </p:nvGraphicFramePr>
        <p:xfrm>
          <a:off x="539552" y="1124744"/>
          <a:ext cx="8052614" cy="5572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274">
                  <a:extLst>
                    <a:ext uri="{9D8B030D-6E8A-4147-A177-3AD203B41FA5}">
                      <a16:colId xmlns:a16="http://schemas.microsoft.com/office/drawing/2014/main" val="2658102564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4035710884"/>
                    </a:ext>
                  </a:extLst>
                </a:gridCol>
                <a:gridCol w="652483">
                  <a:extLst>
                    <a:ext uri="{9D8B030D-6E8A-4147-A177-3AD203B41FA5}">
                      <a16:colId xmlns:a16="http://schemas.microsoft.com/office/drawing/2014/main" val="1869935520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2762801947"/>
                    </a:ext>
                  </a:extLst>
                </a:gridCol>
                <a:gridCol w="652483">
                  <a:extLst>
                    <a:ext uri="{9D8B030D-6E8A-4147-A177-3AD203B41FA5}">
                      <a16:colId xmlns:a16="http://schemas.microsoft.com/office/drawing/2014/main" val="2483937860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3142725457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2120672418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2546602912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1417368171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2230023914"/>
                    </a:ext>
                  </a:extLst>
                </a:gridCol>
              </a:tblGrid>
              <a:tr h="39447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2018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2019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73768"/>
                  </a:ext>
                </a:extLst>
              </a:tr>
              <a:tr h="39447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作業項目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72839"/>
                  </a:ext>
                </a:extLst>
              </a:tr>
              <a:tr h="39447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主題規劃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464531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簡介製作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35878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系統架構圖製作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415475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UML</a:t>
                      </a:r>
                      <a:r>
                        <a:rPr lang="zh-TW" altLang="en-US" dirty="0"/>
                        <a:t>圖製作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7097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景點取景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98121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資料蒐集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49494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NPC</a:t>
                      </a:r>
                      <a:r>
                        <a:rPr lang="zh-TW" altLang="en-US" dirty="0"/>
                        <a:t>角色建模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77482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UI</a:t>
                      </a:r>
                      <a:r>
                        <a:rPr lang="zh-TW" altLang="en-US" dirty="0"/>
                        <a:t>元件設計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49384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任務規劃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69107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03240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Debug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632879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簡報製作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91602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專案發表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576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51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1538" y="1285860"/>
            <a:ext cx="7315200" cy="4525963"/>
          </a:xfrm>
        </p:spPr>
        <p:txBody>
          <a:bodyPr anchor="ctr"/>
          <a:lstStyle/>
          <a:p>
            <a:pPr marL="514350" indent="-514350" algn="ctr">
              <a:buNone/>
            </a:pPr>
            <a:r>
              <a:rPr lang="zh-TW" altLang="en-US" sz="8800" dirty="0">
                <a:latin typeface="微軟正黑體 Light" pitchFamily="34" charset="-120"/>
                <a:ea typeface="微軟正黑體 Light" pitchFamily="34" charset="-120"/>
              </a:rPr>
              <a:t>報告結束</a:t>
            </a:r>
            <a:r>
              <a:rPr lang="en-US" altLang="zh-TW" sz="8800" dirty="0">
                <a:latin typeface="微軟正黑體 Light" pitchFamily="34" charset="-120"/>
                <a:ea typeface="微軟正黑體 Light" pitchFamily="34" charset="-120"/>
              </a:rPr>
              <a:t>~</a:t>
            </a:r>
            <a:endParaRPr lang="zh-TW" altLang="en-US" sz="8800" dirty="0">
              <a:latin typeface="微軟正黑體 Light" pitchFamily="34" charset="-120"/>
              <a:ea typeface="微軟正黑體 Light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628800"/>
            <a:ext cx="7344816" cy="3571899"/>
          </a:xfrm>
        </p:spPr>
        <p:txBody>
          <a:bodyPr/>
          <a:lstStyle/>
          <a:p>
            <a:pPr marL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科技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日新月異，人們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已不滿足在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螢幕中建構一個幻想世界，這是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等技術相應出現，使我們能親身進入幻想世界，甚至使之與現實融合。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180528"/>
            <a:ext cx="4426689" cy="36160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85926"/>
            <a:ext cx="6215106" cy="433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</a:t>
            </a:r>
          </a:p>
        </p:txBody>
      </p:sp>
      <p:pic>
        <p:nvPicPr>
          <p:cNvPr id="4" name="Picture 2" descr="ãRPGè£½ä½å¤§å¸«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85926"/>
            <a:ext cx="6072230" cy="46148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5918" y="2000241"/>
            <a:ext cx="6715172" cy="1643074"/>
          </a:xfrm>
        </p:spPr>
        <p:txBody>
          <a:bodyPr/>
          <a:lstStyle/>
          <a:p>
            <a:pPr marL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技術為特點吸引民眾到特定地點觀賞，並以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的遊戲型態使玩家一步步認識當地文化，藉此可達到活絡地方觀光的目的。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 bwMode="auto">
          <a:xfrm>
            <a:off x="1071538" y="3143248"/>
            <a:ext cx="7920038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目的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785918" y="4500570"/>
            <a:ext cx="6715172" cy="357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-3429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所以我們要建立一個以地方文化為主題的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RPG</a:t>
            </a: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遊戲，並以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AR</a:t>
            </a: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方式呈現。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268109"/>
              </p:ext>
            </p:extLst>
          </p:nvPr>
        </p:nvGraphicFramePr>
        <p:xfrm>
          <a:off x="571472" y="2071678"/>
          <a:ext cx="8429684" cy="314074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786214">
                  <a:extLst>
                    <a:ext uri="{9D8B030D-6E8A-4147-A177-3AD203B41FA5}">
                      <a16:colId xmlns:a16="http://schemas.microsoft.com/office/drawing/2014/main" val="1030558232"/>
                    </a:ext>
                  </a:extLst>
                </a:gridCol>
                <a:gridCol w="4643470">
                  <a:extLst>
                    <a:ext uri="{9D8B030D-6E8A-4147-A177-3AD203B41FA5}">
                      <a16:colId xmlns:a16="http://schemas.microsoft.com/office/drawing/2014/main" val="354562041"/>
                    </a:ext>
                  </a:extLst>
                </a:gridCol>
              </a:tblGrid>
              <a:tr h="54970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需求分析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kern="12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對應功能</a:t>
                      </a:r>
                      <a:endParaRPr lang="zh-TW" altLang="en-US" sz="3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3484934400"/>
                  </a:ext>
                </a:extLst>
              </a:tr>
              <a:tr h="395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觀看地圖與景點位置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GPS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與地圖顯示功能</a:t>
                      </a: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858892824"/>
                  </a:ext>
                </a:extLst>
              </a:tr>
              <a:tr h="237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了解當地文化故事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RPG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型態的遊玩方式</a:t>
                      </a: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3815221635"/>
                  </a:ext>
                </a:extLst>
              </a:tr>
              <a:tr h="452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觀看當地器物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以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AR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顯示</a:t>
                      </a: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3180135099"/>
                  </a:ext>
                </a:extLst>
              </a:tr>
              <a:tr h="29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在地人規劃的遊玩路線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以</a:t>
                      </a:r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RPG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任務方式逐步引導</a:t>
                      </a: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858775558"/>
                  </a:ext>
                </a:extLst>
              </a:tr>
              <a:tr h="29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留存紀念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與吉祥物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</a:rPr>
                        <a:t>(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虛擬顯示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</a:rPr>
                        <a:t>)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拍照並分享</a:t>
                      </a: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觀看任務、道具等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</a:rPr>
                        <a:t>..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進度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相對應的按鈕與列表</a:t>
                      </a: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構想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14488"/>
            <a:ext cx="8850885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66654-7313-DF47-852C-739C499B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7672"/>
            <a:ext cx="7848600" cy="827112"/>
          </a:xfrm>
        </p:spPr>
        <p:txBody>
          <a:bodyPr/>
          <a:lstStyle/>
          <a:p>
            <a:r>
              <a:rPr kumimoji="1" lang="zh-CN" altLang="en-US" dirty="0" smtClean="0"/>
              <a:t>功能說明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203221"/>
              </p:ext>
            </p:extLst>
          </p:nvPr>
        </p:nvGraphicFramePr>
        <p:xfrm>
          <a:off x="251520" y="1484784"/>
          <a:ext cx="8784975" cy="5293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7631">
                  <a:extLst>
                    <a:ext uri="{9D8B030D-6E8A-4147-A177-3AD203B41FA5}">
                      <a16:colId xmlns:a16="http://schemas.microsoft.com/office/drawing/2014/main" val="3435330334"/>
                    </a:ext>
                  </a:extLst>
                </a:gridCol>
                <a:gridCol w="7287344">
                  <a:extLst>
                    <a:ext uri="{9D8B030D-6E8A-4147-A177-3AD203B41FA5}">
                      <a16:colId xmlns:a16="http://schemas.microsoft.com/office/drawing/2014/main" val="2953603416"/>
                    </a:ext>
                  </a:extLst>
                </a:gridCol>
              </a:tblGrid>
              <a:tr h="2726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項目操作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6474" marR="1064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說明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6474" marR="106474" marT="0" marB="0" anchor="ctr"/>
                </a:tc>
                <a:extLst>
                  <a:ext uri="{0D108BD9-81ED-4DB2-BD59-A6C34878D82A}">
                    <a16:rowId xmlns:a16="http://schemas.microsoft.com/office/drawing/2014/main" val="4011095146"/>
                  </a:ext>
                </a:extLst>
              </a:tr>
              <a:tr h="8400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接取任務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6474" marR="1064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提供玩家接取任務相關的系統，裡面會有任務的名稱、條件與對應接取任務的</a:t>
                      </a:r>
                      <a:r>
                        <a:rPr lang="en-US" sz="1800" kern="100" dirty="0">
                          <a:effectLst/>
                        </a:rPr>
                        <a:t>NPC</a:t>
                      </a:r>
                      <a:r>
                        <a:rPr lang="zh-TW" sz="1800" kern="100" dirty="0">
                          <a:effectLst/>
                        </a:rPr>
                        <a:t>，讓玩家能在解任務的同時得知當地的資訊</a:t>
                      </a:r>
                      <a:r>
                        <a:rPr lang="zh-TW" sz="1800" kern="100" dirty="0" smtClean="0">
                          <a:effectLst/>
                        </a:rPr>
                        <a:t>。</a:t>
                      </a:r>
                      <a:endParaRPr lang="en-US" altLang="zh-TW" sz="1800" kern="100" dirty="0" smtClean="0">
                        <a:effectLst/>
                      </a:endParaRPr>
                    </a:p>
                  </a:txBody>
                  <a:tcPr marL="106474" marR="106474" marT="0" marB="0"/>
                </a:tc>
                <a:extLst>
                  <a:ext uri="{0D108BD9-81ED-4DB2-BD59-A6C34878D82A}">
                    <a16:rowId xmlns:a16="http://schemas.microsoft.com/office/drawing/2014/main" val="2304421995"/>
                  </a:ext>
                </a:extLst>
              </a:tr>
              <a:tr h="8400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完成任務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6474" marR="1064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玩家在完成後可獲得獎勵。這獎勵不僅是在遊戲上能使用，還可以配合當地店家做完成任務的優惠券。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6474" marR="106474" marT="0" marB="0"/>
                </a:tc>
                <a:extLst>
                  <a:ext uri="{0D108BD9-81ED-4DB2-BD59-A6C34878D82A}">
                    <a16:rowId xmlns:a16="http://schemas.microsoft.com/office/drawing/2014/main" val="3819001505"/>
                  </a:ext>
                </a:extLst>
              </a:tr>
              <a:tr h="6339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道具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6474" marR="1064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有關於道具相關的內容，如目前蒐集到的道具數量，任務道具的所在位置，以及目前玩家擁有什麼東西。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6474" marR="106474" marT="0" marB="0"/>
                </a:tc>
                <a:extLst>
                  <a:ext uri="{0D108BD9-81ED-4DB2-BD59-A6C34878D82A}">
                    <a16:rowId xmlns:a16="http://schemas.microsoft.com/office/drawing/2014/main" val="2896221451"/>
                  </a:ext>
                </a:extLst>
              </a:tr>
              <a:tr h="419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地圖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6474" marR="1064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得到目前所在的位置，</a:t>
                      </a:r>
                      <a:r>
                        <a:rPr lang="en-US" sz="1800" kern="100" dirty="0">
                          <a:effectLst/>
                        </a:rPr>
                        <a:t>NPC</a:t>
                      </a:r>
                      <a:r>
                        <a:rPr lang="zh-TW" sz="1800" kern="100" dirty="0">
                          <a:effectLst/>
                        </a:rPr>
                        <a:t>的位置，以及任務地點。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6474" marR="106474" marT="0" marB="0"/>
                </a:tc>
                <a:extLst>
                  <a:ext uri="{0D108BD9-81ED-4DB2-BD59-A6C34878D82A}">
                    <a16:rowId xmlns:a16="http://schemas.microsoft.com/office/drawing/2014/main" val="3145540455"/>
                  </a:ext>
                </a:extLst>
              </a:tr>
              <a:tr h="840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AR</a:t>
                      </a:r>
                      <a:r>
                        <a:rPr lang="zh-TW" sz="2000" kern="100" dirty="0">
                          <a:effectLst/>
                        </a:rPr>
                        <a:t>顯示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6474" marR="1064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使玩家能以不同的角度去觀看</a:t>
                      </a:r>
                      <a:r>
                        <a:rPr lang="en-US" sz="1800" kern="100" dirty="0">
                          <a:effectLst/>
                        </a:rPr>
                        <a:t>AR</a:t>
                      </a:r>
                      <a:r>
                        <a:rPr lang="zh-TW" sz="1800" kern="100" dirty="0">
                          <a:effectLst/>
                        </a:rPr>
                        <a:t>物件，譬如像是在博物館中不能</a:t>
                      </a:r>
                      <a:r>
                        <a:rPr lang="en-US" sz="1800" kern="100" dirty="0">
                          <a:effectLst/>
                        </a:rPr>
                        <a:t>360</a:t>
                      </a:r>
                      <a:r>
                        <a:rPr lang="zh-TW" sz="1800" kern="100" dirty="0">
                          <a:effectLst/>
                        </a:rPr>
                        <a:t>度鑑賞的展覽品，可以</a:t>
                      </a:r>
                      <a:r>
                        <a:rPr lang="en-US" sz="1800" kern="100" dirty="0">
                          <a:effectLst/>
                        </a:rPr>
                        <a:t>AR</a:t>
                      </a:r>
                      <a:r>
                        <a:rPr lang="zh-TW" sz="1800" kern="100" dirty="0">
                          <a:effectLst/>
                        </a:rPr>
                        <a:t>方式實現其全面的觀賞</a:t>
                      </a:r>
                      <a:r>
                        <a:rPr lang="zh-TW" sz="1800" kern="100" dirty="0" smtClean="0">
                          <a:effectLst/>
                        </a:rPr>
                        <a:t>。</a:t>
                      </a:r>
                      <a:endParaRPr lang="en-US" altLang="zh-TW" sz="18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6474" marR="106474" marT="0" marB="0"/>
                </a:tc>
                <a:extLst>
                  <a:ext uri="{0D108BD9-81ED-4DB2-BD59-A6C34878D82A}">
                    <a16:rowId xmlns:a16="http://schemas.microsoft.com/office/drawing/2014/main" val="1767860615"/>
                  </a:ext>
                </a:extLst>
              </a:tr>
              <a:tr h="840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對話欄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6474" marR="1064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顯示對話文字的內容，讓玩家能了解目前</a:t>
                      </a:r>
                      <a:r>
                        <a:rPr lang="en-US" sz="1800" kern="100" dirty="0">
                          <a:effectLst/>
                        </a:rPr>
                        <a:t>NPC</a:t>
                      </a:r>
                      <a:r>
                        <a:rPr lang="zh-TW" sz="1800" kern="100" dirty="0">
                          <a:effectLst/>
                        </a:rPr>
                        <a:t>在說什麼，希望玩家要做什麼等</a:t>
                      </a:r>
                      <a:r>
                        <a:rPr lang="zh-TW" sz="1800" kern="100" dirty="0" smtClean="0">
                          <a:effectLst/>
                        </a:rPr>
                        <a:t>。</a:t>
                      </a:r>
                      <a:endParaRPr lang="en-US" altLang="zh-TW" sz="18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6474" marR="106474" marT="0" marB="0"/>
                </a:tc>
                <a:extLst>
                  <a:ext uri="{0D108BD9-81ED-4DB2-BD59-A6C34878D82A}">
                    <a16:rowId xmlns:a16="http://schemas.microsoft.com/office/drawing/2014/main" val="340000080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拍照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6474" marR="10647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讓使用者與</a:t>
                      </a:r>
                      <a:r>
                        <a:rPr lang="en-US" sz="1800" kern="100" dirty="0">
                          <a:effectLst/>
                        </a:rPr>
                        <a:t>NPC</a:t>
                      </a:r>
                      <a:r>
                        <a:rPr lang="zh-TW" sz="1800" kern="100" dirty="0">
                          <a:effectLst/>
                        </a:rPr>
                        <a:t>一同拍照，可以留下紀念並分享至社群網站</a:t>
                      </a:r>
                      <a:r>
                        <a:rPr lang="zh-TW" sz="1800" kern="100" dirty="0" smtClean="0">
                          <a:effectLst/>
                        </a:rPr>
                        <a:t>。</a:t>
                      </a:r>
                      <a:endParaRPr lang="en-US" altLang="zh-TW" sz="18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6474" marR="106474" marT="0" marB="0"/>
                </a:tc>
                <a:extLst>
                  <a:ext uri="{0D108BD9-81ED-4DB2-BD59-A6C34878D82A}">
                    <a16:rowId xmlns:a16="http://schemas.microsoft.com/office/drawing/2014/main" val="137976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825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_PPTPostMortem_TP01018455">
  <a:themeElements>
    <a:clrScheme name="MS_PPTPostMortem_TP01018455 1">
      <a:dk1>
        <a:srgbClr val="003366"/>
      </a:dk1>
      <a:lt1>
        <a:srgbClr val="FFFFFF"/>
      </a:lt1>
      <a:dk2>
        <a:srgbClr val="008080"/>
      </a:dk2>
      <a:lt2>
        <a:srgbClr val="FFCC66"/>
      </a:lt2>
      <a:accent1>
        <a:srgbClr val="3366CC"/>
      </a:accent1>
      <a:accent2>
        <a:srgbClr val="0099CC"/>
      </a:accent2>
      <a:accent3>
        <a:srgbClr val="AAC0C0"/>
      </a:accent3>
      <a:accent4>
        <a:srgbClr val="DADADA"/>
      </a:accent4>
      <a:accent5>
        <a:srgbClr val="ADB8E2"/>
      </a:accent5>
      <a:accent6>
        <a:srgbClr val="008AB9"/>
      </a:accent6>
      <a:hlink>
        <a:srgbClr val="999933"/>
      </a:hlink>
      <a:folHlink>
        <a:srgbClr val="009900"/>
      </a:folHlink>
    </a:clrScheme>
    <a:fontScheme name="MS_PPTPostMortem_TP01018455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MS_PPTPostMortem_TP01018455 1">
        <a:dk1>
          <a:srgbClr val="003366"/>
        </a:dk1>
        <a:lt1>
          <a:srgbClr val="FFFFFF"/>
        </a:lt1>
        <a:dk2>
          <a:srgbClr val="008080"/>
        </a:dk2>
        <a:lt2>
          <a:srgbClr val="FFCC66"/>
        </a:lt2>
        <a:accent1>
          <a:srgbClr val="3366CC"/>
        </a:accent1>
        <a:accent2>
          <a:srgbClr val="0099CC"/>
        </a:accent2>
        <a:accent3>
          <a:srgbClr val="AAC0C0"/>
        </a:accent3>
        <a:accent4>
          <a:srgbClr val="DADADA"/>
        </a:accent4>
        <a:accent5>
          <a:srgbClr val="ADB8E2"/>
        </a:accent5>
        <a:accent6>
          <a:srgbClr val="008AB9"/>
        </a:accent6>
        <a:hlink>
          <a:srgbClr val="99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ostMortem_TP01018455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ostMortem_TP01018455 4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5">
        <a:dk1>
          <a:srgbClr val="100000"/>
        </a:dk1>
        <a:lt1>
          <a:srgbClr val="FFFFFF"/>
        </a:lt1>
        <a:dk2>
          <a:srgbClr val="800000"/>
        </a:dk2>
        <a:lt2>
          <a:srgbClr val="FFCC66"/>
        </a:lt2>
        <a:accent1>
          <a:srgbClr val="003366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AAADB8"/>
        </a:accent5>
        <a:accent6>
          <a:srgbClr val="8A5C2D"/>
        </a:accent6>
        <a:hlink>
          <a:srgbClr val="336699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6">
        <a:dk1>
          <a:srgbClr val="666633"/>
        </a:dk1>
        <a:lt1>
          <a:srgbClr val="FFFFFF"/>
        </a:lt1>
        <a:dk2>
          <a:srgbClr val="CC9900"/>
        </a:dk2>
        <a:lt2>
          <a:srgbClr val="DDDDDD"/>
        </a:lt2>
        <a:accent1>
          <a:srgbClr val="CC6600"/>
        </a:accent1>
        <a:accent2>
          <a:srgbClr val="996633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8A5C2D"/>
        </a:accent6>
        <a:hlink>
          <a:srgbClr val="6633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TF01018455</Template>
  <TotalTime>1110</TotalTime>
  <Words>643</Words>
  <Application>Microsoft Office PowerPoint</Application>
  <PresentationFormat>如螢幕大小 (4:3)</PresentationFormat>
  <Paragraphs>137</Paragraphs>
  <Slides>21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SimSun</vt:lpstr>
      <vt:lpstr>微軟正黑體</vt:lpstr>
      <vt:lpstr>微軟正黑體 Light</vt:lpstr>
      <vt:lpstr>新細明體</vt:lpstr>
      <vt:lpstr>標楷體</vt:lpstr>
      <vt:lpstr>Calibri</vt:lpstr>
      <vt:lpstr>Garamond</vt:lpstr>
      <vt:lpstr>Times New Roman</vt:lpstr>
      <vt:lpstr>MS_PPTPostMortem_TP01018455</vt:lpstr>
      <vt:lpstr>Visio</vt:lpstr>
      <vt:lpstr>AR RPG結合區域行銷</vt:lpstr>
      <vt:lpstr>簡介</vt:lpstr>
      <vt:lpstr>背景</vt:lpstr>
      <vt:lpstr>背景</vt:lpstr>
      <vt:lpstr>背景</vt:lpstr>
      <vt:lpstr>動機</vt:lpstr>
      <vt:lpstr>需求分析</vt:lpstr>
      <vt:lpstr>構想</vt:lpstr>
      <vt:lpstr>功能說明</vt:lpstr>
      <vt:lpstr>功能結構圖</vt:lpstr>
      <vt:lpstr>系統架構圖之一</vt:lpstr>
      <vt:lpstr>系統架構圖之二</vt:lpstr>
      <vt:lpstr>程式啟動(資料庫)</vt:lpstr>
      <vt:lpstr>類別圖</vt:lpstr>
      <vt:lpstr>使用者案例圖</vt:lpstr>
      <vt:lpstr>ＵＭＬ活動圖</vt:lpstr>
      <vt:lpstr>資源需求</vt:lpstr>
      <vt:lpstr>人員工作分配</vt:lpstr>
      <vt:lpstr>人員工作分配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RPG結合區域行銷</dc:title>
  <dc:creator>李勝發</dc:creator>
  <cp:lastModifiedBy>damh</cp:lastModifiedBy>
  <cp:revision>85</cp:revision>
  <dcterms:created xsi:type="dcterms:W3CDTF">2018-11-12T18:35:40Z</dcterms:created>
  <dcterms:modified xsi:type="dcterms:W3CDTF">2018-12-31T18:52:03Z</dcterms:modified>
</cp:coreProperties>
</file>