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75" r:id="rId9"/>
    <p:sldId id="278" r:id="rId10"/>
    <p:sldId id="263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60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79316-1335-4CD9-91EB-2E3523536B2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TW" altLang="en-US"/>
        </a:p>
      </dgm:t>
    </dgm:pt>
    <dgm:pt modelId="{BCFCB186-CFF9-4C9D-AE23-07D32DED64FC}" type="pres">
      <dgm:prSet presAssocID="{73D79316-1335-4CD9-91EB-2E3523536B2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5855BD-8325-4DBB-B64D-B41B2F90F940}" type="presOf" srcId="{73D79316-1335-4CD9-91EB-2E3523536B2B}" destId="{BCFCB186-CFF9-4C9D-AE23-07D32DED64FC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11B6-1B3C-4A76-ACA2-3B343E1E4069}" type="datetimeFigureOut">
              <a:rPr lang="zh-TW" altLang="en-US" smtClean="0"/>
              <a:pPr/>
              <a:t>2018/11/7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41CE6-EBDD-466E-92C0-1DFD56E50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0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.com.tw/news/ahel/201811030182.aspx" TargetMode="External"/><Relationship Id="rId7" Type="http://schemas.openxmlformats.org/officeDocument/2006/relationships/hyperlink" Target="https://udn.com/news/story/7326/346026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.appledaily.com/new/realtime/20181101/1457636/" TargetMode="External"/><Relationship Id="rId5" Type="http://schemas.openxmlformats.org/officeDocument/2006/relationships/hyperlink" Target="https://www.cna.com.tw/news/firstnews/201811030118.aspx" TargetMode="External"/><Relationship Id="rId4" Type="http://schemas.openxmlformats.org/officeDocument/2006/relationships/hyperlink" Target="https://www.cna.com.tw/news/ahel/201811020158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我們運用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可以讓我們在現實世界中，同時看見虛擬世界的角色，甚至與其互動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5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360</a:t>
            </a:r>
            <a:r>
              <a:rPr lang="zh-TW" altLang="en-US" b="1" dirty="0" smtClean="0"/>
              <a:t>萬元換</a:t>
            </a:r>
            <a:r>
              <a:rPr lang="en-US" altLang="zh-TW" b="1" dirty="0" smtClean="0"/>
              <a:t>5</a:t>
            </a:r>
            <a:r>
              <a:rPr lang="zh-TW" altLang="en-US" b="1" dirty="0" smtClean="0"/>
              <a:t>億商機，寶可夢活動單日吸引超過</a:t>
            </a:r>
            <a:r>
              <a:rPr lang="en-US" altLang="zh-TW" b="1" dirty="0" smtClean="0"/>
              <a:t>30</a:t>
            </a:r>
            <a:r>
              <a:rPr lang="zh-TW" altLang="en-US" b="1" dirty="0" smtClean="0"/>
              <a:t>萬人次</a:t>
            </a:r>
          </a:p>
          <a:p>
            <a:r>
              <a:rPr lang="en-US" altLang="zh-TW" dirty="0" smtClean="0">
                <a:hlinkClick r:id="rId3" tooltip="《中央社》報導"/>
              </a:rPr>
              <a:t>《</a:t>
            </a:r>
            <a:r>
              <a:rPr lang="zh-TW" altLang="en-US" dirty="0" smtClean="0">
                <a:hlinkClick r:id="rId3" tooltip="《中央社》報導"/>
              </a:rPr>
              <a:t>中央社</a:t>
            </a:r>
            <a:r>
              <a:rPr lang="en-US" altLang="zh-TW" dirty="0" smtClean="0">
                <a:hlinkClick r:id="rId3" tooltip="《中央社》報導"/>
              </a:rPr>
              <a:t>》</a:t>
            </a:r>
            <a:r>
              <a:rPr lang="zh-TW" altLang="en-US" dirty="0" smtClean="0">
                <a:hlinkClick r:id="rId3" tooltip="《中央社》報導"/>
              </a:rPr>
              <a:t>報導</a:t>
            </a:r>
            <a:r>
              <a:rPr lang="zh-TW" altLang="en-US" dirty="0" smtClean="0"/>
              <a:t>，台南市觀光旅遊局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月召開記者會時，原預估有</a:t>
            </a:r>
            <a:r>
              <a:rPr lang="en-US" altLang="zh-TW" dirty="0" smtClean="0"/>
              <a:t>20</a:t>
            </a:r>
            <a:r>
              <a:rPr lang="zh-TW" altLang="en-US" dirty="0" smtClean="0"/>
              <a:t>萬人次抓寶，但首日活動就出現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萬人次，但第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天抓寶人數達</a:t>
            </a:r>
            <a:r>
              <a:rPr lang="en-US" altLang="zh-TW" dirty="0" smtClean="0"/>
              <a:t>15</a:t>
            </a:r>
            <a:r>
              <a:rPr lang="zh-TW" altLang="en-US" dirty="0" smtClean="0"/>
              <a:t>萬人次，第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天單日抓寶人數更達原先預估</a:t>
            </a:r>
            <a:r>
              <a:rPr lang="en-US" altLang="zh-TW" dirty="0" smtClean="0"/>
              <a:t>5</a:t>
            </a:r>
            <a:r>
              <a:rPr lang="zh-TW" altLang="en-US" dirty="0" smtClean="0"/>
              <a:t>天才會有的數目</a:t>
            </a:r>
            <a:r>
              <a:rPr lang="en-US" altLang="zh-TW" dirty="0" smtClean="0"/>
              <a:t>——30</a:t>
            </a:r>
            <a:r>
              <a:rPr lang="zh-TW" altLang="en-US" dirty="0" smtClean="0"/>
              <a:t>萬人次。</a:t>
            </a:r>
            <a:r>
              <a:rPr lang="en-US" altLang="zh-TW" dirty="0" smtClean="0">
                <a:hlinkClick r:id="rId4" tooltip="《中央社》報導"/>
              </a:rPr>
              <a:t>《</a:t>
            </a:r>
            <a:r>
              <a:rPr lang="zh-TW" altLang="en-US" dirty="0" smtClean="0">
                <a:hlinkClick r:id="rId4" tooltip="《中央社》報導"/>
              </a:rPr>
              <a:t>中央社</a:t>
            </a:r>
            <a:r>
              <a:rPr lang="en-US" altLang="zh-TW" dirty="0" smtClean="0">
                <a:hlinkClick r:id="rId4" tooltip="《中央社》報導"/>
              </a:rPr>
              <a:t>》</a:t>
            </a:r>
            <a:r>
              <a:rPr lang="zh-TW" altLang="en-US" dirty="0" smtClean="0">
                <a:hlinkClick r:id="rId4" tooltip="《中央社》報導"/>
              </a:rPr>
              <a:t>報導</a:t>
            </a:r>
            <a:r>
              <a:rPr lang="zh-TW" altLang="en-US" dirty="0" smtClean="0"/>
              <a:t>，台南市政府觀旅局局長王時思說，到台南尋寶的玩家，國內外都有，觀旅局觀察，主場的外國玩家超過總數的</a:t>
            </a:r>
            <a:r>
              <a:rPr lang="en-US" altLang="zh-TW" dirty="0" smtClean="0"/>
              <a:t>1</a:t>
            </a:r>
            <a:r>
              <a:rPr lang="zh-TW" altLang="en-US" dirty="0" smtClean="0"/>
              <a:t>成。</a:t>
            </a:r>
          </a:p>
          <a:p>
            <a:r>
              <a:rPr lang="en-US" altLang="zh-TW" dirty="0" smtClean="0">
                <a:hlinkClick r:id="rId5" tooltip="《中央社》報導"/>
              </a:rPr>
              <a:t>《</a:t>
            </a:r>
            <a:r>
              <a:rPr lang="zh-TW" altLang="en-US" dirty="0" smtClean="0">
                <a:hlinkClick r:id="rId5" tooltip="《中央社》報導"/>
              </a:rPr>
              <a:t>中央社</a:t>
            </a:r>
            <a:r>
              <a:rPr lang="en-US" altLang="zh-TW" dirty="0" smtClean="0">
                <a:hlinkClick r:id="rId5" tooltip="《中央社》報導"/>
              </a:rPr>
              <a:t>》</a:t>
            </a:r>
            <a:r>
              <a:rPr lang="zh-TW" altLang="en-US" dirty="0" smtClean="0">
                <a:hlinkClick r:id="rId5" tooltip="《中央社》報導"/>
              </a:rPr>
              <a:t>報導</a:t>
            </a:r>
            <a:r>
              <a:rPr lang="zh-TW" altLang="en-US" dirty="0" smtClean="0"/>
              <a:t>，現年</a:t>
            </a:r>
            <a:r>
              <a:rPr lang="en-US" altLang="zh-TW" dirty="0" smtClean="0"/>
              <a:t>70</a:t>
            </a:r>
            <a:r>
              <a:rPr lang="zh-TW" altLang="en-US" dirty="0" smtClean="0"/>
              <a:t>歲的抓寶名人陳三元也從新北市開車南下，帶著</a:t>
            </a:r>
            <a:r>
              <a:rPr lang="en-US" altLang="zh-TW" dirty="0" smtClean="0"/>
              <a:t>15</a:t>
            </a:r>
            <a:r>
              <a:rPr lang="zh-TW" altLang="en-US" dirty="0" smtClean="0"/>
              <a:t>支手機現身台南，他說：「一定要參加這場盛會」。為了抓寶，陳三元行動電源就帶了</a:t>
            </a:r>
            <a:r>
              <a:rPr lang="en-US" altLang="zh-TW" dirty="0" smtClean="0"/>
              <a:t>9</a:t>
            </a:r>
            <a:r>
              <a:rPr lang="zh-TW" altLang="en-US" dirty="0" smtClean="0"/>
              <a:t>顆，較大顆行動電源可持續供電</a:t>
            </a:r>
            <a:r>
              <a:rPr lang="en-US" altLang="zh-TW" dirty="0" smtClean="0"/>
              <a:t>20</a:t>
            </a:r>
            <a:r>
              <a:rPr lang="zh-TW" altLang="en-US" dirty="0" smtClean="0"/>
              <a:t>小時，全身裝備超過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公斤。</a:t>
            </a:r>
          </a:p>
          <a:p>
            <a:r>
              <a:rPr lang="en-US" altLang="zh-TW" dirty="0" smtClean="0">
                <a:hlinkClick r:id="rId6" tooltip="《蘋果日報》報導"/>
              </a:rPr>
              <a:t>《</a:t>
            </a:r>
            <a:r>
              <a:rPr lang="zh-TW" altLang="en-US" dirty="0" smtClean="0">
                <a:hlinkClick r:id="rId6" tooltip="《蘋果日報》報導"/>
              </a:rPr>
              <a:t>蘋果日報</a:t>
            </a:r>
            <a:r>
              <a:rPr lang="en-US" altLang="zh-TW" dirty="0" smtClean="0">
                <a:hlinkClick r:id="rId6" tooltip="《蘋果日報》報導"/>
              </a:rPr>
              <a:t>》</a:t>
            </a:r>
            <a:r>
              <a:rPr lang="zh-TW" altLang="en-US" dirty="0" smtClean="0">
                <a:hlinkClick r:id="rId6" tooltip="《蘋果日報》報導"/>
              </a:rPr>
              <a:t>報導</a:t>
            </a:r>
            <a:r>
              <a:rPr lang="zh-TW" altLang="en-US" dirty="0" smtClean="0"/>
              <a:t>，王時思表示，這次寶可夢行銷活動，市府花在交通與硬體設施、餐費、行政活動等開銷約共</a:t>
            </a:r>
            <a:r>
              <a:rPr lang="en-US" altLang="zh-TW" dirty="0" smtClean="0"/>
              <a:t>360</a:t>
            </a:r>
            <a:r>
              <a:rPr lang="zh-TW" altLang="en-US" dirty="0" smtClean="0"/>
              <a:t>萬元，包括高鐵與會場間接駁車費用，會場舞台、音響、棚子等花費，以及電信商行政工作人員支出。</a:t>
            </a:r>
            <a:r>
              <a:rPr lang="en-US" altLang="zh-TW" dirty="0" smtClean="0">
                <a:hlinkClick r:id="rId4" tooltip="《中央社》報導"/>
              </a:rPr>
              <a:t>《</a:t>
            </a:r>
            <a:r>
              <a:rPr lang="zh-TW" altLang="en-US" dirty="0" smtClean="0">
                <a:hlinkClick r:id="rId4" tooltip="《中央社》報導"/>
              </a:rPr>
              <a:t>中央社</a:t>
            </a:r>
            <a:r>
              <a:rPr lang="en-US" altLang="zh-TW" dirty="0" smtClean="0">
                <a:hlinkClick r:id="rId4" tooltip="《中央社》報導"/>
              </a:rPr>
              <a:t>》</a:t>
            </a:r>
            <a:r>
              <a:rPr lang="zh-TW" altLang="en-US" dirty="0" smtClean="0">
                <a:hlinkClick r:id="rId4" tooltip="《中央社》報導"/>
              </a:rPr>
              <a:t>報導</a:t>
            </a:r>
            <a:r>
              <a:rPr lang="zh-TW" altLang="en-US" dirty="0" smtClean="0"/>
              <a:t>，觀旅局首日原預估這場限定活動可為台南帶來新台幣</a:t>
            </a:r>
            <a:r>
              <a:rPr lang="en-US" altLang="zh-TW" dirty="0" smtClean="0"/>
              <a:t>3</a:t>
            </a:r>
            <a:r>
              <a:rPr lang="zh-TW" altLang="en-US" dirty="0" smtClean="0"/>
              <a:t>億元的商機，若以當前盛況來看，商機將上修至</a:t>
            </a:r>
            <a:r>
              <a:rPr lang="en-US" altLang="zh-TW" dirty="0" smtClean="0"/>
              <a:t>5</a:t>
            </a:r>
            <a:r>
              <a:rPr lang="zh-TW" altLang="en-US" dirty="0" smtClean="0"/>
              <a:t>億元。</a:t>
            </a:r>
          </a:p>
          <a:p>
            <a:r>
              <a:rPr lang="en-US" altLang="zh-TW" dirty="0" smtClean="0">
                <a:hlinkClick r:id="rId7"/>
              </a:rPr>
              <a:t>《</a:t>
            </a:r>
            <a:r>
              <a:rPr lang="zh-TW" altLang="en-US" dirty="0" smtClean="0">
                <a:hlinkClick r:id="rId7"/>
              </a:rPr>
              <a:t>聯合報</a:t>
            </a:r>
            <a:r>
              <a:rPr lang="en-US" altLang="zh-TW" dirty="0" smtClean="0">
                <a:hlinkClick r:id="rId7"/>
              </a:rPr>
              <a:t>》</a:t>
            </a:r>
            <a:r>
              <a:rPr lang="zh-TW" altLang="en-US" dirty="0" smtClean="0">
                <a:hlinkClick r:id="rId7"/>
              </a:rPr>
              <a:t>報導</a:t>
            </a:r>
            <a:r>
              <a:rPr lang="zh-TW" altLang="en-US" dirty="0" smtClean="0"/>
              <a:t>，台南市孔廟對面的莉莉水果店老闆李文雄表示，「生意有比平常假日好兩成以上」，因為孔廟就是抓寶會場之一，不少玩家抓完之後，都會來上一碗冰。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1CE6-EBDD-466E-92C0-1DFD56E5065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89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net.com.hk/www/tc/lifestyle/health/bella/33923" TargetMode="External"/><Relationship Id="rId3" Type="http://schemas.openxmlformats.org/officeDocument/2006/relationships/hyperlink" Target="http://www.experenti.eu/cataloghi/la-magia-dei-biglietti-dauguri-in-realta-aumentata/" TargetMode="External"/><Relationship Id="rId7" Type="http://schemas.openxmlformats.org/officeDocument/2006/relationships/hyperlink" Target="http://yabeline.tw/Stickers_Data.php?Number=1262878" TargetMode="External"/><Relationship Id="rId2" Type="http://schemas.openxmlformats.org/officeDocument/2006/relationships/hyperlink" Target="https://www.chocotv.com.tw/drama/9357/ep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kemonhubs.com/pokemongo/3601" TargetMode="External"/><Relationship Id="rId5" Type="http://schemas.openxmlformats.org/officeDocument/2006/relationships/hyperlink" Target="https://applealmond.com/posts/43280" TargetMode="External"/><Relationship Id="rId4" Type="http://schemas.openxmlformats.org/officeDocument/2006/relationships/hyperlink" Target="https://www.inverse.com/article/41690-pokemon-go-festive-hat-pikachu-anniversar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w.com.tw/article/article.action?id=50847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55574" y="1987826"/>
            <a:ext cx="10359113" cy="1514929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擴增實境之角色扮演遊戲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63511" y="4253948"/>
            <a:ext cx="2651176" cy="204392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 smtClean="0"/>
              <a:t>軟體工程第十二組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楊景程</a:t>
            </a:r>
            <a:r>
              <a:rPr lang="en-US" altLang="zh-TW" dirty="0" smtClean="0"/>
              <a:t>0551005</a:t>
            </a:r>
          </a:p>
          <a:p>
            <a:pPr algn="just"/>
            <a:r>
              <a:rPr lang="zh-TW" altLang="en-US" dirty="0" smtClean="0"/>
              <a:t>洪嘉桓</a:t>
            </a:r>
            <a:r>
              <a:rPr lang="en-US" altLang="zh-TW" dirty="0" smtClean="0"/>
              <a:t>0551051</a:t>
            </a:r>
          </a:p>
          <a:p>
            <a:pPr algn="just"/>
            <a:r>
              <a:rPr lang="zh-TW" altLang="en-US" dirty="0" smtClean="0"/>
              <a:t>李勝發</a:t>
            </a:r>
            <a:r>
              <a:rPr lang="en-US" altLang="zh-TW" dirty="0" smtClean="0"/>
              <a:t>0551099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9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884032"/>
            <a:ext cx="9603275" cy="1049235"/>
          </a:xfrm>
        </p:spPr>
        <p:txBody>
          <a:bodyPr/>
          <a:lstStyle/>
          <a:p>
            <a:r>
              <a:rPr lang="en-US" altLang="zh-TW" b="1" dirty="0"/>
              <a:t>360</a:t>
            </a:r>
            <a:r>
              <a:rPr lang="zh-TW" altLang="en-US" b="1" dirty="0"/>
              <a:t>萬元換</a:t>
            </a:r>
            <a:r>
              <a:rPr lang="en-US" altLang="zh-TW" b="1" dirty="0"/>
              <a:t>5</a:t>
            </a:r>
            <a:r>
              <a:rPr lang="zh-TW" altLang="en-US" b="1" dirty="0"/>
              <a:t>億商機，</a:t>
            </a:r>
            <a:r>
              <a:rPr lang="en-US" altLang="zh-TW" b="1" dirty="0"/>
              <a:t>30</a:t>
            </a:r>
            <a:r>
              <a:rPr lang="zh-TW" altLang="en-US" b="1" dirty="0"/>
              <a:t>萬</a:t>
            </a:r>
            <a:r>
              <a:rPr lang="en-US" altLang="zh-TW" b="1" dirty="0"/>
              <a:t>Pokémon GO</a:t>
            </a:r>
            <a:r>
              <a:rPr lang="zh-TW" altLang="en-US" b="1" dirty="0"/>
              <a:t>玩家「攻陷」台南市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7" y="2026064"/>
            <a:ext cx="4599517" cy="34496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00" y="2026064"/>
            <a:ext cx="4870316" cy="36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在遊戲中我們需要來往各種不同的地方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接取任務並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回到原處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，再結合當地文化做些故事構想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64" y="69573"/>
            <a:ext cx="3152393" cy="60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完成這些任務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結合地理座標的概念，再利用自製地圖，將這些素材設置不同的座標，結合現實物品的辨識功能，取的這些虛擬物件，給予適當的提示供玩家尋找。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92" y="0"/>
            <a:ext cx="4506108" cy="5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0208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構想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623136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任務回報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00" y="0"/>
            <a:ext cx="3270054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8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系統架構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行為圖型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7" y="135836"/>
            <a:ext cx="5827642" cy="58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8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UML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99" y="864705"/>
            <a:ext cx="8703407" cy="52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1539" y="1311966"/>
            <a:ext cx="9673315" cy="49209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Resource Required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3593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3900" dirty="0" smtClean="0"/>
              <a:t>工具</a:t>
            </a:r>
            <a:endParaRPr lang="en-US" altLang="zh-TW" sz="3900" dirty="0" smtClean="0"/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 smtClean="0"/>
              <a:t>人員分配</a:t>
            </a:r>
            <a:endParaRPr lang="en-US" altLang="zh-TW" sz="3800" dirty="0" smtClean="0"/>
          </a:p>
          <a:p>
            <a:r>
              <a:rPr lang="zh-TW" altLang="en-US" sz="2800" dirty="0" smtClean="0"/>
              <a:t>楊景程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圖繪製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洪嘉桓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/>
              <a:t>李勝發</a:t>
            </a:r>
            <a:r>
              <a:rPr lang="en-US" altLang="zh-TW" sz="2800" dirty="0" smtClean="0"/>
              <a:t>: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與優化，簡報協助製作，報告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78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5177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Schedule</a:t>
            </a:r>
            <a:endParaRPr lang="zh-TW" altLang="en-US" sz="4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13985"/>
              </p:ext>
            </p:extLst>
          </p:nvPr>
        </p:nvGraphicFramePr>
        <p:xfrm>
          <a:off x="0" y="2125454"/>
          <a:ext cx="12095922" cy="24342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84806">
                  <a:extLst>
                    <a:ext uri="{9D8B030D-6E8A-4147-A177-3AD203B41FA5}">
                      <a16:colId xmlns:a16="http://schemas.microsoft.com/office/drawing/2014/main" val="3251896570"/>
                    </a:ext>
                  </a:extLst>
                </a:gridCol>
                <a:gridCol w="2031325">
                  <a:extLst>
                    <a:ext uri="{9D8B030D-6E8A-4147-A177-3AD203B41FA5}">
                      <a16:colId xmlns:a16="http://schemas.microsoft.com/office/drawing/2014/main" val="28834678"/>
                    </a:ext>
                  </a:extLst>
                </a:gridCol>
                <a:gridCol w="2692001">
                  <a:extLst>
                    <a:ext uri="{9D8B030D-6E8A-4147-A177-3AD203B41FA5}">
                      <a16:colId xmlns:a16="http://schemas.microsoft.com/office/drawing/2014/main" val="2249985579"/>
                    </a:ext>
                  </a:extLst>
                </a:gridCol>
                <a:gridCol w="2139795">
                  <a:extLst>
                    <a:ext uri="{9D8B030D-6E8A-4147-A177-3AD203B41FA5}">
                      <a16:colId xmlns:a16="http://schemas.microsoft.com/office/drawing/2014/main" val="3996034587"/>
                    </a:ext>
                  </a:extLst>
                </a:gridCol>
                <a:gridCol w="1301627">
                  <a:extLst>
                    <a:ext uri="{9D8B030D-6E8A-4147-A177-3AD203B41FA5}">
                      <a16:colId xmlns:a16="http://schemas.microsoft.com/office/drawing/2014/main" val="2241588317"/>
                    </a:ext>
                  </a:extLst>
                </a:gridCol>
                <a:gridCol w="1270873">
                  <a:extLst>
                    <a:ext uri="{9D8B030D-6E8A-4147-A177-3AD203B41FA5}">
                      <a16:colId xmlns:a16="http://schemas.microsoft.com/office/drawing/2014/main" val="2296309040"/>
                    </a:ext>
                  </a:extLst>
                </a:gridCol>
                <a:gridCol w="875495">
                  <a:extLst>
                    <a:ext uri="{9D8B030D-6E8A-4147-A177-3AD203B41FA5}">
                      <a16:colId xmlns:a16="http://schemas.microsoft.com/office/drawing/2014/main" val="1593077623"/>
                    </a:ext>
                  </a:extLst>
                </a:gridCol>
              </a:tblGrid>
              <a:tr h="7568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2018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2018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2019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4184"/>
                  </a:ext>
                </a:extLst>
              </a:tr>
              <a:tr h="167735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知名景點取景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資料蒐集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角色建模設計</a:t>
                      </a: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程式流程規劃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完成系統架構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圖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3.UI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元件設計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角色建模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動作模組相關配對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3.UI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元件設計完成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1.NPC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任務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劇情完成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與取景地做結合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開始撰寫程式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大致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2.Debug</a:t>
                      </a:r>
                    </a:p>
                    <a:p>
                      <a:pPr algn="l"/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化，遊戲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實地操作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專題發表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5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91536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659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www.chocotv.com.tw/drama/9357/eps/1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://www.experenti.eu/cataloghi/la-magia-dei-biglietti-dauguri-in-realta-aumentata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 smtClean="0"/>
              <a:t>3: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www.inverse.com/article/41690-pokemon-go-festive-hat-pikachu-anniversary</a:t>
            </a:r>
            <a:endParaRPr lang="en-US" altLang="zh-TW" dirty="0" smtClean="0"/>
          </a:p>
          <a:p>
            <a:r>
              <a:rPr lang="zh-TW" altLang="en-US" dirty="0" smtClean="0"/>
              <a:t>台南奇美博物館寶可夢攻略！：　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applealmond.com/posts/43280</a:t>
            </a:r>
            <a:endParaRPr lang="en-US" altLang="zh-TW" dirty="0" smtClean="0"/>
          </a:p>
          <a:p>
            <a:r>
              <a:rPr lang="en-US" altLang="zh-TW" dirty="0" err="1"/>
              <a:t>Pokemon</a:t>
            </a:r>
            <a:r>
              <a:rPr lang="en-US" altLang="zh-TW" dirty="0"/>
              <a:t> GO </a:t>
            </a:r>
            <a:r>
              <a:rPr lang="zh-TW" altLang="en-US" dirty="0"/>
              <a:t>台南</a:t>
            </a:r>
            <a:r>
              <a:rPr lang="en-US" altLang="zh-TW" dirty="0"/>
              <a:t>Safari Zone</a:t>
            </a:r>
            <a:r>
              <a:rPr lang="zh-TW" altLang="en-US" dirty="0"/>
              <a:t>活動第二日：首天</a:t>
            </a:r>
            <a:r>
              <a:rPr lang="en-US" altLang="zh-TW" dirty="0"/>
              <a:t>6.5</a:t>
            </a:r>
            <a:r>
              <a:rPr lang="zh-TW" altLang="en-US" dirty="0"/>
              <a:t>萬人</a:t>
            </a:r>
            <a:r>
              <a:rPr lang="zh-TW" altLang="en-US" dirty="0" smtClean="0"/>
              <a:t>進場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www.pokemonhubs.com/pokemongo/3601</a:t>
            </a:r>
            <a:endParaRPr lang="en-US" altLang="zh-TW" dirty="0" smtClean="0"/>
          </a:p>
          <a:p>
            <a:r>
              <a:rPr lang="zh-TW" altLang="en-US" dirty="0"/>
              <a:t>虎爺</a:t>
            </a:r>
            <a:r>
              <a:rPr lang="zh-CN" altLang="en-US" dirty="0"/>
              <a:t>ㄏㄨㄏㄨㄏㄨ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7"/>
              </a:rPr>
              <a:t>http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yabeline.tw/Stickers_Data.php?Number=1262878</a:t>
            </a:r>
            <a:endParaRPr lang="en-US" altLang="zh-TW" dirty="0" smtClean="0"/>
          </a:p>
          <a:p>
            <a:r>
              <a:rPr lang="zh-TW" altLang="en-US" dirty="0"/>
              <a:t>身體篇：減少近視的天然</a:t>
            </a:r>
            <a:r>
              <a:rPr lang="zh-TW" altLang="en-US" dirty="0" smtClean="0"/>
              <a:t>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www.etnet.com.hk/www/tc/lifestyle/health/bella/33923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67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8" y="1291536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6590"/>
          </a:xfrm>
        </p:spPr>
        <p:txBody>
          <a:bodyPr>
            <a:normAutofit/>
          </a:bodyPr>
          <a:lstStyle/>
          <a:p>
            <a:r>
              <a:rPr lang="zh-TW" altLang="en-US" sz="1600" b="1" dirty="0"/>
              <a:t>現在就</a:t>
            </a:r>
            <a:r>
              <a:rPr lang="zh-TW" altLang="en-US" sz="1600" b="1" dirty="0" smtClean="0"/>
              <a:t>走！走路</a:t>
            </a:r>
            <a:r>
              <a:rPr lang="zh-TW" altLang="en-US" sz="1600" b="1" dirty="0"/>
              <a:t>帶給你的１２個美好</a:t>
            </a:r>
            <a:r>
              <a:rPr lang="zh-TW" altLang="en-US" sz="1600" b="1" dirty="0" smtClean="0"/>
              <a:t>改變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www.cw.com.tw/article/article.action?id=5084747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08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2249" y="1212024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摘要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2249" y="1985916"/>
            <a:ext cx="7145768" cy="3391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擴增實境技術完成一款角色扮演遊戲，讓玩家能以現實景象與虛擬的角色做互動。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53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3952" y="3009645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本次報告到此結束，感謝各位的聆聽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7" y="3009645"/>
            <a:ext cx="2909546" cy="29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553" y="1261718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簡介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背景、趨勢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2188" y="1182206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背景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2188" y="2005793"/>
            <a:ext cx="5555975" cy="3450613"/>
          </a:xfrm>
        </p:spPr>
        <p:txBody>
          <a:bodyPr>
            <a:normAutofit/>
          </a:bodyPr>
          <a:lstStyle/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曾經，在動畫與漫畫中看見了，「虛擬實境」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(VR)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帶個人們新的視野，新的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體驗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63" y="160801"/>
            <a:ext cx="4183883" cy="59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2370" y="126172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6266" y="2135002"/>
            <a:ext cx="5982891" cy="3450613"/>
          </a:xfrm>
        </p:spPr>
        <p:txBody>
          <a:bodyPr>
            <a:normAutofit/>
          </a:bodyPr>
          <a:lstStyle/>
          <a:p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然而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VR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卻讓人們侷限在一個虛擬的世界，無法與現實進行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互動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有了另一個技術「擴增實境」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(AR)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90" y="2135002"/>
            <a:ext cx="5514775" cy="3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2065" y="125178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動機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8276" y="2164819"/>
            <a:ext cx="587355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避免玩家玩手遊而忽略身體的警訊，如視力衰退、體重增加等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如果手遊能使玩家觀察四周並且有走動的意願的話，就可以減少各種問題的發生。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34" y="3409122"/>
            <a:ext cx="3368046" cy="2912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50" y="2044754"/>
            <a:ext cx="3391726" cy="22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492" y="1231902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目的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為了不讓玩家不會一直佇立在特定的地點，讓玩家走出戶外，並多觀察周遭的環境，減少肥胖的可能性。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56" y="3200400"/>
            <a:ext cx="4154918" cy="2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309" y="1241841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需求、功能說明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93803"/>
              </p:ext>
            </p:extLst>
          </p:nvPr>
        </p:nvGraphicFramePr>
        <p:xfrm>
          <a:off x="653145" y="2076657"/>
          <a:ext cx="10514924" cy="356852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1027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813637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290840">
                <a:tc>
                  <a:txBody>
                    <a:bodyPr/>
                    <a:lstStyle/>
                    <a:p>
                      <a:pPr algn="l"/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  <a:endParaRPr lang="zh-TW" altLang="en-US" sz="2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廠商</a:t>
                      </a: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希望吸引玩家可以來到此場地。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的新型遊戲方式。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讓玩家可以在場地中能玩遊戲。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將遊戲的遊玩座標設定在特定區域。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2000" kern="12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認識環境的特色並與當地景點</a:t>
                      </a:r>
                      <a:r>
                        <a:rPr lang="zh-TW" altLang="en-US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</a:t>
                      </a: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互動。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方式顯示特定流程或道具。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使玩家可以在此進行消費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引導玩家到特定的休息地點。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玩家</a:t>
                      </a: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虛擬人物做互動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設計類似熊本熊之類的角色並與之互動。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留下在此處的回憶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與虛擬腳色或實際場景拍照。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</a:t>
                      </a:r>
                      <a:endParaRPr lang="zh-TW" altLang="en-US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依靠座標與畫面給予對應的文化介紹。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127" y="1193220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功能結構圖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76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1523998" y="2081347"/>
            <a:ext cx="95794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主介面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31622" y="2103120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任務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27267" y="2821577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道具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22913" y="4976948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712820" y="2098765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呼叫任務列表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699758" y="2834638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呼叫道具列表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99757" y="3557451"/>
            <a:ext cx="1759134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呼叫地圖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05498" y="3548742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27267" y="4258490"/>
            <a:ext cx="1162595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  <a:r>
              <a:rPr lang="zh-TW" altLang="en-US" dirty="0" smtClean="0"/>
              <a:t>拍照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107676" y="3570513"/>
            <a:ext cx="2168438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座標、地圖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098971" y="2825932"/>
            <a:ext cx="2177143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道具名稱</a:t>
            </a:r>
            <a:r>
              <a:rPr lang="zh-TW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、數量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90261" y="2116184"/>
            <a:ext cx="216843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當前任務、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任務條件與完成度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9" name="直線接點 78"/>
          <p:cNvCxnSpPr>
            <a:stCxn id="8" idx="3"/>
            <a:endCxn id="73" idx="1"/>
          </p:cNvCxnSpPr>
          <p:nvPr/>
        </p:nvCxnSpPr>
        <p:spPr>
          <a:xfrm>
            <a:off x="2481941" y="2355667"/>
            <a:ext cx="1223557" cy="146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8" idx="3"/>
            <a:endCxn id="74" idx="1"/>
          </p:cNvCxnSpPr>
          <p:nvPr/>
        </p:nvCxnSpPr>
        <p:spPr>
          <a:xfrm>
            <a:off x="2481941" y="2355667"/>
            <a:ext cx="1245326" cy="217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8" idx="3"/>
            <a:endCxn id="17" idx="1"/>
          </p:cNvCxnSpPr>
          <p:nvPr/>
        </p:nvCxnSpPr>
        <p:spPr>
          <a:xfrm>
            <a:off x="2481941" y="2355667"/>
            <a:ext cx="1240972" cy="289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73" idx="3"/>
            <a:endCxn id="69" idx="1"/>
          </p:cNvCxnSpPr>
          <p:nvPr/>
        </p:nvCxnSpPr>
        <p:spPr>
          <a:xfrm>
            <a:off x="4868093" y="3823062"/>
            <a:ext cx="831664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6" idx="3"/>
            <a:endCxn id="67" idx="1"/>
          </p:cNvCxnSpPr>
          <p:nvPr/>
        </p:nvCxnSpPr>
        <p:spPr>
          <a:xfrm>
            <a:off x="4889862" y="3095897"/>
            <a:ext cx="809896" cy="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11" idx="3"/>
            <a:endCxn id="64" idx="1"/>
          </p:cNvCxnSpPr>
          <p:nvPr/>
        </p:nvCxnSpPr>
        <p:spPr>
          <a:xfrm flipV="1">
            <a:off x="4894217" y="2373085"/>
            <a:ext cx="818603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69" idx="3"/>
            <a:endCxn id="75" idx="1"/>
          </p:cNvCxnSpPr>
          <p:nvPr/>
        </p:nvCxnSpPr>
        <p:spPr>
          <a:xfrm>
            <a:off x="7458891" y="3831771"/>
            <a:ext cx="64878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67" idx="3"/>
            <a:endCxn id="76" idx="1"/>
          </p:cNvCxnSpPr>
          <p:nvPr/>
        </p:nvCxnSpPr>
        <p:spPr>
          <a:xfrm flipV="1">
            <a:off x="7458892" y="3100252"/>
            <a:ext cx="640079" cy="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64" idx="3"/>
            <a:endCxn id="77" idx="1"/>
          </p:cNvCxnSpPr>
          <p:nvPr/>
        </p:nvCxnSpPr>
        <p:spPr>
          <a:xfrm>
            <a:off x="7471954" y="2373085"/>
            <a:ext cx="618307" cy="1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endCxn id="16" idx="1"/>
          </p:cNvCxnSpPr>
          <p:nvPr/>
        </p:nvCxnSpPr>
        <p:spPr>
          <a:xfrm>
            <a:off x="2481943" y="2333897"/>
            <a:ext cx="1245324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8" idx="3"/>
            <a:endCxn id="11" idx="1"/>
          </p:cNvCxnSpPr>
          <p:nvPr/>
        </p:nvCxnSpPr>
        <p:spPr>
          <a:xfrm>
            <a:off x="2481941" y="2355667"/>
            <a:ext cx="1249681" cy="2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8129451" y="4942116"/>
            <a:ext cx="2137956" cy="596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實際畫面、對話框、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NPC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、虛擬道具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0" name="直線接點 139"/>
          <p:cNvCxnSpPr>
            <a:stCxn id="17" idx="3"/>
            <a:endCxn id="138" idx="1"/>
          </p:cNvCxnSpPr>
          <p:nvPr/>
        </p:nvCxnSpPr>
        <p:spPr>
          <a:xfrm flipV="1">
            <a:off x="4885508" y="5240384"/>
            <a:ext cx="3243943" cy="1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451</TotalTime>
  <Words>1111</Words>
  <Application>Microsoft Office PowerPoint</Application>
  <PresentationFormat>寬螢幕</PresentationFormat>
  <Paragraphs>128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等线</vt:lpstr>
      <vt:lpstr>新細明體</vt:lpstr>
      <vt:lpstr>標楷體</vt:lpstr>
      <vt:lpstr>Arial</vt:lpstr>
      <vt:lpstr>Calibri</vt:lpstr>
      <vt:lpstr>Gill Sans MT</vt:lpstr>
      <vt:lpstr>Gallery</vt:lpstr>
      <vt:lpstr>擴增實境之角色扮演遊戲</vt:lpstr>
      <vt:lpstr>摘要</vt:lpstr>
      <vt:lpstr>簡介</vt:lpstr>
      <vt:lpstr>背景</vt:lpstr>
      <vt:lpstr>背景</vt:lpstr>
      <vt:lpstr>動機</vt:lpstr>
      <vt:lpstr>目的</vt:lpstr>
      <vt:lpstr>需求、功能說明</vt:lpstr>
      <vt:lpstr>功能結構圖</vt:lpstr>
      <vt:lpstr>360萬元換5億商機，30萬Pokémon GO玩家「攻陷」台南市 </vt:lpstr>
      <vt:lpstr>構想</vt:lpstr>
      <vt:lpstr>構想</vt:lpstr>
      <vt:lpstr>構想</vt:lpstr>
      <vt:lpstr>系統架構</vt:lpstr>
      <vt:lpstr>UML</vt:lpstr>
      <vt:lpstr>Resource Required</vt:lpstr>
      <vt:lpstr>Schedule</vt:lpstr>
      <vt:lpstr>參考資料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擴增實境之角色扮演遊戲</dc:title>
  <dc:creator>damh</dc:creator>
  <cp:lastModifiedBy>damh</cp:lastModifiedBy>
  <cp:revision>49</cp:revision>
  <dcterms:created xsi:type="dcterms:W3CDTF">2018-11-04T15:25:16Z</dcterms:created>
  <dcterms:modified xsi:type="dcterms:W3CDTF">2018-11-07T14:07:38Z</dcterms:modified>
</cp:coreProperties>
</file>