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61" r:id="rId3"/>
    <p:sldId id="262" r:id="rId4"/>
    <p:sldId id="264" r:id="rId5"/>
    <p:sldId id="266" r:id="rId6"/>
    <p:sldId id="263" r:id="rId7"/>
    <p:sldId id="268" r:id="rId8"/>
    <p:sldId id="269" r:id="rId9"/>
    <p:sldId id="272" r:id="rId10"/>
    <p:sldId id="281" r:id="rId11"/>
    <p:sldId id="280" r:id="rId12"/>
    <p:sldId id="271" r:id="rId13"/>
    <p:sldId id="274" r:id="rId14"/>
    <p:sldId id="275" r:id="rId15"/>
    <p:sldId id="276" r:id="rId16"/>
    <p:sldId id="282" r:id="rId17"/>
    <p:sldId id="278" r:id="rId18"/>
    <p:sldId id="27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3" autoAdjust="0"/>
  </p:normalViewPr>
  <p:slideViewPr>
    <p:cSldViewPr>
      <p:cViewPr varScale="1">
        <p:scale>
          <a:sx n="95" d="100"/>
          <a:sy n="95" d="100"/>
        </p:scale>
        <p:origin x="4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CN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2018/11/15</a:t>
            </a:fld>
            <a:endParaRPr lang="zh-TW" alt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fld id="{8FFCEC07-D64F-4E5D-81E0-661D88DA05AE}" type="datetimeFigureOut">
              <a:rPr lang="zh-TW" altLang="en-US" smtClean="0"/>
              <a:pPr/>
              <a:t>2018/11/15</a:t>
            </a:fld>
            <a:endParaRPr lang="zh-TW" alt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1571604" y="2071678"/>
            <a:ext cx="6500858" cy="1152524"/>
          </a:xfrm>
        </p:spPr>
        <p:txBody>
          <a:bodyPr/>
          <a:lstStyle/>
          <a:p>
            <a:r>
              <a:rPr lang="en-US" altLang="zh-TW" sz="5400" dirty="0" smtClean="0"/>
              <a:t>AR</a:t>
            </a:r>
            <a:r>
              <a:rPr lang="zh-TW" altLang="en-US" sz="5400" dirty="0" smtClean="0"/>
              <a:t> </a:t>
            </a:r>
            <a:r>
              <a:rPr lang="en-US" altLang="zh-TW" sz="5400" dirty="0" smtClean="0"/>
              <a:t>RPG</a:t>
            </a:r>
            <a:r>
              <a:rPr lang="zh-TW" altLang="en-US" sz="5400" dirty="0" smtClean="0"/>
              <a:t>結合區域行銷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6000760" y="4429132"/>
            <a:ext cx="2500330" cy="2000264"/>
          </a:xfrm>
        </p:spPr>
        <p:txBody>
          <a:bodyPr/>
          <a:lstStyle/>
          <a:p>
            <a:pPr algn="just"/>
            <a:r>
              <a:rPr lang="zh-TW" altLang="en-US" sz="2000" dirty="0" smtClean="0"/>
              <a:t>軟體工程第十二組</a:t>
            </a:r>
            <a:endParaRPr lang="en-US" altLang="zh-TW" sz="2000" dirty="0" smtClean="0"/>
          </a:p>
          <a:p>
            <a:pPr algn="just"/>
            <a:r>
              <a:rPr lang="zh-TW" altLang="en-US" sz="2000" dirty="0" smtClean="0"/>
              <a:t>楊景程</a:t>
            </a:r>
            <a:r>
              <a:rPr lang="en-US" altLang="zh-TW" sz="2000" dirty="0" smtClean="0"/>
              <a:t>0551005</a:t>
            </a:r>
          </a:p>
          <a:p>
            <a:pPr algn="just"/>
            <a:r>
              <a:rPr lang="zh-TW" altLang="en-US" sz="2000" dirty="0" smtClean="0"/>
              <a:t>洪嘉桓</a:t>
            </a:r>
            <a:r>
              <a:rPr lang="en-US" altLang="zh-TW" sz="2000" dirty="0" smtClean="0"/>
              <a:t>0551051</a:t>
            </a:r>
          </a:p>
          <a:p>
            <a:pPr algn="just"/>
            <a:r>
              <a:rPr lang="zh-TW" altLang="en-US" sz="2000" dirty="0" smtClean="0"/>
              <a:t>李勝發</a:t>
            </a:r>
            <a:r>
              <a:rPr lang="en-US" altLang="zh-TW" sz="2000" dirty="0" smtClean="0"/>
              <a:t>0551099</a:t>
            </a:r>
            <a:endParaRPr lang="zh-TW" altLang="en-US" sz="2000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系統架構圖之一</a:t>
            </a:r>
            <a:endParaRPr lang="zh-TW" alt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43050"/>
            <a:ext cx="574951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系統架構圖之二</a:t>
            </a:r>
            <a:endParaRPr lang="zh-TW" altLang="en-US" dirty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5915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程式啟動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1857356" y="1714487"/>
          <a:ext cx="6858048" cy="490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Visio" r:id="rId3" imgW="5578235" imgH="4463378" progId="Visio.Drawing.11">
                  <p:embed/>
                </p:oleObj>
              </mc:Choice>
              <mc:Fallback>
                <p:oleObj name="Visio" r:id="rId3" imgW="5578235" imgH="4463378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1714487"/>
                        <a:ext cx="6858048" cy="4908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</a:t>
            </a:r>
            <a:endParaRPr lang="zh-TW" altLang="en-US" dirty="0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500166" y="-357213"/>
          <a:ext cx="7000924" cy="705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Visio" r:id="rId3" imgW="8157514" imgH="7528494" progId="Visio.Drawing.11">
                  <p:embed/>
                </p:oleObj>
              </mc:Choice>
              <mc:Fallback>
                <p:oleObj name="Visio" r:id="rId3" imgW="8157514" imgH="7528494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-357213"/>
                        <a:ext cx="7000924" cy="7051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互動流程</a:t>
            </a:r>
            <a:endParaRPr lang="zh-TW" altLang="en-US" dirty="0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714480" y="142852"/>
          <a:ext cx="5940425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Visio" r:id="rId3" imgW="5941344" imgH="6514521" progId="Visio.Drawing.11">
                  <p:embed/>
                </p:oleObj>
              </mc:Choice>
              <mc:Fallback>
                <p:oleObj name="Visio" r:id="rId3" imgW="5941344" imgH="6514521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42852"/>
                        <a:ext cx="5940425" cy="651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資源需求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88684" y="2015733"/>
            <a:ext cx="7555281" cy="4013593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sz="3900" dirty="0" smtClean="0"/>
              <a:t>工具</a:t>
            </a:r>
            <a:endParaRPr lang="en-US" altLang="zh-TW" sz="3900" dirty="0" smtClean="0"/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硬體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:IOS12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以上的蘋果手機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Xcode_Arkit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Blender(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建模軟體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Mixamo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動作模組網站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800" dirty="0"/>
          </a:p>
          <a:p>
            <a:r>
              <a:rPr lang="zh-TW" altLang="en-US" sz="3800" dirty="0" smtClean="0"/>
              <a:t>人員分配</a:t>
            </a:r>
            <a:endParaRPr lang="en-US" altLang="zh-TW" sz="3800" dirty="0" smtClean="0"/>
          </a:p>
          <a:p>
            <a:r>
              <a:rPr lang="zh-TW" altLang="en-US" sz="2800" dirty="0" smtClean="0"/>
              <a:t>楊景程</a:t>
            </a:r>
            <a:r>
              <a:rPr lang="en-US" altLang="zh-TW" sz="2800" dirty="0" smtClean="0"/>
              <a:t>: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統整簡報資料，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元件設計，資料蒐集，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Word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檔製作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/>
              <a:t>洪嘉桓</a:t>
            </a:r>
            <a:r>
              <a:rPr lang="en-US" altLang="zh-TW" sz="2800" dirty="0" smtClean="0"/>
              <a:t>: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景點環境取景，角色建模設計，任務劇情規劃，簡報協助製作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/>
              <a:t>李勝發</a:t>
            </a:r>
            <a:r>
              <a:rPr lang="en-US" altLang="zh-TW" sz="2800" dirty="0" smtClean="0"/>
              <a:t>: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程式流程規劃，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Debug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與優化，簡報協助製作，系統架構圖繪製，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UML		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圖繪製，報告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48600" cy="566464"/>
          </a:xfrm>
        </p:spPr>
        <p:txBody>
          <a:bodyPr/>
          <a:lstStyle/>
          <a:p>
            <a:r>
              <a:rPr lang="zh-TW" altLang="en-US" sz="3600" dirty="0" smtClean="0"/>
              <a:t>本次人員工作分配</a:t>
            </a:r>
            <a:endParaRPr lang="zh-TW" altLang="en-US" sz="36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923020"/>
              </p:ext>
            </p:extLst>
          </p:nvPr>
        </p:nvGraphicFramePr>
        <p:xfrm>
          <a:off x="971600" y="808275"/>
          <a:ext cx="73152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97785093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9493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項目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主要負責人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1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2060"/>
                          </a:solidFill>
                        </a:rPr>
                        <a:t>內容討論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楊景程、洪嘉桓、李勝發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5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簡報製作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初版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楊景程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簡報製作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第二版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李勝發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8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資料蒐集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楊景程、洪嘉桓、李勝發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4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UML</a:t>
                      </a:r>
                      <a:r>
                        <a:rPr lang="zh-TW" altLang="en-US" dirty="0" smtClean="0"/>
                        <a:t>繪製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第一版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楊景程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7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UML</a:t>
                      </a:r>
                      <a:r>
                        <a:rPr lang="zh-TW" altLang="en-US" dirty="0" smtClean="0"/>
                        <a:t>繪製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第二版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李勝發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12571"/>
                  </a:ext>
                </a:extLst>
              </a:tr>
              <a:tr h="3130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構想說明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洪嘉桓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5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功能、系統架構圖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李勝發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資料庫圖與互動流程圖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李勝發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4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時程安排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楊景程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8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需求分析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洪嘉桓、李勝發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7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WORD</a:t>
                      </a:r>
                      <a:r>
                        <a:rPr lang="zh-TW" altLang="en-US" dirty="0" smtClean="0"/>
                        <a:t>檔製作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楊景程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2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審查與修正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楊景程、洪嘉桓、李勝發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4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報告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李勝發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9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13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611560" y="260648"/>
            <a:ext cx="7321624" cy="7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時程安排</a:t>
            </a:r>
            <a:endParaRPr kumimoji="0" lang="zh-TW" alt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255814"/>
              </p:ext>
            </p:extLst>
          </p:nvPr>
        </p:nvGraphicFramePr>
        <p:xfrm>
          <a:off x="539552" y="1124744"/>
          <a:ext cx="8052614" cy="5572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274">
                  <a:extLst>
                    <a:ext uri="{9D8B030D-6E8A-4147-A177-3AD203B41FA5}">
                      <a16:colId xmlns:a16="http://schemas.microsoft.com/office/drawing/2014/main" val="2658102564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4035710884"/>
                    </a:ext>
                  </a:extLst>
                </a:gridCol>
                <a:gridCol w="652483">
                  <a:extLst>
                    <a:ext uri="{9D8B030D-6E8A-4147-A177-3AD203B41FA5}">
                      <a16:colId xmlns:a16="http://schemas.microsoft.com/office/drawing/2014/main" val="1869935520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762801947"/>
                    </a:ext>
                  </a:extLst>
                </a:gridCol>
                <a:gridCol w="652483">
                  <a:extLst>
                    <a:ext uri="{9D8B030D-6E8A-4147-A177-3AD203B41FA5}">
                      <a16:colId xmlns:a16="http://schemas.microsoft.com/office/drawing/2014/main" val="2483937860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3142725457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120672418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546602912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1417368171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230023914"/>
                    </a:ext>
                  </a:extLst>
                </a:gridCol>
              </a:tblGrid>
              <a:tr h="39447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2018</a:t>
                      </a:r>
                      <a:r>
                        <a:rPr lang="zh-TW" altLang="en-US" dirty="0" smtClean="0"/>
                        <a:t>年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2019</a:t>
                      </a:r>
                      <a:r>
                        <a:rPr lang="zh-TW" altLang="en-US" dirty="0" smtClean="0"/>
                        <a:t>年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3768"/>
                  </a:ext>
                </a:extLst>
              </a:tr>
              <a:tr h="39447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作業項目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72839"/>
                  </a:ext>
                </a:extLst>
              </a:tr>
              <a:tr h="39447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主題規劃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64531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簡介製作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35878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系統架構圖製作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415475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UML</a:t>
                      </a:r>
                      <a:r>
                        <a:rPr lang="zh-TW" altLang="en-US" dirty="0" smtClean="0"/>
                        <a:t>圖製作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7097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景點取景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98121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資料蒐集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49494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NPC</a:t>
                      </a:r>
                      <a:r>
                        <a:rPr lang="zh-TW" altLang="en-US" dirty="0" smtClean="0"/>
                        <a:t>角色建模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77482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UI</a:t>
                      </a:r>
                      <a:r>
                        <a:rPr lang="zh-TW" altLang="en-US" dirty="0" smtClean="0"/>
                        <a:t>元件設計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49384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任務規劃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69107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程式撰寫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03240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32879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簡報製作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91602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專案發表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57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5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1538" y="1285860"/>
            <a:ext cx="7315200" cy="4525963"/>
          </a:xfrm>
        </p:spPr>
        <p:txBody>
          <a:bodyPr anchor="ctr"/>
          <a:lstStyle/>
          <a:p>
            <a:pPr marL="514350" indent="-514350" algn="ctr">
              <a:buNone/>
            </a:pPr>
            <a:r>
              <a:rPr lang="zh-TW" altLang="en-US" sz="8800" dirty="0" smtClean="0">
                <a:latin typeface="微軟正黑體 Light" pitchFamily="34" charset="-120"/>
                <a:ea typeface="微軟正黑體 Light" pitchFamily="34" charset="-120"/>
              </a:rPr>
              <a:t>報告結束</a:t>
            </a:r>
            <a:r>
              <a:rPr lang="en-US" altLang="zh-TW" sz="8800" dirty="0" smtClean="0">
                <a:latin typeface="微軟正黑體 Light" pitchFamily="34" charset="-120"/>
                <a:ea typeface="微軟正黑體 Light" pitchFamily="34" charset="-120"/>
              </a:rPr>
              <a:t>~</a:t>
            </a:r>
            <a:endParaRPr lang="zh-TW" altLang="en-US" sz="8800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918" y="2000240"/>
            <a:ext cx="6715172" cy="357189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構想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918" y="2000240"/>
            <a:ext cx="6715172" cy="3571899"/>
          </a:xfrm>
        </p:spPr>
        <p:txBody>
          <a:bodyPr/>
          <a:lstStyle/>
          <a:p>
            <a:pPr marL="0">
              <a:buNone/>
            </a:pPr>
            <a:r>
              <a:rPr lang="zh-TW" altLang="en-US" dirty="0" smtClean="0"/>
              <a:t>現在科技日新月異，人們已經不滿足於在螢幕中建構一個幻想世界，</a:t>
            </a:r>
            <a:r>
              <a:rPr lang="zh-TW" altLang="en-US" dirty="0"/>
              <a:t>這</a:t>
            </a:r>
            <a:r>
              <a:rPr lang="zh-TW" altLang="en-US" dirty="0" smtClean="0"/>
              <a:t>是</a:t>
            </a:r>
            <a:r>
              <a:rPr lang="en-US" altLang="zh-TW" dirty="0" smtClean="0"/>
              <a:t>VR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AR</a:t>
            </a:r>
            <a:r>
              <a:rPr lang="zh-TW" altLang="en-US" dirty="0" smtClean="0"/>
              <a:t>等技術相應出現，使我們能親身進入幻想世界，甚至使之與現實融合。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6215106" cy="4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pic>
        <p:nvPicPr>
          <p:cNvPr id="4" name="Picture 2" descr="ãRPGè£½ä½å¤§å¸«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6072230" cy="46148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918" y="2000241"/>
            <a:ext cx="6715172" cy="1643074"/>
          </a:xfrm>
        </p:spPr>
        <p:txBody>
          <a:bodyPr/>
          <a:lstStyle/>
          <a:p>
            <a:pPr marL="0">
              <a:buNone/>
            </a:pPr>
            <a:r>
              <a:rPr lang="zh-TW" altLang="en-US" dirty="0" smtClean="0"/>
              <a:t>以</a:t>
            </a:r>
            <a:r>
              <a:rPr lang="en-US" altLang="zh-TW" dirty="0" smtClean="0"/>
              <a:t>AR</a:t>
            </a:r>
            <a:r>
              <a:rPr lang="zh-TW" altLang="en-US" dirty="0" smtClean="0"/>
              <a:t>技術為特點吸引民眾到特定地點觀賞，並以</a:t>
            </a:r>
            <a:r>
              <a:rPr lang="en-US" altLang="zh-TW" dirty="0" smtClean="0"/>
              <a:t>RPG</a:t>
            </a:r>
            <a:r>
              <a:rPr lang="zh-TW" altLang="en-US" dirty="0" smtClean="0"/>
              <a:t>的遊戲型態使玩家一步步認識當地文化，藉此可達到活絡地方觀光的目的。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1071538" y="3143248"/>
            <a:ext cx="7920038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目的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785918" y="4500570"/>
            <a:ext cx="6715172" cy="35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3429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所以我們要建立一個以地方文化為主題的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RPG</a:t>
            </a:r>
            <a:r>
              <a:rPr kumimoji="0" lang="zh-TW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遊戲，並以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</a:t>
            </a:r>
            <a:r>
              <a:rPr kumimoji="0" lang="zh-TW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方式呈現。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民眾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62746"/>
              </p:ext>
            </p:extLst>
          </p:nvPr>
        </p:nvGraphicFramePr>
        <p:xfrm>
          <a:off x="571472" y="2071678"/>
          <a:ext cx="8429684" cy="314074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786214">
                  <a:extLst>
                    <a:ext uri="{9D8B030D-6E8A-4147-A177-3AD203B41FA5}">
                      <a16:colId xmlns:a16="http://schemas.microsoft.com/office/drawing/2014/main" val="1030558232"/>
                    </a:ext>
                  </a:extLst>
                </a:gridCol>
                <a:gridCol w="4643470">
                  <a:extLst>
                    <a:ext uri="{9D8B030D-6E8A-4147-A177-3AD203B41FA5}">
                      <a16:colId xmlns:a16="http://schemas.microsoft.com/office/drawing/2014/main" val="354562041"/>
                    </a:ext>
                  </a:extLst>
                </a:gridCol>
              </a:tblGrid>
              <a:tr h="54970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需求分析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對應功能</a:t>
                      </a:r>
                      <a:endParaRPr lang="zh-TW" altLang="en-US" sz="3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484934400"/>
                  </a:ext>
                </a:extLst>
              </a:tr>
              <a:tr h="395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觀看地圖與景點位置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GPS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與地圖顯示功能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858892824"/>
                  </a:ext>
                </a:extLst>
              </a:tr>
              <a:tr h="237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了解當地文化故事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RPG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型態的遊玩方式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81522163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觀看當地器物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180135099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在地人規劃的遊玩路線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已</a:t>
                      </a:r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RPG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任務方式逐步引導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858775558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留存紀念</a:t>
                      </a:r>
                      <a:endParaRPr lang="en-US" altLang="zh-TW" sz="20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與吉祥物</a:t>
                      </a:r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虛擬顯示</a:t>
                      </a:r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)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拍照並分享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觀看任務、道具等</a:t>
                      </a:r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..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進度</a:t>
                      </a:r>
                      <a:endParaRPr lang="en-US" altLang="zh-TW" sz="20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相對應的按鈕與列表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構想</a:t>
            </a:r>
            <a:endParaRPr lang="zh-TW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885088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功能結構圖</a:t>
            </a:r>
            <a:endParaRPr lang="zh-TW" altLang="en-US" dirty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571603" y="1571612"/>
          <a:ext cx="6786611" cy="4980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Visio" r:id="rId3" imgW="5821153" imgH="4370556" progId="Visio.Drawing.11">
                  <p:embed/>
                </p:oleObj>
              </mc:Choice>
              <mc:Fallback>
                <p:oleObj name="Visio" r:id="rId3" imgW="5821153" imgH="4370556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3" y="1571612"/>
                        <a:ext cx="6786611" cy="4980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_PPTPostMortem_TP01018455">
  <a:themeElements>
    <a:clrScheme name="MS_PPTPostMortem_TP01018455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MS_PPTPostMortem_TP01018455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MS_PPTPostMortem_TP01018455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TF01018455</Template>
  <TotalTime>1035</TotalTime>
  <Words>468</Words>
  <Application>Microsoft Office PowerPoint</Application>
  <PresentationFormat>如螢幕大小 (4:3)</PresentationFormat>
  <Paragraphs>108</Paragraphs>
  <Slides>18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宋体</vt:lpstr>
      <vt:lpstr>微軟正黑體 Light</vt:lpstr>
      <vt:lpstr>標楷體</vt:lpstr>
      <vt:lpstr>Garamond</vt:lpstr>
      <vt:lpstr>MS_PPTPostMortem_TP01018455</vt:lpstr>
      <vt:lpstr>Visio</vt:lpstr>
      <vt:lpstr>AR RPG結合區域行銷</vt:lpstr>
      <vt:lpstr>簡介</vt:lpstr>
      <vt:lpstr>背景</vt:lpstr>
      <vt:lpstr>背景</vt:lpstr>
      <vt:lpstr>背景</vt:lpstr>
      <vt:lpstr>動機</vt:lpstr>
      <vt:lpstr>需求分析(民眾)</vt:lpstr>
      <vt:lpstr>構想</vt:lpstr>
      <vt:lpstr>功能結構圖</vt:lpstr>
      <vt:lpstr>系統架構圖之一</vt:lpstr>
      <vt:lpstr>系統架構圖之二</vt:lpstr>
      <vt:lpstr>程式啟動(資料庫)</vt:lpstr>
      <vt:lpstr>類別圖</vt:lpstr>
      <vt:lpstr>互動流程</vt:lpstr>
      <vt:lpstr>資源需求</vt:lpstr>
      <vt:lpstr>本次人員工作分配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RPG結合區域行銷</dc:title>
  <dc:creator>李勝發</dc:creator>
  <cp:lastModifiedBy>damh</cp:lastModifiedBy>
  <cp:revision>74</cp:revision>
  <dcterms:created xsi:type="dcterms:W3CDTF">2018-11-12T18:35:40Z</dcterms:created>
  <dcterms:modified xsi:type="dcterms:W3CDTF">2018-11-15T14:33:49Z</dcterms:modified>
</cp:coreProperties>
</file>