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57" r:id="rId4"/>
    <p:sldId id="259" r:id="rId5"/>
    <p:sldId id="260" r:id="rId6"/>
    <p:sldId id="261" r:id="rId7"/>
    <p:sldId id="265" r:id="rId8"/>
    <p:sldId id="266" r:id="rId9"/>
    <p:sldId id="264" r:id="rId10"/>
    <p:sldId id="269" r:id="rId11"/>
    <p:sldId id="27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548" autoAdjust="0"/>
    <p:restoredTop sz="94660"/>
  </p:normalViewPr>
  <p:slideViewPr>
    <p:cSldViewPr snapToGrid="0">
      <p:cViewPr>
        <p:scale>
          <a:sx n="75" d="100"/>
          <a:sy n="75" d="100"/>
        </p:scale>
        <p:origin x="1746" y="10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47CE6-7118-429B-9312-13CA0FEAB4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A85670-4F26-4505-AB47-90173B6B5B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D8377-F14D-46EF-A778-B1B4CF98E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504D2-E3BC-4748-8574-F1AA3B0DF74D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9CBFB4-B1F9-44E4-9F8D-35D472E72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FB05B7-538D-4A2B-93A7-DB8973605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EBF12-37F5-4109-AB7B-4D6D40453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485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CAF8E-89F8-4FF7-A71D-F33DCF3BF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0E5BFB-D7DA-4607-9F90-4B25E43BE9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F573CB-12A1-45C7-9E78-3C01C53C4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504D2-E3BC-4748-8574-F1AA3B0DF74D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79DC28-8D4B-4C30-B1EA-5C8AED771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9C04B7-E59C-4958-9481-B8E72046D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EBF12-37F5-4109-AB7B-4D6D40453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618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7D48B0-EB2C-45C8-9B47-49130D871C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756890-8BA1-4BDE-893E-0BD2948AB8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F352C4-5815-4D2C-AF77-10466052D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504D2-E3BC-4748-8574-F1AA3B0DF74D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26E2A1-9853-4EA8-8359-3C0A09DCA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D689A-7DCD-4A0B-B7C0-CA292E4CD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EBF12-37F5-4109-AB7B-4D6D40453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884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BEC78-E88E-49F5-AF88-089902042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A9820-5ACC-4C9F-AE20-C4536BA16B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F6FCB4-A3E5-4677-BCB5-812548132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504D2-E3BC-4748-8574-F1AA3B0DF74D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9C6D31-23D9-4FF1-8926-AE128E435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25DB53-B863-40C2-BAD1-A71E6D8F1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EBF12-37F5-4109-AB7B-4D6D40453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592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BAF07-A4D1-4CE6-BEA7-883682F52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FAF353-FE86-4E7C-B574-06F69C8DEE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6E184-946D-4236-A482-362E21051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504D2-E3BC-4748-8574-F1AA3B0DF74D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A3102D-BC77-406D-BE2C-7F50DFED0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80A944-0A92-4189-A2F3-E3E725EEC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EBF12-37F5-4109-AB7B-4D6D40453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940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ED48C-4250-4964-B044-CB25264D0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2278E4-93F9-4E87-92EF-F819EF4544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81DCBA-F275-4E4F-9FA9-11904CFE9B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C04B10-2D98-432D-A0A9-708FA8B13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504D2-E3BC-4748-8574-F1AA3B0DF74D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408660-F563-4A7B-9570-CDBBF6103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847345-4DE2-46B9-91BB-361EE62FD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EBF12-37F5-4109-AB7B-4D6D40453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511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DDCDF-5191-498B-AF09-E488F0137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A16C4D-7597-4E32-B701-2A892AE225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FCC398-76BF-46E6-A02D-6ED25FDC88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6B7019-4154-4393-A521-478D0385C4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92D836-7CDD-428B-A86E-C2407900F6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2DED56-220E-4A1E-8353-B69BF0518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504D2-E3BC-4748-8574-F1AA3B0DF74D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DD1B81-DE82-4A5F-A127-C95D4F9DF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873537-396C-4E0A-B8EB-E51167112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EBF12-37F5-4109-AB7B-4D6D40453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37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0CCA8-F03F-449C-B017-BFB471277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869362-2E8E-4F1A-B468-FE9894272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504D2-E3BC-4748-8574-F1AA3B0DF74D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CAB6CB-F6BA-4B0E-93CF-55911CE04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E3C21E-7FE5-4A7D-9EDC-47903B83F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EBF12-37F5-4109-AB7B-4D6D40453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474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7282EB-D3FF-4113-A9CF-2B107F59D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504D2-E3BC-4748-8574-F1AA3B0DF74D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924469-FE4B-49AF-88DE-06F8CFFB9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4A7E2C-4919-49B8-8320-68302545C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EBF12-37F5-4109-AB7B-4D6D40453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198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F5DAC-2092-4BA9-BD97-6C886CA7A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4E2614-96D1-4243-ADF0-2D110A9D0E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AB1640-B151-42AC-A823-4BBE8B98EB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D2688D-4F33-4FD7-B9E3-4B89D304A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504D2-E3BC-4748-8574-F1AA3B0DF74D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E253BA-E5CA-423E-8CF0-38B998A5B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AFB56F-C343-40B4-AFAA-EC3AE4C2A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EBF12-37F5-4109-AB7B-4D6D40453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117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18631-5DF0-421A-8463-BCA985C8B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B4C4DE-6C07-4F2E-9697-01DDE5C20F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052D9B-8072-4992-B74B-7524104A0C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F03B20-1A7F-404D-956B-A5006C8A6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504D2-E3BC-4748-8574-F1AA3B0DF74D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791DD4-8A1A-4E47-AD87-AB0B94468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121D47-6399-45A4-912F-0A2A70268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EBF12-37F5-4109-AB7B-4D6D40453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45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525F81-F15B-4746-B380-76B13E2F0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D41ECE-BB94-4BC9-8562-14AE660850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506A92-18F9-4F26-9453-BA3459E0A4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3504D2-E3BC-4748-8574-F1AA3B0DF74D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9DF83A-0F72-4902-9956-2282409680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F36BAC-D488-49B9-88CD-3615D99148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9EBF12-37F5-4109-AB7B-4D6D40453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402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7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9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11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3" name="Freeform: Shape 13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4" name="Freeform: Shape 15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35" name="Freeform: Shape 17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7121F18-6DF5-466A-B86C-87E1CB42AD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79898" y="1774567"/>
            <a:ext cx="7005535" cy="2310312"/>
          </a:xfrm>
        </p:spPr>
        <p:txBody>
          <a:bodyPr>
            <a:normAutofit/>
          </a:bodyPr>
          <a:lstStyle/>
          <a:p>
            <a:r>
              <a:rPr lang="en-US" sz="5200" dirty="0">
                <a:solidFill>
                  <a:schemeClr val="tx2"/>
                </a:solidFill>
              </a:rPr>
              <a:t>Methodology: Networks of Comorbidity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EC2C0D-3866-4AD6-BE9B-AA884413DB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5729" y="4165152"/>
            <a:ext cx="5760846" cy="682079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chemeClr val="tx2"/>
                </a:solidFill>
              </a:rPr>
              <a:t>Georgia Smith</a:t>
            </a:r>
          </a:p>
          <a:p>
            <a:r>
              <a:rPr lang="en-US" dirty="0">
                <a:solidFill>
                  <a:schemeClr val="tx2"/>
                </a:solidFill>
              </a:rPr>
              <a:t>CSC 4990 Spring 2021</a:t>
            </a:r>
          </a:p>
        </p:txBody>
      </p:sp>
    </p:spTree>
    <p:extLst>
      <p:ext uri="{BB962C8B-B14F-4D97-AF65-F5344CB8AC3E}">
        <p14:creationId xmlns:p14="http://schemas.microsoft.com/office/powerpoint/2010/main" val="16798446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5219498-D544-41AC-98FE-8F956EF66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500DBFC-17A9-4E0A-AEE2-A49F9AEEF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74613BB-817C-4C4F-8A24-4936F2F06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01023" y="52996"/>
            <a:ext cx="6093363" cy="6805005"/>
            <a:chOff x="6101023" y="52996"/>
            <a:chExt cx="6093363" cy="6805005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26C820D-9A01-44F0-AE18-C2DAB089B8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4" y="52997"/>
              <a:ext cx="6093362" cy="6805004"/>
            </a:xfrm>
            <a:custGeom>
              <a:avLst/>
              <a:gdLst>
                <a:gd name="connsiteX0" fmla="*/ 3517682 w 5890490"/>
                <a:gd name="connsiteY0" fmla="*/ 0 h 6578439"/>
                <a:gd name="connsiteX1" fmla="*/ 5849513 w 5890490"/>
                <a:gd name="connsiteY1" fmla="*/ 841730 h 6578439"/>
                <a:gd name="connsiteX2" fmla="*/ 5890490 w 5890490"/>
                <a:gd name="connsiteY2" fmla="*/ 879060 h 6578439"/>
                <a:gd name="connsiteX3" fmla="*/ 5890490 w 5890490"/>
                <a:gd name="connsiteY3" fmla="*/ 1816052 h 6578439"/>
                <a:gd name="connsiteX4" fmla="*/ 5856961 w 5890490"/>
                <a:gd name="connsiteY4" fmla="*/ 1771023 h 6578439"/>
                <a:gd name="connsiteX5" fmla="*/ 5655397 w 5890490"/>
                <a:gd name="connsiteY5" fmla="*/ 1548813 h 6578439"/>
                <a:gd name="connsiteX6" fmla="*/ 3517682 w 5890490"/>
                <a:gd name="connsiteY6" fmla="*/ 658717 h 6578439"/>
                <a:gd name="connsiteX7" fmla="*/ 2395696 w 5890490"/>
                <a:gd name="connsiteY7" fmla="*/ 850721 h 6578439"/>
                <a:gd name="connsiteX8" fmla="*/ 1519955 w 5890490"/>
                <a:gd name="connsiteY8" fmla="*/ 1450441 h 6578439"/>
                <a:gd name="connsiteX9" fmla="*/ 1223630 w 5890490"/>
                <a:gd name="connsiteY9" fmla="*/ 1841430 h 6578439"/>
                <a:gd name="connsiteX10" fmla="*/ 1075857 w 5890490"/>
                <a:gd name="connsiteY10" fmla="*/ 2329343 h 6578439"/>
                <a:gd name="connsiteX11" fmla="*/ 731010 w 5890490"/>
                <a:gd name="connsiteY11" fmla="*/ 3483744 h 6578439"/>
                <a:gd name="connsiteX12" fmla="*/ 741000 w 5890490"/>
                <a:gd name="connsiteY12" fmla="*/ 4479719 h 6578439"/>
                <a:gd name="connsiteX13" fmla="*/ 1315615 w 5890490"/>
                <a:gd name="connsiteY13" fmla="*/ 5443827 h 6578439"/>
                <a:gd name="connsiteX14" fmla="*/ 2277503 w 5890490"/>
                <a:gd name="connsiteY14" fmla="*/ 6259386 h 6578439"/>
                <a:gd name="connsiteX15" fmla="*/ 3439448 w 5890490"/>
                <a:gd name="connsiteY15" fmla="*/ 6551739 h 6578439"/>
                <a:gd name="connsiteX16" fmla="*/ 4408732 w 5890490"/>
                <a:gd name="connsiteY16" fmla="*/ 6255172 h 6578439"/>
                <a:gd name="connsiteX17" fmla="*/ 5343243 w 5890490"/>
                <a:gd name="connsiteY17" fmla="*/ 5442509 h 6578439"/>
                <a:gd name="connsiteX18" fmla="*/ 5745566 w 5890490"/>
                <a:gd name="connsiteY18" fmla="*/ 5056656 h 6578439"/>
                <a:gd name="connsiteX19" fmla="*/ 5890490 w 5890490"/>
                <a:gd name="connsiteY19" fmla="*/ 4920880 h 6578439"/>
                <a:gd name="connsiteX20" fmla="*/ 5890490 w 5890490"/>
                <a:gd name="connsiteY20" fmla="*/ 5821966 h 6578439"/>
                <a:gd name="connsiteX21" fmla="*/ 5802002 w 5890490"/>
                <a:gd name="connsiteY21" fmla="*/ 5907904 h 6578439"/>
                <a:gd name="connsiteX22" fmla="*/ 5294358 w 5890490"/>
                <a:gd name="connsiteY22" fmla="*/ 6397505 h 6578439"/>
                <a:gd name="connsiteX23" fmla="*/ 5077178 w 5890490"/>
                <a:gd name="connsiteY23" fmla="*/ 6578439 h 6578439"/>
                <a:gd name="connsiteX24" fmla="*/ 1567290 w 5890490"/>
                <a:gd name="connsiteY24" fmla="*/ 6578439 h 6578439"/>
                <a:gd name="connsiteX25" fmla="*/ 1508588 w 5890490"/>
                <a:gd name="connsiteY25" fmla="*/ 6535186 h 6578439"/>
                <a:gd name="connsiteX26" fmla="*/ 826498 w 5890490"/>
                <a:gd name="connsiteY26" fmla="*/ 5876034 h 6578439"/>
                <a:gd name="connsiteX27" fmla="*/ 122403 w 5890490"/>
                <a:gd name="connsiteY27" fmla="*/ 3255655 h 6578439"/>
                <a:gd name="connsiteX28" fmla="*/ 1061197 w 5890490"/>
                <a:gd name="connsiteY28" fmla="*/ 984650 h 6578439"/>
                <a:gd name="connsiteX29" fmla="*/ 3517682 w 5890490"/>
                <a:gd name="connsiteY29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890490" h="6578439">
                  <a:moveTo>
                    <a:pt x="3517682" y="0"/>
                  </a:moveTo>
                  <a:cubicBezTo>
                    <a:pt x="4402016" y="0"/>
                    <a:pt x="5213741" y="315483"/>
                    <a:pt x="5849513" y="841730"/>
                  </a:cubicBezTo>
                  <a:lnTo>
                    <a:pt x="5890490" y="879060"/>
                  </a:lnTo>
                  <a:lnTo>
                    <a:pt x="5890490" y="1816052"/>
                  </a:lnTo>
                  <a:lnTo>
                    <a:pt x="5856961" y="1771023"/>
                  </a:lnTo>
                  <a:cubicBezTo>
                    <a:pt x="5793650" y="1694076"/>
                    <a:pt x="5726429" y="1619959"/>
                    <a:pt x="5655397" y="1548813"/>
                  </a:cubicBezTo>
                  <a:cubicBezTo>
                    <a:pt x="5082208" y="974906"/>
                    <a:pt x="4322973" y="658717"/>
                    <a:pt x="3517682" y="658717"/>
                  </a:cubicBezTo>
                  <a:cubicBezTo>
                    <a:pt x="3085520" y="658717"/>
                    <a:pt x="2718488" y="721533"/>
                    <a:pt x="2395696" y="850721"/>
                  </a:cubicBezTo>
                  <a:cubicBezTo>
                    <a:pt x="2079132" y="977407"/>
                    <a:pt x="1792668" y="1173626"/>
                    <a:pt x="1519955" y="1450441"/>
                  </a:cubicBezTo>
                  <a:cubicBezTo>
                    <a:pt x="1330275" y="1642840"/>
                    <a:pt x="1263719" y="1756094"/>
                    <a:pt x="1223630" y="1841430"/>
                  </a:cubicBezTo>
                  <a:cubicBezTo>
                    <a:pt x="1166545" y="1962981"/>
                    <a:pt x="1128532" y="2116663"/>
                    <a:pt x="1075857" y="2329343"/>
                  </a:cubicBezTo>
                  <a:cubicBezTo>
                    <a:pt x="1008652" y="2601153"/>
                    <a:pt x="916537" y="2973574"/>
                    <a:pt x="731010" y="3483744"/>
                  </a:cubicBezTo>
                  <a:cubicBezTo>
                    <a:pt x="617488" y="3795981"/>
                    <a:pt x="620731" y="4121653"/>
                    <a:pt x="741000" y="4479719"/>
                  </a:cubicBezTo>
                  <a:cubicBezTo>
                    <a:pt x="847257" y="4796172"/>
                    <a:pt x="1045888" y="5129481"/>
                    <a:pt x="1315615" y="5443827"/>
                  </a:cubicBezTo>
                  <a:cubicBezTo>
                    <a:pt x="1630753" y="5810980"/>
                    <a:pt x="1945371" y="6077784"/>
                    <a:pt x="2277503" y="6259386"/>
                  </a:cubicBezTo>
                  <a:cubicBezTo>
                    <a:pt x="2637530" y="6456133"/>
                    <a:pt x="3017536" y="6551739"/>
                    <a:pt x="3439448" y="6551739"/>
                  </a:cubicBezTo>
                  <a:cubicBezTo>
                    <a:pt x="3781571" y="6551739"/>
                    <a:pt x="4089573" y="6457449"/>
                    <a:pt x="4408732" y="6255172"/>
                  </a:cubicBezTo>
                  <a:cubicBezTo>
                    <a:pt x="4738010" y="6046310"/>
                    <a:pt x="5050941" y="5739207"/>
                    <a:pt x="5343243" y="5442509"/>
                  </a:cubicBezTo>
                  <a:cubicBezTo>
                    <a:pt x="5479860" y="5303970"/>
                    <a:pt x="5614918" y="5178206"/>
                    <a:pt x="5745566" y="5056656"/>
                  </a:cubicBezTo>
                  <a:lnTo>
                    <a:pt x="5890490" y="4920880"/>
                  </a:lnTo>
                  <a:lnTo>
                    <a:pt x="5890490" y="5821966"/>
                  </a:lnTo>
                  <a:lnTo>
                    <a:pt x="5802002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5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458B604F-996E-4349-B131-E04ED285D8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5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5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27CCEAF3-651B-4605-AE58-F96E227036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3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/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ED519330-E5F1-4248-B58C-1AA0D9E6DA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4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79B42611-0F94-4658-8275-AF575D492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Methodology: Output Overview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A705DC6-FC49-4B9D-98B6-1978F28D4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Update</a:t>
            </a:r>
          </a:p>
          <a:p>
            <a:pPr lvl="1"/>
            <a:r>
              <a:rPr lang="en-US" dirty="0"/>
              <a:t>LSTM/Hawkes Errors</a:t>
            </a:r>
          </a:p>
          <a:p>
            <a:pPr lvl="1"/>
            <a:r>
              <a:rPr lang="en-US" dirty="0"/>
              <a:t>Deep Diffusion Process (DDP) [2]</a:t>
            </a:r>
          </a:p>
          <a:p>
            <a:r>
              <a:rPr lang="en-US" dirty="0"/>
              <a:t>Algorithms to Implement</a:t>
            </a:r>
          </a:p>
          <a:p>
            <a:pPr lvl="1"/>
            <a:r>
              <a:rPr lang="en-US" dirty="0"/>
              <a:t>Hawkes Process</a:t>
            </a:r>
          </a:p>
          <a:p>
            <a:pPr lvl="1"/>
            <a:r>
              <a:rPr lang="en-US" dirty="0"/>
              <a:t>LSTM/DDP</a:t>
            </a:r>
          </a:p>
          <a:p>
            <a:pPr lvl="2"/>
            <a:r>
              <a:rPr lang="en-US" dirty="0"/>
              <a:t>Recurrent Neural Network</a:t>
            </a:r>
          </a:p>
          <a:p>
            <a:r>
              <a:rPr lang="en-US" dirty="0"/>
              <a:t>Algorithm Implementation Platform</a:t>
            </a:r>
          </a:p>
          <a:p>
            <a:pPr lvl="1"/>
            <a:r>
              <a:rPr lang="en-US" dirty="0"/>
              <a:t>Python Libraries: </a:t>
            </a:r>
          </a:p>
          <a:p>
            <a:pPr lvl="2"/>
            <a:r>
              <a:rPr lang="en-US" dirty="0" err="1"/>
              <a:t>tick.hawkes</a:t>
            </a:r>
            <a:endParaRPr lang="en-US" dirty="0"/>
          </a:p>
          <a:p>
            <a:pPr lvl="2"/>
            <a:r>
              <a:rPr lang="en-US" dirty="0" err="1"/>
              <a:t>pytorch</a:t>
            </a:r>
            <a:endParaRPr lang="en-US" dirty="0"/>
          </a:p>
          <a:p>
            <a:pPr lvl="2"/>
            <a:r>
              <a:rPr lang="en-US" dirty="0" err="1"/>
              <a:t>hawkeslib</a:t>
            </a:r>
            <a:endParaRPr lang="en-US" dirty="0"/>
          </a:p>
          <a:p>
            <a:pPr lvl="1"/>
            <a:r>
              <a:rPr lang="en-US" dirty="0" err="1"/>
              <a:t>Rivanna</a:t>
            </a:r>
            <a:r>
              <a:rPr lang="en-US" dirty="0"/>
              <a:t> High Performance Computing</a:t>
            </a:r>
          </a:p>
        </p:txBody>
      </p:sp>
    </p:spTree>
    <p:extLst>
      <p:ext uri="{BB962C8B-B14F-4D97-AF65-F5344CB8AC3E}">
        <p14:creationId xmlns:p14="http://schemas.microsoft.com/office/powerpoint/2010/main" val="17825459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D2B88-EC06-4027-9D2B-C271F7AB8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F28FF-7A05-4333-BDE7-F4918608B6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l">
              <a:buNone/>
            </a:pPr>
            <a:r>
              <a:rPr lang="en-US" b="0" i="0" u="none" strike="noStrike" baseline="0" dirty="0">
                <a:solidFill>
                  <a:srgbClr val="000000"/>
                </a:solidFill>
                <a:latin typeface="NimbusRomNo9L-Regu"/>
              </a:rPr>
              <a:t>[1] Alegria, M., Jackson, J. S. J. S., Kessler, R. C., and Takeuchi, D. (2016). </a:t>
            </a:r>
            <a:br>
              <a:rPr lang="en-US" b="0" i="0" u="none" strike="noStrike" baseline="0" dirty="0">
                <a:solidFill>
                  <a:srgbClr val="000000"/>
                </a:solidFill>
                <a:latin typeface="NimbusRomNo9L-Regu"/>
              </a:rPr>
            </a:br>
            <a:r>
              <a:rPr lang="en-US" b="0" i="0" u="none" strike="noStrike" baseline="0" dirty="0">
                <a:solidFill>
                  <a:srgbClr val="000000"/>
                </a:solidFill>
                <a:latin typeface="NimbusRomNo9L-Regu"/>
              </a:rPr>
              <a:t>	Collaborative psychiatric epidemiology surveys (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NimbusRomNo9L-Regu"/>
              </a:rPr>
              <a:t>cpes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NimbusRomNo9L-Regu"/>
              </a:rPr>
              <a:t>), 2001-2003 </a:t>
            </a:r>
            <a:br>
              <a:rPr lang="en-US" b="0" i="0" u="none" strike="noStrike" baseline="0" dirty="0">
                <a:solidFill>
                  <a:srgbClr val="000000"/>
                </a:solidFill>
                <a:latin typeface="NimbusRomNo9L-Regu"/>
              </a:rPr>
            </a:br>
            <a:r>
              <a:rPr lang="en-US" b="0" i="0" u="none" strike="noStrike" baseline="0" dirty="0">
                <a:solidFill>
                  <a:srgbClr val="000000"/>
                </a:solidFill>
                <a:latin typeface="NimbusRomNo9L-Regu"/>
              </a:rPr>
              <a:t>	[united states].</a:t>
            </a:r>
          </a:p>
          <a:p>
            <a:pPr marL="0" indent="0" algn="l">
              <a:buNone/>
            </a:pPr>
            <a:r>
              <a:rPr lang="en-US" b="0" i="0" u="none" strike="noStrike" baseline="0" dirty="0">
                <a:latin typeface="NimbusRomNo9L-Regu"/>
              </a:rPr>
              <a:t>[2]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NimbusRomNo9L-Regu"/>
              </a:rPr>
              <a:t>Qian, Z., Alaa, A.,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NimbusRomNo9L-Regu"/>
              </a:rPr>
              <a:t>Bellot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NimbusRomNo9L-Regu"/>
              </a:rPr>
              <a:t>, A.,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NimbusRomNo9L-Regu"/>
              </a:rPr>
              <a:t>Schaar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NimbusRomNo9L-Regu"/>
              </a:rPr>
              <a:t>, M., and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NimbusRomNo9L-Regu"/>
              </a:rPr>
              <a:t>Rashbass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NimbusRomNo9L-Regu"/>
              </a:rPr>
              <a:t>, J. (2020). </a:t>
            </a:r>
            <a:br>
              <a:rPr lang="en-US" b="0" i="0" u="none" strike="noStrike" baseline="0" dirty="0">
                <a:solidFill>
                  <a:srgbClr val="000000"/>
                </a:solidFill>
                <a:latin typeface="NimbusRomNo9L-Regu"/>
              </a:rPr>
            </a:br>
            <a:r>
              <a:rPr lang="en-US" b="0" i="0" u="none" strike="noStrike" baseline="0" dirty="0">
                <a:solidFill>
                  <a:srgbClr val="000000"/>
                </a:solidFill>
                <a:latin typeface="NimbusRomNo9L-Regu"/>
              </a:rPr>
              <a:t>	Learning dynamic and personalized comorbidity networks from </a:t>
            </a:r>
            <a:br>
              <a:rPr lang="en-US" b="0" i="0" u="none" strike="noStrike" baseline="0" dirty="0">
                <a:solidFill>
                  <a:srgbClr val="000000"/>
                </a:solidFill>
                <a:latin typeface="NimbusRomNo9L-Regu"/>
              </a:rPr>
            </a:br>
            <a:r>
              <a:rPr lang="en-US" b="0" i="0" u="none" strike="noStrike" baseline="0" dirty="0">
                <a:solidFill>
                  <a:srgbClr val="000000"/>
                </a:solidFill>
                <a:latin typeface="NimbusRomNo9L-Regu"/>
              </a:rPr>
              <a:t>	event data using deep diffusion processes. In </a:t>
            </a:r>
            <a:br>
              <a:rPr lang="en-US" b="0" i="0" u="none" strike="noStrike" baseline="0" dirty="0">
                <a:solidFill>
                  <a:srgbClr val="000000"/>
                </a:solidFill>
                <a:latin typeface="NimbusRomNo9L-Regu"/>
              </a:rPr>
            </a:br>
            <a:r>
              <a:rPr lang="en-US" b="0" i="0" u="none" strike="noStrike" baseline="0" dirty="0">
                <a:solidFill>
                  <a:srgbClr val="000000"/>
                </a:solidFill>
                <a:latin typeface="NimbusRomNo9L-Regu"/>
              </a:rPr>
              <a:t>	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NimbusRomNo9L-ReguItal"/>
              </a:rPr>
              <a:t>International Conference on Artificial Intelligence and </a:t>
            </a:r>
            <a:r>
              <a:rPr lang="fr-FR" b="0" i="0" u="none" strike="noStrike" baseline="0" dirty="0" err="1">
                <a:solidFill>
                  <a:srgbClr val="000000"/>
                </a:solidFill>
                <a:latin typeface="NimbusRomNo9L-ReguItal"/>
              </a:rPr>
              <a:t>Statistics</a:t>
            </a:r>
            <a:r>
              <a:rPr lang="fr-FR" b="0" i="0" u="none" strike="noStrike" baseline="0" dirty="0">
                <a:solidFill>
                  <a:srgbClr val="000000"/>
                </a:solidFill>
                <a:latin typeface="NimbusRomNo9L-Regu"/>
              </a:rPr>
              <a:t>, </a:t>
            </a:r>
            <a:br>
              <a:rPr lang="fr-FR" b="0" i="0" u="none" strike="noStrike" baseline="0" dirty="0">
                <a:solidFill>
                  <a:srgbClr val="000000"/>
                </a:solidFill>
                <a:latin typeface="NimbusRomNo9L-Regu"/>
              </a:rPr>
            </a:br>
            <a:r>
              <a:rPr lang="fr-FR" b="0" i="0" u="none" strike="noStrike" baseline="0" dirty="0">
                <a:solidFill>
                  <a:srgbClr val="000000"/>
                </a:solidFill>
                <a:latin typeface="NimbusRomNo9L-Regu"/>
              </a:rPr>
              <a:t>	pages 3295–3305. PMLR. </a:t>
            </a:r>
            <a:endParaRPr lang="fr-FR" b="0" i="0" u="none" strike="noStrike" baseline="0" dirty="0">
              <a:solidFill>
                <a:srgbClr val="FF0000"/>
              </a:solidFill>
              <a:latin typeface="NimbusRomNo9L-Regu"/>
            </a:endParaRPr>
          </a:p>
        </p:txBody>
      </p:sp>
    </p:spTree>
    <p:extLst>
      <p:ext uri="{BB962C8B-B14F-4D97-AF65-F5344CB8AC3E}">
        <p14:creationId xmlns:p14="http://schemas.microsoft.com/office/powerpoint/2010/main" val="1343832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5219498-D544-41AC-98FE-8F956EF66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500DBFC-17A9-4E0A-AEE2-A49F9AEEF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74613BB-817C-4C4F-8A24-4936F2F06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01023" y="52996"/>
            <a:ext cx="6093363" cy="6805005"/>
            <a:chOff x="6101023" y="52996"/>
            <a:chExt cx="6093363" cy="6805005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26C820D-9A01-44F0-AE18-C2DAB089B8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4" y="52997"/>
              <a:ext cx="6093362" cy="6805004"/>
            </a:xfrm>
            <a:custGeom>
              <a:avLst/>
              <a:gdLst>
                <a:gd name="connsiteX0" fmla="*/ 3517682 w 5890490"/>
                <a:gd name="connsiteY0" fmla="*/ 0 h 6578439"/>
                <a:gd name="connsiteX1" fmla="*/ 5849513 w 5890490"/>
                <a:gd name="connsiteY1" fmla="*/ 841730 h 6578439"/>
                <a:gd name="connsiteX2" fmla="*/ 5890490 w 5890490"/>
                <a:gd name="connsiteY2" fmla="*/ 879060 h 6578439"/>
                <a:gd name="connsiteX3" fmla="*/ 5890490 w 5890490"/>
                <a:gd name="connsiteY3" fmla="*/ 1816052 h 6578439"/>
                <a:gd name="connsiteX4" fmla="*/ 5856961 w 5890490"/>
                <a:gd name="connsiteY4" fmla="*/ 1771023 h 6578439"/>
                <a:gd name="connsiteX5" fmla="*/ 5655397 w 5890490"/>
                <a:gd name="connsiteY5" fmla="*/ 1548813 h 6578439"/>
                <a:gd name="connsiteX6" fmla="*/ 3517682 w 5890490"/>
                <a:gd name="connsiteY6" fmla="*/ 658717 h 6578439"/>
                <a:gd name="connsiteX7" fmla="*/ 2395696 w 5890490"/>
                <a:gd name="connsiteY7" fmla="*/ 850721 h 6578439"/>
                <a:gd name="connsiteX8" fmla="*/ 1519955 w 5890490"/>
                <a:gd name="connsiteY8" fmla="*/ 1450441 h 6578439"/>
                <a:gd name="connsiteX9" fmla="*/ 1223630 w 5890490"/>
                <a:gd name="connsiteY9" fmla="*/ 1841430 h 6578439"/>
                <a:gd name="connsiteX10" fmla="*/ 1075857 w 5890490"/>
                <a:gd name="connsiteY10" fmla="*/ 2329343 h 6578439"/>
                <a:gd name="connsiteX11" fmla="*/ 731010 w 5890490"/>
                <a:gd name="connsiteY11" fmla="*/ 3483744 h 6578439"/>
                <a:gd name="connsiteX12" fmla="*/ 741000 w 5890490"/>
                <a:gd name="connsiteY12" fmla="*/ 4479719 h 6578439"/>
                <a:gd name="connsiteX13" fmla="*/ 1315615 w 5890490"/>
                <a:gd name="connsiteY13" fmla="*/ 5443827 h 6578439"/>
                <a:gd name="connsiteX14" fmla="*/ 2277503 w 5890490"/>
                <a:gd name="connsiteY14" fmla="*/ 6259386 h 6578439"/>
                <a:gd name="connsiteX15" fmla="*/ 3439448 w 5890490"/>
                <a:gd name="connsiteY15" fmla="*/ 6551739 h 6578439"/>
                <a:gd name="connsiteX16" fmla="*/ 4408732 w 5890490"/>
                <a:gd name="connsiteY16" fmla="*/ 6255172 h 6578439"/>
                <a:gd name="connsiteX17" fmla="*/ 5343243 w 5890490"/>
                <a:gd name="connsiteY17" fmla="*/ 5442509 h 6578439"/>
                <a:gd name="connsiteX18" fmla="*/ 5745566 w 5890490"/>
                <a:gd name="connsiteY18" fmla="*/ 5056656 h 6578439"/>
                <a:gd name="connsiteX19" fmla="*/ 5890490 w 5890490"/>
                <a:gd name="connsiteY19" fmla="*/ 4920880 h 6578439"/>
                <a:gd name="connsiteX20" fmla="*/ 5890490 w 5890490"/>
                <a:gd name="connsiteY20" fmla="*/ 5821966 h 6578439"/>
                <a:gd name="connsiteX21" fmla="*/ 5802002 w 5890490"/>
                <a:gd name="connsiteY21" fmla="*/ 5907904 h 6578439"/>
                <a:gd name="connsiteX22" fmla="*/ 5294358 w 5890490"/>
                <a:gd name="connsiteY22" fmla="*/ 6397505 h 6578439"/>
                <a:gd name="connsiteX23" fmla="*/ 5077178 w 5890490"/>
                <a:gd name="connsiteY23" fmla="*/ 6578439 h 6578439"/>
                <a:gd name="connsiteX24" fmla="*/ 1567290 w 5890490"/>
                <a:gd name="connsiteY24" fmla="*/ 6578439 h 6578439"/>
                <a:gd name="connsiteX25" fmla="*/ 1508588 w 5890490"/>
                <a:gd name="connsiteY25" fmla="*/ 6535186 h 6578439"/>
                <a:gd name="connsiteX26" fmla="*/ 826498 w 5890490"/>
                <a:gd name="connsiteY26" fmla="*/ 5876034 h 6578439"/>
                <a:gd name="connsiteX27" fmla="*/ 122403 w 5890490"/>
                <a:gd name="connsiteY27" fmla="*/ 3255655 h 6578439"/>
                <a:gd name="connsiteX28" fmla="*/ 1061197 w 5890490"/>
                <a:gd name="connsiteY28" fmla="*/ 984650 h 6578439"/>
                <a:gd name="connsiteX29" fmla="*/ 3517682 w 5890490"/>
                <a:gd name="connsiteY29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890490" h="6578439">
                  <a:moveTo>
                    <a:pt x="3517682" y="0"/>
                  </a:moveTo>
                  <a:cubicBezTo>
                    <a:pt x="4402016" y="0"/>
                    <a:pt x="5213741" y="315483"/>
                    <a:pt x="5849513" y="841730"/>
                  </a:cubicBezTo>
                  <a:lnTo>
                    <a:pt x="5890490" y="879060"/>
                  </a:lnTo>
                  <a:lnTo>
                    <a:pt x="5890490" y="1816052"/>
                  </a:lnTo>
                  <a:lnTo>
                    <a:pt x="5856961" y="1771023"/>
                  </a:lnTo>
                  <a:cubicBezTo>
                    <a:pt x="5793650" y="1694076"/>
                    <a:pt x="5726429" y="1619959"/>
                    <a:pt x="5655397" y="1548813"/>
                  </a:cubicBezTo>
                  <a:cubicBezTo>
                    <a:pt x="5082208" y="974906"/>
                    <a:pt x="4322973" y="658717"/>
                    <a:pt x="3517682" y="658717"/>
                  </a:cubicBezTo>
                  <a:cubicBezTo>
                    <a:pt x="3085520" y="658717"/>
                    <a:pt x="2718488" y="721533"/>
                    <a:pt x="2395696" y="850721"/>
                  </a:cubicBezTo>
                  <a:cubicBezTo>
                    <a:pt x="2079132" y="977407"/>
                    <a:pt x="1792668" y="1173626"/>
                    <a:pt x="1519955" y="1450441"/>
                  </a:cubicBezTo>
                  <a:cubicBezTo>
                    <a:pt x="1330275" y="1642840"/>
                    <a:pt x="1263719" y="1756094"/>
                    <a:pt x="1223630" y="1841430"/>
                  </a:cubicBezTo>
                  <a:cubicBezTo>
                    <a:pt x="1166545" y="1962981"/>
                    <a:pt x="1128532" y="2116663"/>
                    <a:pt x="1075857" y="2329343"/>
                  </a:cubicBezTo>
                  <a:cubicBezTo>
                    <a:pt x="1008652" y="2601153"/>
                    <a:pt x="916537" y="2973574"/>
                    <a:pt x="731010" y="3483744"/>
                  </a:cubicBezTo>
                  <a:cubicBezTo>
                    <a:pt x="617488" y="3795981"/>
                    <a:pt x="620731" y="4121653"/>
                    <a:pt x="741000" y="4479719"/>
                  </a:cubicBezTo>
                  <a:cubicBezTo>
                    <a:pt x="847257" y="4796172"/>
                    <a:pt x="1045888" y="5129481"/>
                    <a:pt x="1315615" y="5443827"/>
                  </a:cubicBezTo>
                  <a:cubicBezTo>
                    <a:pt x="1630753" y="5810980"/>
                    <a:pt x="1945371" y="6077784"/>
                    <a:pt x="2277503" y="6259386"/>
                  </a:cubicBezTo>
                  <a:cubicBezTo>
                    <a:pt x="2637530" y="6456133"/>
                    <a:pt x="3017536" y="6551739"/>
                    <a:pt x="3439448" y="6551739"/>
                  </a:cubicBezTo>
                  <a:cubicBezTo>
                    <a:pt x="3781571" y="6551739"/>
                    <a:pt x="4089573" y="6457449"/>
                    <a:pt x="4408732" y="6255172"/>
                  </a:cubicBezTo>
                  <a:cubicBezTo>
                    <a:pt x="4738010" y="6046310"/>
                    <a:pt x="5050941" y="5739207"/>
                    <a:pt x="5343243" y="5442509"/>
                  </a:cubicBezTo>
                  <a:cubicBezTo>
                    <a:pt x="5479860" y="5303970"/>
                    <a:pt x="5614918" y="5178206"/>
                    <a:pt x="5745566" y="5056656"/>
                  </a:cubicBezTo>
                  <a:lnTo>
                    <a:pt x="5890490" y="4920880"/>
                  </a:lnTo>
                  <a:lnTo>
                    <a:pt x="5890490" y="5821966"/>
                  </a:lnTo>
                  <a:lnTo>
                    <a:pt x="5802002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5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458B604F-996E-4349-B131-E04ED285D8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5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5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27CCEAF3-651B-4605-AE58-F96E227036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3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/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ED519330-E5F1-4248-B58C-1AA0D9E6DA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4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79B42611-0F94-4658-8275-AF575D492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Methodology: Overview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A705DC6-FC49-4B9D-98B6-1978F28D4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Expected input</a:t>
            </a:r>
          </a:p>
          <a:p>
            <a:pPr lvl="1"/>
            <a:r>
              <a:rPr lang="en-US" dirty="0"/>
              <a:t>NCS-R Description Data [1]</a:t>
            </a:r>
            <a:br>
              <a:rPr lang="en-US" dirty="0"/>
            </a:br>
            <a:r>
              <a:rPr lang="en-US" dirty="0"/>
              <a:t>[http://www.icpsr.umich.edu/SDA/NAHDAP/20240-0002/CODEBOOK/tree_items.js]</a:t>
            </a:r>
          </a:p>
          <a:p>
            <a:pPr lvl="1"/>
            <a:r>
              <a:rPr lang="en-US" dirty="0"/>
              <a:t>NCS-R Questionnaire Data [1]</a:t>
            </a:r>
            <a:br>
              <a:rPr lang="en-US" dirty="0"/>
            </a:br>
            <a:r>
              <a:rPr lang="en-US" dirty="0"/>
              <a:t>[https://www.icpsr.umich.edu/web/ICPSR/studies/20240]</a:t>
            </a:r>
          </a:p>
          <a:p>
            <a:r>
              <a:rPr lang="en-US" dirty="0"/>
              <a:t>Implementation platform</a:t>
            </a:r>
          </a:p>
          <a:p>
            <a:pPr lvl="1"/>
            <a:r>
              <a:rPr lang="en-US" dirty="0"/>
              <a:t>Python</a:t>
            </a:r>
          </a:p>
          <a:p>
            <a:pPr lvl="1"/>
            <a:r>
              <a:rPr lang="en-US" dirty="0"/>
              <a:t>Libraries: </a:t>
            </a:r>
          </a:p>
          <a:p>
            <a:pPr lvl="2"/>
            <a:r>
              <a:rPr lang="en-US" dirty="0" err="1"/>
              <a:t>NetworkX</a:t>
            </a:r>
            <a:endParaRPr lang="en-US" dirty="0"/>
          </a:p>
          <a:p>
            <a:pPr lvl="2"/>
            <a:r>
              <a:rPr lang="en-US" dirty="0" err="1"/>
              <a:t>MatplotLib</a:t>
            </a:r>
            <a:endParaRPr lang="en-US" dirty="0"/>
          </a:p>
          <a:p>
            <a:pPr lvl="2"/>
            <a:r>
              <a:rPr lang="en-US" dirty="0" err="1"/>
              <a:t>Numpy</a:t>
            </a:r>
            <a:endParaRPr lang="en-US" dirty="0"/>
          </a:p>
          <a:p>
            <a:pPr lvl="2"/>
            <a:r>
              <a:rPr lang="en-US" dirty="0"/>
              <a:t>Pandas</a:t>
            </a:r>
          </a:p>
        </p:txBody>
      </p:sp>
    </p:spTree>
    <p:extLst>
      <p:ext uri="{BB962C8B-B14F-4D97-AF65-F5344CB8AC3E}">
        <p14:creationId xmlns:p14="http://schemas.microsoft.com/office/powerpoint/2010/main" val="1127043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2F42F6F-FDA2-4441-805F-CF30FBC99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BEEE56-29CC-47A4-A8F7-295E8CF7C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5115" y="6307594"/>
            <a:ext cx="5946579" cy="573062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 algn="r"/>
            <a:r>
              <a:rPr lang="en-US" sz="4000" dirty="0">
                <a:solidFill>
                  <a:schemeClr val="tx2"/>
                </a:solidFill>
              </a:rPr>
              <a:t>Step 1 – Data Descriptions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8226A8C-7793-4AE1-93F3-C51E771AB9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448099" y="0"/>
            <a:ext cx="3743596" cy="3921836"/>
            <a:chOff x="8310716" y="0"/>
            <a:chExt cx="3878237" cy="4062888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33835AF5-9945-4DCC-B810-B2A76714A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10716" y="1"/>
              <a:ext cx="3878236" cy="4062887"/>
            </a:xfrm>
            <a:custGeom>
              <a:avLst/>
              <a:gdLst>
                <a:gd name="connsiteX0" fmla="*/ 458236 w 3878236"/>
                <a:gd name="connsiteY0" fmla="*/ 0 h 4062887"/>
                <a:gd name="connsiteX1" fmla="*/ 626135 w 3878236"/>
                <a:gd name="connsiteY1" fmla="*/ 0 h 4062887"/>
                <a:gd name="connsiteX2" fmla="*/ 541802 w 3878236"/>
                <a:gd name="connsiteY2" fmla="*/ 96785 h 4062887"/>
                <a:gd name="connsiteX3" fmla="*/ 393588 w 3878236"/>
                <a:gd name="connsiteY3" fmla="*/ 301059 h 4062887"/>
                <a:gd name="connsiteX4" fmla="*/ 267407 w 3878236"/>
                <a:gd name="connsiteY4" fmla="*/ 519085 h 4062887"/>
                <a:gd name="connsiteX5" fmla="*/ 239453 w 3878236"/>
                <a:gd name="connsiteY5" fmla="*/ 575472 h 4062887"/>
                <a:gd name="connsiteX6" fmla="*/ 225864 w 3878236"/>
                <a:gd name="connsiteY6" fmla="*/ 603893 h 4062887"/>
                <a:gd name="connsiteX7" fmla="*/ 212955 w 3878236"/>
                <a:gd name="connsiteY7" fmla="*/ 632590 h 4062887"/>
                <a:gd name="connsiteX8" fmla="*/ 188301 w 3878236"/>
                <a:gd name="connsiteY8" fmla="*/ 690444 h 4062887"/>
                <a:gd name="connsiteX9" fmla="*/ 165201 w 3878236"/>
                <a:gd name="connsiteY9" fmla="*/ 748939 h 4062887"/>
                <a:gd name="connsiteX10" fmla="*/ 90074 w 3878236"/>
                <a:gd name="connsiteY10" fmla="*/ 988511 h 4062887"/>
                <a:gd name="connsiteX11" fmla="*/ 29119 w 3878236"/>
                <a:gd name="connsiteY11" fmla="*/ 1484891 h 4062887"/>
                <a:gd name="connsiteX12" fmla="*/ 54743 w 3878236"/>
                <a:gd name="connsiteY12" fmla="*/ 1732714 h 4062887"/>
                <a:gd name="connsiteX13" fmla="*/ 132976 w 3878236"/>
                <a:gd name="connsiteY13" fmla="*/ 1969719 h 4062887"/>
                <a:gd name="connsiteX14" fmla="*/ 159959 w 3878236"/>
                <a:gd name="connsiteY14" fmla="*/ 2026381 h 4062887"/>
                <a:gd name="connsiteX15" fmla="*/ 189951 w 3878236"/>
                <a:gd name="connsiteY15" fmla="*/ 2081758 h 4062887"/>
                <a:gd name="connsiteX16" fmla="*/ 256439 w 3878236"/>
                <a:gd name="connsiteY16" fmla="*/ 2189121 h 4062887"/>
                <a:gd name="connsiteX17" fmla="*/ 329818 w 3878236"/>
                <a:gd name="connsiteY17" fmla="*/ 2292816 h 4062887"/>
                <a:gd name="connsiteX18" fmla="*/ 408438 w 3878236"/>
                <a:gd name="connsiteY18" fmla="*/ 2393577 h 4062887"/>
                <a:gd name="connsiteX19" fmla="*/ 572086 w 3878236"/>
                <a:gd name="connsiteY19" fmla="*/ 2592900 h 4062887"/>
                <a:gd name="connsiteX20" fmla="*/ 653909 w 3878236"/>
                <a:gd name="connsiteY20" fmla="*/ 2693936 h 4062887"/>
                <a:gd name="connsiteX21" fmla="*/ 733500 w 3878236"/>
                <a:gd name="connsiteY21" fmla="*/ 2796256 h 4062887"/>
                <a:gd name="connsiteX22" fmla="*/ 813091 w 3878236"/>
                <a:gd name="connsiteY22" fmla="*/ 2895093 h 4062887"/>
                <a:gd name="connsiteX23" fmla="*/ 896273 w 3878236"/>
                <a:gd name="connsiteY23" fmla="*/ 2990536 h 4062887"/>
                <a:gd name="connsiteX24" fmla="*/ 1072636 w 3878236"/>
                <a:gd name="connsiteY24" fmla="*/ 3170513 h 4062887"/>
                <a:gd name="connsiteX25" fmla="*/ 1468747 w 3878236"/>
                <a:gd name="connsiteY25" fmla="*/ 3470964 h 4062887"/>
                <a:gd name="connsiteX26" fmla="*/ 1687720 w 3878236"/>
                <a:gd name="connsiteY26" fmla="*/ 3583919 h 4062887"/>
                <a:gd name="connsiteX27" fmla="*/ 1918825 w 3878236"/>
                <a:gd name="connsiteY27" fmla="*/ 3669278 h 4062887"/>
                <a:gd name="connsiteX28" fmla="*/ 2159540 w 3878236"/>
                <a:gd name="connsiteY28" fmla="*/ 3728230 h 4062887"/>
                <a:gd name="connsiteX29" fmla="*/ 2407729 w 3878236"/>
                <a:gd name="connsiteY29" fmla="*/ 3761238 h 4062887"/>
                <a:gd name="connsiteX30" fmla="*/ 2660479 w 3878236"/>
                <a:gd name="connsiteY30" fmla="*/ 3771598 h 4062887"/>
                <a:gd name="connsiteX31" fmla="*/ 2723278 w 3878236"/>
                <a:gd name="connsiteY31" fmla="*/ 3771139 h 4062887"/>
                <a:gd name="connsiteX32" fmla="*/ 2754047 w 3878236"/>
                <a:gd name="connsiteY32" fmla="*/ 3770406 h 4062887"/>
                <a:gd name="connsiteX33" fmla="*/ 2784719 w 3878236"/>
                <a:gd name="connsiteY33" fmla="*/ 3768938 h 4062887"/>
                <a:gd name="connsiteX34" fmla="*/ 2906629 w 3878236"/>
                <a:gd name="connsiteY34" fmla="*/ 3758853 h 4062887"/>
                <a:gd name="connsiteX35" fmla="*/ 3376896 w 3878236"/>
                <a:gd name="connsiteY35" fmla="*/ 3638838 h 4062887"/>
                <a:gd name="connsiteX36" fmla="*/ 3599460 w 3878236"/>
                <a:gd name="connsiteY36" fmla="*/ 3534685 h 4062887"/>
                <a:gd name="connsiteX37" fmla="*/ 3814356 w 3878236"/>
                <a:gd name="connsiteY37" fmla="*/ 3407976 h 4062887"/>
                <a:gd name="connsiteX38" fmla="*/ 3878236 w 3878236"/>
                <a:gd name="connsiteY38" fmla="*/ 3364122 h 4062887"/>
                <a:gd name="connsiteX39" fmla="*/ 3878236 w 3878236"/>
                <a:gd name="connsiteY39" fmla="*/ 3711785 h 4062887"/>
                <a:gd name="connsiteX40" fmla="*/ 3754080 w 3878236"/>
                <a:gd name="connsiteY40" fmla="*/ 3788192 h 4062887"/>
                <a:gd name="connsiteX41" fmla="*/ 3499971 w 3878236"/>
                <a:gd name="connsiteY41" fmla="*/ 3910041 h 4062887"/>
                <a:gd name="connsiteX42" fmla="*/ 2943222 w 3878236"/>
                <a:gd name="connsiteY42" fmla="*/ 4051144 h 4062887"/>
                <a:gd name="connsiteX43" fmla="*/ 2799278 w 3878236"/>
                <a:gd name="connsiteY43" fmla="*/ 4061321 h 4062887"/>
                <a:gd name="connsiteX44" fmla="*/ 2763268 w 3878236"/>
                <a:gd name="connsiteY44" fmla="*/ 4062604 h 4062887"/>
                <a:gd name="connsiteX45" fmla="*/ 2727355 w 3878236"/>
                <a:gd name="connsiteY45" fmla="*/ 4062788 h 4062887"/>
                <a:gd name="connsiteX46" fmla="*/ 2656790 w 3878236"/>
                <a:gd name="connsiteY46" fmla="*/ 4061963 h 4062887"/>
                <a:gd name="connsiteX47" fmla="*/ 2516924 w 3878236"/>
                <a:gd name="connsiteY47" fmla="*/ 4056461 h 4062887"/>
                <a:gd name="connsiteX48" fmla="*/ 2376959 w 3878236"/>
                <a:gd name="connsiteY48" fmla="*/ 4043809 h 4062887"/>
                <a:gd name="connsiteX49" fmla="*/ 2098196 w 3878236"/>
                <a:gd name="connsiteY49" fmla="*/ 3998700 h 4062887"/>
                <a:gd name="connsiteX50" fmla="*/ 1825645 w 3878236"/>
                <a:gd name="connsiteY50" fmla="*/ 3920860 h 4062887"/>
                <a:gd name="connsiteX51" fmla="*/ 1566586 w 3878236"/>
                <a:gd name="connsiteY51" fmla="*/ 3807996 h 4062887"/>
                <a:gd name="connsiteX52" fmla="*/ 1328784 w 3878236"/>
                <a:gd name="connsiteY52" fmla="*/ 3661117 h 4062887"/>
                <a:gd name="connsiteX53" fmla="*/ 930925 w 3878236"/>
                <a:gd name="connsiteY53" fmla="*/ 3291079 h 4062887"/>
                <a:gd name="connsiteX54" fmla="*/ 769122 w 3878236"/>
                <a:gd name="connsiteY54" fmla="*/ 3081303 h 4062887"/>
                <a:gd name="connsiteX55" fmla="*/ 626149 w 3878236"/>
                <a:gd name="connsiteY55" fmla="*/ 2862544 h 4062887"/>
                <a:gd name="connsiteX56" fmla="*/ 559467 w 3878236"/>
                <a:gd name="connsiteY56" fmla="*/ 2753990 h 4062887"/>
                <a:gd name="connsiteX57" fmla="*/ 490165 w 3878236"/>
                <a:gd name="connsiteY57" fmla="*/ 2647269 h 4062887"/>
                <a:gd name="connsiteX58" fmla="*/ 345542 w 3878236"/>
                <a:gd name="connsiteY58" fmla="*/ 2434743 h 4062887"/>
                <a:gd name="connsiteX59" fmla="*/ 274784 w 3878236"/>
                <a:gd name="connsiteY59" fmla="*/ 2326648 h 4062887"/>
                <a:gd name="connsiteX60" fmla="*/ 207422 w 3878236"/>
                <a:gd name="connsiteY60" fmla="*/ 2216167 h 4062887"/>
                <a:gd name="connsiteX61" fmla="*/ 93956 w 3878236"/>
                <a:gd name="connsiteY61" fmla="*/ 1984388 h 4062887"/>
                <a:gd name="connsiteX62" fmla="*/ 22422 w 3878236"/>
                <a:gd name="connsiteY62" fmla="*/ 1738399 h 4062887"/>
                <a:gd name="connsiteX63" fmla="*/ 0 w 3878236"/>
                <a:gd name="connsiteY63" fmla="*/ 1484891 h 4062887"/>
                <a:gd name="connsiteX64" fmla="*/ 200337 w 3878236"/>
                <a:gd name="connsiteY64" fmla="*/ 491671 h 4062887"/>
                <a:gd name="connsiteX65" fmla="*/ 308076 w 3878236"/>
                <a:gd name="connsiteY65" fmla="*/ 256776 h 4062887"/>
                <a:gd name="connsiteX66" fmla="*/ 437072 w 3878236"/>
                <a:gd name="connsiteY66" fmla="*/ 30498 h 40628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3878236" h="4062887">
                  <a:moveTo>
                    <a:pt x="458236" y="0"/>
                  </a:moveTo>
                  <a:lnTo>
                    <a:pt x="626135" y="0"/>
                  </a:lnTo>
                  <a:lnTo>
                    <a:pt x="541802" y="96785"/>
                  </a:lnTo>
                  <a:cubicBezTo>
                    <a:pt x="489388" y="162616"/>
                    <a:pt x="439790" y="230737"/>
                    <a:pt x="393588" y="301059"/>
                  </a:cubicBezTo>
                  <a:cubicBezTo>
                    <a:pt x="348163" y="371748"/>
                    <a:pt x="305261" y="444179"/>
                    <a:pt x="267407" y="519085"/>
                  </a:cubicBezTo>
                  <a:cubicBezTo>
                    <a:pt x="257604" y="537697"/>
                    <a:pt x="248480" y="556584"/>
                    <a:pt x="239453" y="575472"/>
                  </a:cubicBezTo>
                  <a:lnTo>
                    <a:pt x="225864" y="603893"/>
                  </a:lnTo>
                  <a:lnTo>
                    <a:pt x="212955" y="632590"/>
                  </a:lnTo>
                  <a:cubicBezTo>
                    <a:pt x="204511" y="651753"/>
                    <a:pt x="195969" y="670915"/>
                    <a:pt x="188301" y="690444"/>
                  </a:cubicBezTo>
                  <a:cubicBezTo>
                    <a:pt x="180633" y="709972"/>
                    <a:pt x="172189" y="729227"/>
                    <a:pt x="165201" y="748939"/>
                  </a:cubicBezTo>
                  <a:cubicBezTo>
                    <a:pt x="135305" y="827237"/>
                    <a:pt x="109971" y="907186"/>
                    <a:pt x="90074" y="988511"/>
                  </a:cubicBezTo>
                  <a:cubicBezTo>
                    <a:pt x="49696" y="1150792"/>
                    <a:pt x="29022" y="1317842"/>
                    <a:pt x="29119" y="1484891"/>
                  </a:cubicBezTo>
                  <a:cubicBezTo>
                    <a:pt x="29604" y="1568141"/>
                    <a:pt x="37855" y="1651207"/>
                    <a:pt x="54743" y="1732714"/>
                  </a:cubicBezTo>
                  <a:cubicBezTo>
                    <a:pt x="72506" y="1814039"/>
                    <a:pt x="98227" y="1893621"/>
                    <a:pt x="132976" y="1969719"/>
                  </a:cubicBezTo>
                  <a:cubicBezTo>
                    <a:pt x="141226" y="1988882"/>
                    <a:pt x="150835" y="2007585"/>
                    <a:pt x="159959" y="2026381"/>
                  </a:cubicBezTo>
                  <a:cubicBezTo>
                    <a:pt x="169860" y="2044901"/>
                    <a:pt x="179274" y="2063604"/>
                    <a:pt x="189951" y="2081758"/>
                  </a:cubicBezTo>
                  <a:cubicBezTo>
                    <a:pt x="210334" y="2118432"/>
                    <a:pt x="233046" y="2154006"/>
                    <a:pt x="256439" y="2189121"/>
                  </a:cubicBezTo>
                  <a:cubicBezTo>
                    <a:pt x="279734" y="2224328"/>
                    <a:pt x="304679" y="2258617"/>
                    <a:pt x="329818" y="2292816"/>
                  </a:cubicBezTo>
                  <a:cubicBezTo>
                    <a:pt x="355345" y="2326740"/>
                    <a:pt x="381844" y="2360204"/>
                    <a:pt x="408438" y="2393577"/>
                  </a:cubicBezTo>
                  <a:cubicBezTo>
                    <a:pt x="461725" y="2460416"/>
                    <a:pt x="517440" y="2525879"/>
                    <a:pt x="572086" y="2592900"/>
                  </a:cubicBezTo>
                  <a:cubicBezTo>
                    <a:pt x="599554" y="2626273"/>
                    <a:pt x="626926" y="2659921"/>
                    <a:pt x="653909" y="2693936"/>
                  </a:cubicBezTo>
                  <a:cubicBezTo>
                    <a:pt x="680796" y="2727676"/>
                    <a:pt x="707487" y="2763525"/>
                    <a:pt x="733500" y="2796256"/>
                  </a:cubicBezTo>
                  <a:cubicBezTo>
                    <a:pt x="759319" y="2829813"/>
                    <a:pt x="786399" y="2862362"/>
                    <a:pt x="813091" y="2895093"/>
                  </a:cubicBezTo>
                  <a:cubicBezTo>
                    <a:pt x="840560" y="2927274"/>
                    <a:pt x="867834" y="2959455"/>
                    <a:pt x="896273" y="2990536"/>
                  </a:cubicBezTo>
                  <a:cubicBezTo>
                    <a:pt x="952764" y="3053066"/>
                    <a:pt x="1011486" y="3113302"/>
                    <a:pt x="1072636" y="3170513"/>
                  </a:cubicBezTo>
                  <a:cubicBezTo>
                    <a:pt x="1195128" y="3284660"/>
                    <a:pt x="1327328" y="3386522"/>
                    <a:pt x="1468747" y="3470964"/>
                  </a:cubicBezTo>
                  <a:cubicBezTo>
                    <a:pt x="1539603" y="3512956"/>
                    <a:pt x="1612303" y="3551463"/>
                    <a:pt x="1687720" y="3583919"/>
                  </a:cubicBezTo>
                  <a:cubicBezTo>
                    <a:pt x="1762652" y="3617292"/>
                    <a:pt x="1840010" y="3645440"/>
                    <a:pt x="1918825" y="3669278"/>
                  </a:cubicBezTo>
                  <a:cubicBezTo>
                    <a:pt x="1997640" y="3693207"/>
                    <a:pt x="2078007" y="3712553"/>
                    <a:pt x="2159540" y="3728230"/>
                  </a:cubicBezTo>
                  <a:cubicBezTo>
                    <a:pt x="2241170" y="3743633"/>
                    <a:pt x="2324158" y="3754177"/>
                    <a:pt x="2407729" y="3761238"/>
                  </a:cubicBezTo>
                  <a:cubicBezTo>
                    <a:pt x="2491299" y="3768389"/>
                    <a:pt x="2575743" y="3771506"/>
                    <a:pt x="2660479" y="3771598"/>
                  </a:cubicBezTo>
                  <a:cubicBezTo>
                    <a:pt x="2681638" y="3771598"/>
                    <a:pt x="2703089" y="3771964"/>
                    <a:pt x="2723278" y="3771139"/>
                  </a:cubicBezTo>
                  <a:lnTo>
                    <a:pt x="2754047" y="3770406"/>
                  </a:lnTo>
                  <a:lnTo>
                    <a:pt x="2784719" y="3768938"/>
                  </a:lnTo>
                  <a:cubicBezTo>
                    <a:pt x="2825582" y="3767197"/>
                    <a:pt x="2866251" y="3763346"/>
                    <a:pt x="2906629" y="3758853"/>
                  </a:cubicBezTo>
                  <a:cubicBezTo>
                    <a:pt x="3068334" y="3740150"/>
                    <a:pt x="3225672" y="3699166"/>
                    <a:pt x="3376896" y="3638838"/>
                  </a:cubicBezTo>
                  <a:cubicBezTo>
                    <a:pt x="3452702" y="3608949"/>
                    <a:pt x="3526664" y="3573467"/>
                    <a:pt x="3599460" y="3534685"/>
                  </a:cubicBezTo>
                  <a:cubicBezTo>
                    <a:pt x="3672354" y="3496085"/>
                    <a:pt x="3743888" y="3453269"/>
                    <a:pt x="3814356" y="3407976"/>
                  </a:cubicBezTo>
                  <a:lnTo>
                    <a:pt x="3878236" y="3364122"/>
                  </a:lnTo>
                  <a:lnTo>
                    <a:pt x="3878236" y="3711785"/>
                  </a:lnTo>
                  <a:lnTo>
                    <a:pt x="3754080" y="3788192"/>
                  </a:lnTo>
                  <a:cubicBezTo>
                    <a:pt x="3672450" y="3832843"/>
                    <a:pt x="3588007" y="3874284"/>
                    <a:pt x="3499971" y="3910041"/>
                  </a:cubicBezTo>
                  <a:cubicBezTo>
                    <a:pt x="3324482" y="3982472"/>
                    <a:pt x="3134920" y="4030882"/>
                    <a:pt x="2943222" y="4051144"/>
                  </a:cubicBezTo>
                  <a:cubicBezTo>
                    <a:pt x="2895272" y="4055911"/>
                    <a:pt x="2847227" y="4059763"/>
                    <a:pt x="2799278" y="4061321"/>
                  </a:cubicBezTo>
                  <a:lnTo>
                    <a:pt x="2763268" y="4062604"/>
                  </a:lnTo>
                  <a:lnTo>
                    <a:pt x="2727355" y="4062788"/>
                  </a:lnTo>
                  <a:cubicBezTo>
                    <a:pt x="2703089" y="4063155"/>
                    <a:pt x="2680085" y="4062421"/>
                    <a:pt x="2656790" y="4061963"/>
                  </a:cubicBezTo>
                  <a:cubicBezTo>
                    <a:pt x="2610297" y="4061413"/>
                    <a:pt x="2563514" y="4058754"/>
                    <a:pt x="2516924" y="4056461"/>
                  </a:cubicBezTo>
                  <a:cubicBezTo>
                    <a:pt x="2470237" y="4052795"/>
                    <a:pt x="2423549" y="4049402"/>
                    <a:pt x="2376959" y="4043809"/>
                  </a:cubicBezTo>
                  <a:cubicBezTo>
                    <a:pt x="2283683" y="4033265"/>
                    <a:pt x="2190503" y="4018871"/>
                    <a:pt x="2098196" y="3998700"/>
                  </a:cubicBezTo>
                  <a:cubicBezTo>
                    <a:pt x="2005891" y="3978530"/>
                    <a:pt x="1914652" y="3952583"/>
                    <a:pt x="1825645" y="3920860"/>
                  </a:cubicBezTo>
                  <a:cubicBezTo>
                    <a:pt x="1736639" y="3889045"/>
                    <a:pt x="1649963" y="3851089"/>
                    <a:pt x="1566586" y="3807996"/>
                  </a:cubicBezTo>
                  <a:cubicBezTo>
                    <a:pt x="1483501" y="3764263"/>
                    <a:pt x="1403716" y="3715395"/>
                    <a:pt x="1328784" y="3661117"/>
                  </a:cubicBezTo>
                  <a:cubicBezTo>
                    <a:pt x="1178337" y="3553113"/>
                    <a:pt x="1046527" y="3426497"/>
                    <a:pt x="930925" y="3291079"/>
                  </a:cubicBezTo>
                  <a:cubicBezTo>
                    <a:pt x="873367" y="3223048"/>
                    <a:pt x="819789" y="3152818"/>
                    <a:pt x="769122" y="3081303"/>
                  </a:cubicBezTo>
                  <a:cubicBezTo>
                    <a:pt x="718358" y="3009790"/>
                    <a:pt x="670992" y="2936717"/>
                    <a:pt x="626149" y="2862544"/>
                  </a:cubicBezTo>
                  <a:cubicBezTo>
                    <a:pt x="603243" y="2825046"/>
                    <a:pt x="582277" y="2789930"/>
                    <a:pt x="559467" y="2753990"/>
                  </a:cubicBezTo>
                  <a:cubicBezTo>
                    <a:pt x="536852" y="2718325"/>
                    <a:pt x="513849" y="2682660"/>
                    <a:pt x="490165" y="2647269"/>
                  </a:cubicBezTo>
                  <a:lnTo>
                    <a:pt x="345542" y="2434743"/>
                  </a:lnTo>
                  <a:cubicBezTo>
                    <a:pt x="321567" y="2398987"/>
                    <a:pt x="297884" y="2363046"/>
                    <a:pt x="274784" y="2326648"/>
                  </a:cubicBezTo>
                  <a:cubicBezTo>
                    <a:pt x="251682" y="2290248"/>
                    <a:pt x="228776" y="2253759"/>
                    <a:pt x="207422" y="2216167"/>
                  </a:cubicBezTo>
                  <a:cubicBezTo>
                    <a:pt x="164618" y="2141353"/>
                    <a:pt x="125308" y="2064338"/>
                    <a:pt x="93956" y="1984388"/>
                  </a:cubicBezTo>
                  <a:cubicBezTo>
                    <a:pt x="62023" y="1904715"/>
                    <a:pt x="38340" y="1822107"/>
                    <a:pt x="22422" y="1738399"/>
                  </a:cubicBezTo>
                  <a:cubicBezTo>
                    <a:pt x="7183" y="1654692"/>
                    <a:pt x="0" y="1569700"/>
                    <a:pt x="0" y="1484891"/>
                  </a:cubicBezTo>
                  <a:cubicBezTo>
                    <a:pt x="1262" y="1146758"/>
                    <a:pt x="70468" y="809542"/>
                    <a:pt x="200337" y="491671"/>
                  </a:cubicBezTo>
                  <a:cubicBezTo>
                    <a:pt x="232950" y="412273"/>
                    <a:pt x="268280" y="333607"/>
                    <a:pt x="308076" y="256776"/>
                  </a:cubicBezTo>
                  <a:cubicBezTo>
                    <a:pt x="347290" y="179668"/>
                    <a:pt x="390482" y="104213"/>
                    <a:pt x="437072" y="3049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5D01A87-EFF2-48AC-9C6B-C4653A804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29928" y="0"/>
              <a:ext cx="3859024" cy="3823730"/>
            </a:xfrm>
            <a:custGeom>
              <a:avLst/>
              <a:gdLst>
                <a:gd name="connsiteX0" fmla="*/ 517815 w 3859024"/>
                <a:gd name="connsiteY0" fmla="*/ 0 h 3823730"/>
                <a:gd name="connsiteX1" fmla="*/ 810951 w 3859024"/>
                <a:gd name="connsiteY1" fmla="*/ 0 h 3823730"/>
                <a:gd name="connsiteX2" fmla="*/ 657209 w 3859024"/>
                <a:gd name="connsiteY2" fmla="*/ 169897 h 3823730"/>
                <a:gd name="connsiteX3" fmla="*/ 398052 w 3859024"/>
                <a:gd name="connsiteY3" fmla="*/ 551580 h 3823730"/>
                <a:gd name="connsiteX4" fmla="*/ 222175 w 3859024"/>
                <a:gd name="connsiteY4" fmla="*/ 973513 h 3823730"/>
                <a:gd name="connsiteX5" fmla="*/ 158212 w 3859024"/>
                <a:gd name="connsiteY5" fmla="*/ 1423317 h 3823730"/>
                <a:gd name="connsiteX6" fmla="*/ 185195 w 3859024"/>
                <a:gd name="connsiteY6" fmla="*/ 1643544 h 3823730"/>
                <a:gd name="connsiteX7" fmla="*/ 264883 w 3859024"/>
                <a:gd name="connsiteY7" fmla="*/ 1849559 h 3823730"/>
                <a:gd name="connsiteX8" fmla="*/ 320500 w 3859024"/>
                <a:gd name="connsiteY8" fmla="*/ 1946562 h 3823730"/>
                <a:gd name="connsiteX9" fmla="*/ 384367 w 3859024"/>
                <a:gd name="connsiteY9" fmla="*/ 2040447 h 3823730"/>
                <a:gd name="connsiteX10" fmla="*/ 531902 w 3859024"/>
                <a:gd name="connsiteY10" fmla="*/ 2221891 h 3823730"/>
                <a:gd name="connsiteX11" fmla="*/ 691569 w 3859024"/>
                <a:gd name="connsiteY11" fmla="*/ 2404710 h 3823730"/>
                <a:gd name="connsiteX12" fmla="*/ 770966 w 3859024"/>
                <a:gd name="connsiteY12" fmla="*/ 2500153 h 3823730"/>
                <a:gd name="connsiteX13" fmla="*/ 809112 w 3859024"/>
                <a:gd name="connsiteY13" fmla="*/ 2547004 h 3823730"/>
                <a:gd name="connsiteX14" fmla="*/ 846480 w 3859024"/>
                <a:gd name="connsiteY14" fmla="*/ 2591838 h 3823730"/>
                <a:gd name="connsiteX15" fmla="*/ 1167563 w 3859024"/>
                <a:gd name="connsiteY15" fmla="*/ 2923186 h 3823730"/>
                <a:gd name="connsiteX16" fmla="*/ 1338296 w 3859024"/>
                <a:gd name="connsiteY16" fmla="*/ 3072266 h 3823730"/>
                <a:gd name="connsiteX17" fmla="*/ 1517085 w 3859024"/>
                <a:gd name="connsiteY17" fmla="*/ 3209700 h 3823730"/>
                <a:gd name="connsiteX18" fmla="*/ 1916496 w 3859024"/>
                <a:gd name="connsiteY18" fmla="*/ 3427085 h 3823730"/>
                <a:gd name="connsiteX19" fmla="*/ 2139934 w 3859024"/>
                <a:gd name="connsiteY19" fmla="*/ 3488513 h 3823730"/>
                <a:gd name="connsiteX20" fmla="*/ 2197200 w 3859024"/>
                <a:gd name="connsiteY20" fmla="*/ 3499332 h 3823730"/>
                <a:gd name="connsiteX21" fmla="*/ 2254952 w 3859024"/>
                <a:gd name="connsiteY21" fmla="*/ 3508409 h 3823730"/>
                <a:gd name="connsiteX22" fmla="*/ 2371524 w 3859024"/>
                <a:gd name="connsiteY22" fmla="*/ 3521428 h 3823730"/>
                <a:gd name="connsiteX23" fmla="*/ 2430150 w 3859024"/>
                <a:gd name="connsiteY23" fmla="*/ 3525646 h 3823730"/>
                <a:gd name="connsiteX24" fmla="*/ 2488970 w 3859024"/>
                <a:gd name="connsiteY24" fmla="*/ 3528580 h 3823730"/>
                <a:gd name="connsiteX25" fmla="*/ 2547984 w 3859024"/>
                <a:gd name="connsiteY25" fmla="*/ 3529863 h 3823730"/>
                <a:gd name="connsiteX26" fmla="*/ 2607095 w 3859024"/>
                <a:gd name="connsiteY26" fmla="*/ 3529589 h 3823730"/>
                <a:gd name="connsiteX27" fmla="*/ 2636698 w 3859024"/>
                <a:gd name="connsiteY27" fmla="*/ 3529313 h 3823730"/>
                <a:gd name="connsiteX28" fmla="*/ 2665235 w 3859024"/>
                <a:gd name="connsiteY28" fmla="*/ 3528121 h 3823730"/>
                <a:gd name="connsiteX29" fmla="*/ 2693674 w 3859024"/>
                <a:gd name="connsiteY29" fmla="*/ 3526746 h 3823730"/>
                <a:gd name="connsiteX30" fmla="*/ 2722016 w 3859024"/>
                <a:gd name="connsiteY30" fmla="*/ 3524546 h 3823730"/>
                <a:gd name="connsiteX31" fmla="*/ 2834415 w 3859024"/>
                <a:gd name="connsiteY31" fmla="*/ 3511435 h 3823730"/>
                <a:gd name="connsiteX32" fmla="*/ 3262556 w 3859024"/>
                <a:gd name="connsiteY32" fmla="*/ 3378675 h 3823730"/>
                <a:gd name="connsiteX33" fmla="*/ 3658086 w 3859024"/>
                <a:gd name="connsiteY33" fmla="*/ 3145979 h 3823730"/>
                <a:gd name="connsiteX34" fmla="*/ 3753983 w 3859024"/>
                <a:gd name="connsiteY34" fmla="*/ 3077583 h 3823730"/>
                <a:gd name="connsiteX35" fmla="*/ 3849881 w 3859024"/>
                <a:gd name="connsiteY35" fmla="*/ 3006894 h 3823730"/>
                <a:gd name="connsiteX36" fmla="*/ 3859024 w 3859024"/>
                <a:gd name="connsiteY36" fmla="*/ 2999988 h 3823730"/>
                <a:gd name="connsiteX37" fmla="*/ 3859024 w 3859024"/>
                <a:gd name="connsiteY37" fmla="*/ 3461786 h 3823730"/>
                <a:gd name="connsiteX38" fmla="*/ 3652845 w 3859024"/>
                <a:gd name="connsiteY38" fmla="*/ 3578823 h 3823730"/>
                <a:gd name="connsiteX39" fmla="*/ 3408248 w 3859024"/>
                <a:gd name="connsiteY39" fmla="*/ 3688569 h 3823730"/>
                <a:gd name="connsiteX40" fmla="*/ 2875958 w 3859024"/>
                <a:gd name="connsiteY40" fmla="*/ 3814819 h 3823730"/>
                <a:gd name="connsiteX41" fmla="*/ 2738905 w 3859024"/>
                <a:gd name="connsiteY41" fmla="*/ 3822979 h 3823730"/>
                <a:gd name="connsiteX42" fmla="*/ 2704642 w 3859024"/>
                <a:gd name="connsiteY42" fmla="*/ 3823712 h 3823730"/>
                <a:gd name="connsiteX43" fmla="*/ 2670476 w 3859024"/>
                <a:gd name="connsiteY43" fmla="*/ 3823529 h 3823730"/>
                <a:gd name="connsiteX44" fmla="*/ 2636408 w 3859024"/>
                <a:gd name="connsiteY44" fmla="*/ 3823162 h 3823730"/>
                <a:gd name="connsiteX45" fmla="*/ 2603310 w 3859024"/>
                <a:gd name="connsiteY45" fmla="*/ 3821971 h 3823730"/>
                <a:gd name="connsiteX46" fmla="*/ 2338911 w 3859024"/>
                <a:gd name="connsiteY46" fmla="*/ 3802074 h 3823730"/>
                <a:gd name="connsiteX47" fmla="*/ 2076164 w 3859024"/>
                <a:gd name="connsiteY47" fmla="*/ 3758250 h 3823730"/>
                <a:gd name="connsiteX48" fmla="*/ 1818075 w 3859024"/>
                <a:gd name="connsiteY48" fmla="*/ 3689578 h 3823730"/>
                <a:gd name="connsiteX49" fmla="*/ 1324027 w 3859024"/>
                <a:gd name="connsiteY49" fmla="*/ 3483104 h 3823730"/>
                <a:gd name="connsiteX50" fmla="*/ 907727 w 3859024"/>
                <a:gd name="connsiteY50" fmla="*/ 3161658 h 3823730"/>
                <a:gd name="connsiteX51" fmla="*/ 738935 w 3859024"/>
                <a:gd name="connsiteY51" fmla="*/ 2968204 h 3823730"/>
                <a:gd name="connsiteX52" fmla="*/ 591498 w 3859024"/>
                <a:gd name="connsiteY52" fmla="*/ 2763380 h 3823730"/>
                <a:gd name="connsiteX53" fmla="*/ 557041 w 3859024"/>
                <a:gd name="connsiteY53" fmla="*/ 2711212 h 3823730"/>
                <a:gd name="connsiteX54" fmla="*/ 524137 w 3859024"/>
                <a:gd name="connsiteY54" fmla="*/ 2660602 h 3823730"/>
                <a:gd name="connsiteX55" fmla="*/ 459202 w 3859024"/>
                <a:gd name="connsiteY55" fmla="*/ 2562498 h 3823730"/>
                <a:gd name="connsiteX56" fmla="*/ 324673 w 3859024"/>
                <a:gd name="connsiteY56" fmla="*/ 2362077 h 3823730"/>
                <a:gd name="connsiteX57" fmla="*/ 193348 w 3859024"/>
                <a:gd name="connsiteY57" fmla="*/ 2150193 h 3823730"/>
                <a:gd name="connsiteX58" fmla="*/ 134141 w 3859024"/>
                <a:gd name="connsiteY58" fmla="*/ 2037880 h 3823730"/>
                <a:gd name="connsiteX59" fmla="*/ 83862 w 3859024"/>
                <a:gd name="connsiteY59" fmla="*/ 1920339 h 3823730"/>
                <a:gd name="connsiteX60" fmla="*/ 45329 w 3859024"/>
                <a:gd name="connsiteY60" fmla="*/ 1798399 h 3823730"/>
                <a:gd name="connsiteX61" fmla="*/ 30963 w 3859024"/>
                <a:gd name="connsiteY61" fmla="*/ 1736238 h 3823730"/>
                <a:gd name="connsiteX62" fmla="*/ 24655 w 3859024"/>
                <a:gd name="connsiteY62" fmla="*/ 1705064 h 3823730"/>
                <a:gd name="connsiteX63" fmla="*/ 19413 w 3859024"/>
                <a:gd name="connsiteY63" fmla="*/ 1673800 h 3823730"/>
                <a:gd name="connsiteX64" fmla="*/ 0 w 3859024"/>
                <a:gd name="connsiteY64" fmla="*/ 1423317 h 3823730"/>
                <a:gd name="connsiteX65" fmla="*/ 53870 w 3859024"/>
                <a:gd name="connsiteY65" fmla="*/ 935280 h 3823730"/>
                <a:gd name="connsiteX66" fmla="*/ 215770 w 3859024"/>
                <a:gd name="connsiteY66" fmla="*/ 467689 h 3823730"/>
                <a:gd name="connsiteX67" fmla="*/ 480592 w 3859024"/>
                <a:gd name="connsiteY67" fmla="*/ 43968 h 3823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3859024" h="3823730">
                  <a:moveTo>
                    <a:pt x="517815" y="0"/>
                  </a:moveTo>
                  <a:lnTo>
                    <a:pt x="810951" y="0"/>
                  </a:lnTo>
                  <a:lnTo>
                    <a:pt x="657209" y="169897"/>
                  </a:lnTo>
                  <a:cubicBezTo>
                    <a:pt x="558303" y="289087"/>
                    <a:pt x="471043" y="416896"/>
                    <a:pt x="398052" y="551580"/>
                  </a:cubicBezTo>
                  <a:cubicBezTo>
                    <a:pt x="325062" y="686173"/>
                    <a:pt x="264301" y="827092"/>
                    <a:pt x="222175" y="973513"/>
                  </a:cubicBezTo>
                  <a:cubicBezTo>
                    <a:pt x="179954" y="1119567"/>
                    <a:pt x="158114" y="1271396"/>
                    <a:pt x="158212" y="1423317"/>
                  </a:cubicBezTo>
                  <a:cubicBezTo>
                    <a:pt x="159085" y="1497949"/>
                    <a:pt x="166850" y="1572030"/>
                    <a:pt x="185195" y="1643544"/>
                  </a:cubicBezTo>
                  <a:cubicBezTo>
                    <a:pt x="203249" y="1715150"/>
                    <a:pt x="231300" y="1783638"/>
                    <a:pt x="264883" y="1849559"/>
                  </a:cubicBezTo>
                  <a:cubicBezTo>
                    <a:pt x="281869" y="1882474"/>
                    <a:pt x="300700" y="1914747"/>
                    <a:pt x="320500" y="1946562"/>
                  </a:cubicBezTo>
                  <a:cubicBezTo>
                    <a:pt x="340592" y="1978284"/>
                    <a:pt x="362043" y="2009549"/>
                    <a:pt x="384367" y="2040447"/>
                  </a:cubicBezTo>
                  <a:cubicBezTo>
                    <a:pt x="429598" y="2102059"/>
                    <a:pt x="479876" y="2161837"/>
                    <a:pt x="531902" y="2221891"/>
                  </a:cubicBezTo>
                  <a:cubicBezTo>
                    <a:pt x="583927" y="2282036"/>
                    <a:pt x="638282" y="2342181"/>
                    <a:pt x="691569" y="2404710"/>
                  </a:cubicBezTo>
                  <a:cubicBezTo>
                    <a:pt x="718261" y="2435882"/>
                    <a:pt x="744662" y="2467788"/>
                    <a:pt x="770966" y="2500153"/>
                  </a:cubicBezTo>
                  <a:lnTo>
                    <a:pt x="809112" y="2547004"/>
                  </a:lnTo>
                  <a:cubicBezTo>
                    <a:pt x="821632" y="2561949"/>
                    <a:pt x="833571" y="2577261"/>
                    <a:pt x="846480" y="2591838"/>
                  </a:cubicBezTo>
                  <a:cubicBezTo>
                    <a:pt x="947232" y="2710478"/>
                    <a:pt x="1056523" y="2819674"/>
                    <a:pt x="1167563" y="2923186"/>
                  </a:cubicBezTo>
                  <a:cubicBezTo>
                    <a:pt x="1223374" y="2974713"/>
                    <a:pt x="1280155" y="3024498"/>
                    <a:pt x="1338296" y="3072266"/>
                  </a:cubicBezTo>
                  <a:cubicBezTo>
                    <a:pt x="1396436" y="3120033"/>
                    <a:pt x="1455644" y="3166242"/>
                    <a:pt x="1517085" y="3209700"/>
                  </a:cubicBezTo>
                  <a:cubicBezTo>
                    <a:pt x="1639480" y="3296801"/>
                    <a:pt x="1771485" y="3374641"/>
                    <a:pt x="1916496" y="3427085"/>
                  </a:cubicBezTo>
                  <a:cubicBezTo>
                    <a:pt x="1988808" y="3453307"/>
                    <a:pt x="2063740" y="3473385"/>
                    <a:pt x="2139934" y="3488513"/>
                  </a:cubicBezTo>
                  <a:cubicBezTo>
                    <a:pt x="2159055" y="3492089"/>
                    <a:pt x="2177982" y="3496216"/>
                    <a:pt x="2197200" y="3499332"/>
                  </a:cubicBezTo>
                  <a:lnTo>
                    <a:pt x="2254952" y="3508409"/>
                  </a:lnTo>
                  <a:cubicBezTo>
                    <a:pt x="2293680" y="3513268"/>
                    <a:pt x="2332409" y="3518403"/>
                    <a:pt x="2371524" y="3521428"/>
                  </a:cubicBezTo>
                  <a:cubicBezTo>
                    <a:pt x="2391034" y="3523170"/>
                    <a:pt x="2410544" y="3524821"/>
                    <a:pt x="2430150" y="3525646"/>
                  </a:cubicBezTo>
                  <a:cubicBezTo>
                    <a:pt x="2449757" y="3526562"/>
                    <a:pt x="2469266" y="3528029"/>
                    <a:pt x="2488970" y="3528580"/>
                  </a:cubicBezTo>
                  <a:lnTo>
                    <a:pt x="2547984" y="3529863"/>
                  </a:lnTo>
                  <a:cubicBezTo>
                    <a:pt x="2567590" y="3530321"/>
                    <a:pt x="2587391" y="3529680"/>
                    <a:pt x="2607095" y="3529589"/>
                  </a:cubicBezTo>
                  <a:lnTo>
                    <a:pt x="2636698" y="3529313"/>
                  </a:lnTo>
                  <a:cubicBezTo>
                    <a:pt x="2646308" y="3529038"/>
                    <a:pt x="2655723" y="3528489"/>
                    <a:pt x="2665235" y="3528121"/>
                  </a:cubicBezTo>
                  <a:cubicBezTo>
                    <a:pt x="2674747" y="3527663"/>
                    <a:pt x="2684260" y="3527388"/>
                    <a:pt x="2693674" y="3526746"/>
                  </a:cubicBezTo>
                  <a:lnTo>
                    <a:pt x="2722016" y="3524546"/>
                  </a:lnTo>
                  <a:cubicBezTo>
                    <a:pt x="2759774" y="3521703"/>
                    <a:pt x="2797240" y="3516936"/>
                    <a:pt x="2834415" y="3511435"/>
                  </a:cubicBezTo>
                  <a:cubicBezTo>
                    <a:pt x="2983212" y="3488147"/>
                    <a:pt x="3126281" y="3442580"/>
                    <a:pt x="3262556" y="3378675"/>
                  </a:cubicBezTo>
                  <a:cubicBezTo>
                    <a:pt x="3399318" y="3315505"/>
                    <a:pt x="3529478" y="3234639"/>
                    <a:pt x="3658086" y="3145979"/>
                  </a:cubicBezTo>
                  <a:cubicBezTo>
                    <a:pt x="3690214" y="3123884"/>
                    <a:pt x="3722147" y="3100779"/>
                    <a:pt x="3753983" y="3077583"/>
                  </a:cubicBezTo>
                  <a:cubicBezTo>
                    <a:pt x="3786014" y="3054387"/>
                    <a:pt x="3817948" y="3030824"/>
                    <a:pt x="3849881" y="3006894"/>
                  </a:cubicBezTo>
                  <a:lnTo>
                    <a:pt x="3859024" y="2999988"/>
                  </a:lnTo>
                  <a:lnTo>
                    <a:pt x="3859024" y="3461786"/>
                  </a:lnTo>
                  <a:lnTo>
                    <a:pt x="3652845" y="3578823"/>
                  </a:lnTo>
                  <a:cubicBezTo>
                    <a:pt x="3574224" y="3619073"/>
                    <a:pt x="3492886" y="3656479"/>
                    <a:pt x="3408248" y="3688569"/>
                  </a:cubicBezTo>
                  <a:cubicBezTo>
                    <a:pt x="3239748" y="3753666"/>
                    <a:pt x="3058726" y="3797582"/>
                    <a:pt x="2875958" y="3814819"/>
                  </a:cubicBezTo>
                  <a:cubicBezTo>
                    <a:pt x="2830241" y="3818945"/>
                    <a:pt x="2784525" y="3822062"/>
                    <a:pt x="2738905" y="3822979"/>
                  </a:cubicBezTo>
                  <a:lnTo>
                    <a:pt x="2704642" y="3823712"/>
                  </a:lnTo>
                  <a:cubicBezTo>
                    <a:pt x="2693286" y="3823804"/>
                    <a:pt x="2681833" y="3823529"/>
                    <a:pt x="2670476" y="3823529"/>
                  </a:cubicBezTo>
                  <a:lnTo>
                    <a:pt x="2636408" y="3823162"/>
                  </a:lnTo>
                  <a:lnTo>
                    <a:pt x="2603310" y="3821971"/>
                  </a:lnTo>
                  <a:cubicBezTo>
                    <a:pt x="2515176" y="3819311"/>
                    <a:pt x="2426850" y="3812711"/>
                    <a:pt x="2338911" y="3802074"/>
                  </a:cubicBezTo>
                  <a:cubicBezTo>
                    <a:pt x="2250876" y="3791990"/>
                    <a:pt x="2163034" y="3777503"/>
                    <a:pt x="2076164" y="3758250"/>
                  </a:cubicBezTo>
                  <a:cubicBezTo>
                    <a:pt x="1989390" y="3738813"/>
                    <a:pt x="1903295" y="3715799"/>
                    <a:pt x="1818075" y="3689578"/>
                  </a:cubicBezTo>
                  <a:cubicBezTo>
                    <a:pt x="1647925" y="3636676"/>
                    <a:pt x="1479715" y="3570846"/>
                    <a:pt x="1324027" y="3483104"/>
                  </a:cubicBezTo>
                  <a:cubicBezTo>
                    <a:pt x="1168242" y="3395545"/>
                    <a:pt x="1029152" y="3284515"/>
                    <a:pt x="907727" y="3161658"/>
                  </a:cubicBezTo>
                  <a:cubicBezTo>
                    <a:pt x="846675" y="3100321"/>
                    <a:pt x="791155" y="3035041"/>
                    <a:pt x="738935" y="2968204"/>
                  </a:cubicBezTo>
                  <a:cubicBezTo>
                    <a:pt x="687008" y="2901090"/>
                    <a:pt x="637602" y="2832969"/>
                    <a:pt x="591498" y="2763380"/>
                  </a:cubicBezTo>
                  <a:cubicBezTo>
                    <a:pt x="579656" y="2746143"/>
                    <a:pt x="568494" y="2728631"/>
                    <a:pt x="557041" y="2711212"/>
                  </a:cubicBezTo>
                  <a:lnTo>
                    <a:pt x="524137" y="2660602"/>
                  </a:lnTo>
                  <a:cubicBezTo>
                    <a:pt x="503074" y="2627871"/>
                    <a:pt x="481236" y="2595414"/>
                    <a:pt x="459202" y="2562498"/>
                  </a:cubicBezTo>
                  <a:lnTo>
                    <a:pt x="324673" y="2362077"/>
                  </a:lnTo>
                  <a:cubicBezTo>
                    <a:pt x="279540" y="2293772"/>
                    <a:pt x="234988" y="2223449"/>
                    <a:pt x="193348" y="2150193"/>
                  </a:cubicBezTo>
                  <a:cubicBezTo>
                    <a:pt x="172576" y="2113519"/>
                    <a:pt x="152485" y="2076203"/>
                    <a:pt x="134141" y="2037880"/>
                  </a:cubicBezTo>
                  <a:cubicBezTo>
                    <a:pt x="115893" y="1999464"/>
                    <a:pt x="98907" y="1960315"/>
                    <a:pt x="83862" y="1920339"/>
                  </a:cubicBezTo>
                  <a:cubicBezTo>
                    <a:pt x="69108" y="1880274"/>
                    <a:pt x="56005" y="1839657"/>
                    <a:pt x="45329" y="1798399"/>
                  </a:cubicBezTo>
                  <a:cubicBezTo>
                    <a:pt x="40281" y="1777771"/>
                    <a:pt x="35137" y="1757049"/>
                    <a:pt x="30963" y="1736238"/>
                  </a:cubicBezTo>
                  <a:lnTo>
                    <a:pt x="24655" y="1705064"/>
                  </a:lnTo>
                  <a:lnTo>
                    <a:pt x="19413" y="1673800"/>
                  </a:lnTo>
                  <a:cubicBezTo>
                    <a:pt x="5727" y="1590367"/>
                    <a:pt x="0" y="1506476"/>
                    <a:pt x="0" y="1423317"/>
                  </a:cubicBezTo>
                  <a:cubicBezTo>
                    <a:pt x="388" y="1259661"/>
                    <a:pt x="18539" y="1096004"/>
                    <a:pt x="53870" y="935280"/>
                  </a:cubicBezTo>
                  <a:cubicBezTo>
                    <a:pt x="89104" y="774649"/>
                    <a:pt x="143070" y="617135"/>
                    <a:pt x="215770" y="467689"/>
                  </a:cubicBezTo>
                  <a:cubicBezTo>
                    <a:pt x="288809" y="318243"/>
                    <a:pt x="378252" y="176659"/>
                    <a:pt x="480592" y="4396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C02A9F7-5A86-41CD-98C2-5EE1CDE3A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28916" y="0"/>
              <a:ext cx="3860037" cy="3776788"/>
            </a:xfrm>
            <a:custGeom>
              <a:avLst/>
              <a:gdLst>
                <a:gd name="connsiteX0" fmla="*/ 558050 w 3860037"/>
                <a:gd name="connsiteY0" fmla="*/ 0 h 3776788"/>
                <a:gd name="connsiteX1" fmla="*/ 1224060 w 3860037"/>
                <a:gd name="connsiteY1" fmla="*/ 0 h 3776788"/>
                <a:gd name="connsiteX2" fmla="*/ 1103279 w 3860037"/>
                <a:gd name="connsiteY2" fmla="*/ 106801 h 3776788"/>
                <a:gd name="connsiteX3" fmla="*/ 697005 w 3860037"/>
                <a:gd name="connsiteY3" fmla="*/ 633564 h 3776788"/>
                <a:gd name="connsiteX4" fmla="*/ 485409 w 3860037"/>
                <a:gd name="connsiteY4" fmla="*/ 1429020 h 3776788"/>
                <a:gd name="connsiteX5" fmla="*/ 835609 w 3860037"/>
                <a:gd name="connsiteY5" fmla="*/ 2167631 h 3776788"/>
                <a:gd name="connsiteX6" fmla="*/ 1012069 w 3860037"/>
                <a:gd name="connsiteY6" fmla="*/ 2402068 h 3776788"/>
                <a:gd name="connsiteX7" fmla="*/ 2667856 w 3860037"/>
                <a:gd name="connsiteY7" fmla="*/ 3318457 h 3776788"/>
                <a:gd name="connsiteX8" fmla="*/ 3757171 w 3860037"/>
                <a:gd name="connsiteY8" fmla="*/ 2876678 h 3776788"/>
                <a:gd name="connsiteX9" fmla="*/ 3860037 w 3860037"/>
                <a:gd name="connsiteY9" fmla="*/ 2801824 h 3776788"/>
                <a:gd name="connsiteX10" fmla="*/ 3860037 w 3860037"/>
                <a:gd name="connsiteY10" fmla="*/ 3372874 h 3776788"/>
                <a:gd name="connsiteX11" fmla="*/ 3694757 w 3860037"/>
                <a:gd name="connsiteY11" fmla="*/ 3476377 h 3776788"/>
                <a:gd name="connsiteX12" fmla="*/ 2667759 w 3860037"/>
                <a:gd name="connsiteY12" fmla="*/ 3776788 h 3776788"/>
                <a:gd name="connsiteX13" fmla="*/ 610425 w 3860037"/>
                <a:gd name="connsiteY13" fmla="*/ 2659336 h 3776788"/>
                <a:gd name="connsiteX14" fmla="*/ 0 w 3860037"/>
                <a:gd name="connsiteY14" fmla="*/ 1428928 h 3776788"/>
                <a:gd name="connsiteX15" fmla="*/ 405569 w 3860037"/>
                <a:gd name="connsiteY15" fmla="*/ 197288 h 3776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860037" h="3776788">
                  <a:moveTo>
                    <a:pt x="558050" y="0"/>
                  </a:moveTo>
                  <a:lnTo>
                    <a:pt x="1224060" y="0"/>
                  </a:lnTo>
                  <a:lnTo>
                    <a:pt x="1103279" y="106801"/>
                  </a:lnTo>
                  <a:cubicBezTo>
                    <a:pt x="936215" y="268568"/>
                    <a:pt x="800012" y="445084"/>
                    <a:pt x="697005" y="633564"/>
                  </a:cubicBezTo>
                  <a:cubicBezTo>
                    <a:pt x="556653" y="890464"/>
                    <a:pt x="485409" y="1158092"/>
                    <a:pt x="485409" y="1429020"/>
                  </a:cubicBezTo>
                  <a:cubicBezTo>
                    <a:pt x="485409" y="1701873"/>
                    <a:pt x="599069" y="1861221"/>
                    <a:pt x="835609" y="2167631"/>
                  </a:cubicBezTo>
                  <a:cubicBezTo>
                    <a:pt x="892682" y="2241529"/>
                    <a:pt x="951696" y="2317994"/>
                    <a:pt x="1012069" y="2402068"/>
                  </a:cubicBezTo>
                  <a:cubicBezTo>
                    <a:pt x="1473407" y="3044412"/>
                    <a:pt x="1968619" y="3318457"/>
                    <a:pt x="2667856" y="3318457"/>
                  </a:cubicBezTo>
                  <a:cubicBezTo>
                    <a:pt x="3069403" y="3318457"/>
                    <a:pt x="3377389" y="3147529"/>
                    <a:pt x="3757171" y="2876678"/>
                  </a:cubicBezTo>
                  <a:lnTo>
                    <a:pt x="3860037" y="2801824"/>
                  </a:lnTo>
                  <a:lnTo>
                    <a:pt x="3860037" y="3372874"/>
                  </a:lnTo>
                  <a:lnTo>
                    <a:pt x="3694757" y="3476377"/>
                  </a:lnTo>
                  <a:cubicBezTo>
                    <a:pt x="3392861" y="3653193"/>
                    <a:pt x="3067353" y="3776788"/>
                    <a:pt x="2667759" y="3776788"/>
                  </a:cubicBezTo>
                  <a:cubicBezTo>
                    <a:pt x="1719653" y="3776788"/>
                    <a:pt x="1104085" y="3346695"/>
                    <a:pt x="610425" y="2659336"/>
                  </a:cubicBezTo>
                  <a:cubicBezTo>
                    <a:pt x="314191" y="2246938"/>
                    <a:pt x="0" y="1964091"/>
                    <a:pt x="0" y="1428928"/>
                  </a:cubicBezTo>
                  <a:cubicBezTo>
                    <a:pt x="0" y="982968"/>
                    <a:pt x="151158" y="563404"/>
                    <a:pt x="405569" y="19728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88535FA6-8D15-4E17-B087-AD3D457117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28916" y="0"/>
              <a:ext cx="3860037" cy="3776788"/>
            </a:xfrm>
            <a:custGeom>
              <a:avLst/>
              <a:gdLst>
                <a:gd name="connsiteX0" fmla="*/ 558050 w 3860037"/>
                <a:gd name="connsiteY0" fmla="*/ 0 h 3776788"/>
                <a:gd name="connsiteX1" fmla="*/ 1370196 w 3860037"/>
                <a:gd name="connsiteY1" fmla="*/ 0 h 3776788"/>
                <a:gd name="connsiteX2" fmla="*/ 1343634 w 3860037"/>
                <a:gd name="connsiteY2" fmla="*/ 19644 h 3776788"/>
                <a:gd name="connsiteX3" fmla="*/ 783196 w 3860037"/>
                <a:gd name="connsiteY3" fmla="*/ 675555 h 3776788"/>
                <a:gd name="connsiteX4" fmla="*/ 582374 w 3860037"/>
                <a:gd name="connsiteY4" fmla="*/ 1429020 h 3776788"/>
                <a:gd name="connsiteX5" fmla="*/ 913939 w 3860037"/>
                <a:gd name="connsiteY5" fmla="*/ 2113629 h 3776788"/>
                <a:gd name="connsiteX6" fmla="*/ 1092340 w 3860037"/>
                <a:gd name="connsiteY6" fmla="*/ 2350634 h 3776788"/>
                <a:gd name="connsiteX7" fmla="*/ 1772941 w 3860037"/>
                <a:gd name="connsiteY7" fmla="*/ 3006913 h 3776788"/>
                <a:gd name="connsiteX8" fmla="*/ 2667759 w 3860037"/>
                <a:gd name="connsiteY8" fmla="*/ 3226772 h 3776788"/>
                <a:gd name="connsiteX9" fmla="*/ 3243339 w 3860037"/>
                <a:gd name="connsiteY9" fmla="*/ 3086769 h 3776788"/>
                <a:gd name="connsiteX10" fmla="*/ 3702873 w 3860037"/>
                <a:gd name="connsiteY10" fmla="*/ 2800709 h 3776788"/>
                <a:gd name="connsiteX11" fmla="*/ 3860037 w 3860037"/>
                <a:gd name="connsiteY11" fmla="*/ 2686097 h 3776788"/>
                <a:gd name="connsiteX12" fmla="*/ 3860037 w 3860037"/>
                <a:gd name="connsiteY12" fmla="*/ 3372874 h 3776788"/>
                <a:gd name="connsiteX13" fmla="*/ 3694757 w 3860037"/>
                <a:gd name="connsiteY13" fmla="*/ 3476377 h 3776788"/>
                <a:gd name="connsiteX14" fmla="*/ 2667759 w 3860037"/>
                <a:gd name="connsiteY14" fmla="*/ 3776788 h 3776788"/>
                <a:gd name="connsiteX15" fmla="*/ 610425 w 3860037"/>
                <a:gd name="connsiteY15" fmla="*/ 2659336 h 3776788"/>
                <a:gd name="connsiteX16" fmla="*/ 0 w 3860037"/>
                <a:gd name="connsiteY16" fmla="*/ 1428928 h 3776788"/>
                <a:gd name="connsiteX17" fmla="*/ 405569 w 3860037"/>
                <a:gd name="connsiteY17" fmla="*/ 197288 h 3776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860037" h="3776788">
                  <a:moveTo>
                    <a:pt x="558050" y="0"/>
                  </a:moveTo>
                  <a:lnTo>
                    <a:pt x="1370196" y="0"/>
                  </a:lnTo>
                  <a:lnTo>
                    <a:pt x="1343634" y="19644"/>
                  </a:lnTo>
                  <a:cubicBezTo>
                    <a:pt x="1106705" y="211357"/>
                    <a:pt x="912969" y="438184"/>
                    <a:pt x="783196" y="675555"/>
                  </a:cubicBezTo>
                  <a:cubicBezTo>
                    <a:pt x="649929" y="919345"/>
                    <a:pt x="582374" y="1172853"/>
                    <a:pt x="582374" y="1429020"/>
                  </a:cubicBezTo>
                  <a:cubicBezTo>
                    <a:pt x="582374" y="1673817"/>
                    <a:pt x="683999" y="1815838"/>
                    <a:pt x="913939" y="2113629"/>
                  </a:cubicBezTo>
                  <a:cubicBezTo>
                    <a:pt x="971497" y="2188169"/>
                    <a:pt x="1030996" y="2265275"/>
                    <a:pt x="1092340" y="2350634"/>
                  </a:cubicBezTo>
                  <a:cubicBezTo>
                    <a:pt x="1309274" y="2652643"/>
                    <a:pt x="1531839" y="2867368"/>
                    <a:pt x="1772941" y="3006913"/>
                  </a:cubicBezTo>
                  <a:cubicBezTo>
                    <a:pt x="2028506" y="3154891"/>
                    <a:pt x="2321246" y="3226772"/>
                    <a:pt x="2667759" y="3226772"/>
                  </a:cubicBezTo>
                  <a:cubicBezTo>
                    <a:pt x="2864407" y="3226772"/>
                    <a:pt x="3047273" y="3182305"/>
                    <a:pt x="3243339" y="3086769"/>
                  </a:cubicBezTo>
                  <a:cubicBezTo>
                    <a:pt x="3394318" y="3013193"/>
                    <a:pt x="3544153" y="2914345"/>
                    <a:pt x="3702873" y="2800709"/>
                  </a:cubicBezTo>
                  <a:lnTo>
                    <a:pt x="3860037" y="2686097"/>
                  </a:lnTo>
                  <a:lnTo>
                    <a:pt x="3860037" y="3372874"/>
                  </a:lnTo>
                  <a:lnTo>
                    <a:pt x="3694757" y="3476377"/>
                  </a:lnTo>
                  <a:cubicBezTo>
                    <a:pt x="3392861" y="3653193"/>
                    <a:pt x="3067353" y="3776788"/>
                    <a:pt x="2667759" y="3776788"/>
                  </a:cubicBezTo>
                  <a:cubicBezTo>
                    <a:pt x="1719653" y="3776788"/>
                    <a:pt x="1104085" y="3346695"/>
                    <a:pt x="610425" y="2659336"/>
                  </a:cubicBezTo>
                  <a:cubicBezTo>
                    <a:pt x="314191" y="2246938"/>
                    <a:pt x="0" y="1964091"/>
                    <a:pt x="0" y="1428928"/>
                  </a:cubicBezTo>
                  <a:cubicBezTo>
                    <a:pt x="0" y="982968"/>
                    <a:pt x="151158" y="563404"/>
                    <a:pt x="405569" y="19728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B4D0949-AD97-467D-82E3-E01A90E852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2575" y="38827"/>
            <a:ext cx="10604636" cy="64981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9B0A8B3-3E2C-4B2E-B904-F845675105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3504" y="4473358"/>
            <a:ext cx="3916865" cy="1556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111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2">
            <a:extLst>
              <a:ext uri="{FF2B5EF4-FFF2-40B4-BE49-F238E27FC236}">
                <a16:creationId xmlns:a16="http://schemas.microsoft.com/office/drawing/2014/main" id="{643A7A40-1AE6-4218-A8E0-8248174A53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14">
            <a:extLst>
              <a:ext uri="{FF2B5EF4-FFF2-40B4-BE49-F238E27FC236}">
                <a16:creationId xmlns:a16="http://schemas.microsoft.com/office/drawing/2014/main" id="{BD8AB40A-4374-4897-B5EE-9F8913476E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6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BEEE56-29CC-47A4-A8F7-295E8CF7C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95503" y="4194524"/>
            <a:ext cx="3404937" cy="268318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Step 2 – Age Variable Subset</a:t>
            </a:r>
          </a:p>
        </p:txBody>
      </p:sp>
      <p:grpSp>
        <p:nvGrpSpPr>
          <p:cNvPr id="29" name="Group 16">
            <a:extLst>
              <a:ext uri="{FF2B5EF4-FFF2-40B4-BE49-F238E27FC236}">
                <a16:creationId xmlns:a16="http://schemas.microsoft.com/office/drawing/2014/main" id="{2783379C-045E-4010-ABDC-A270A0AA1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 flipH="1">
            <a:off x="-176401" y="170308"/>
            <a:ext cx="2514948" cy="2174333"/>
            <a:chOff x="-305" y="-4155"/>
            <a:chExt cx="2514948" cy="2174333"/>
          </a:xfrm>
        </p:grpSpPr>
        <p:sp>
          <p:nvSpPr>
            <p:cNvPr id="30" name="Freeform: Shape 17">
              <a:extLst>
                <a:ext uri="{FF2B5EF4-FFF2-40B4-BE49-F238E27FC236}">
                  <a16:creationId xmlns:a16="http://schemas.microsoft.com/office/drawing/2014/main" id="{0B0AB1BF-11AE-4CFF-85EC-E51DBD316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18">
              <a:extLst>
                <a:ext uri="{FF2B5EF4-FFF2-40B4-BE49-F238E27FC236}">
                  <a16:creationId xmlns:a16="http://schemas.microsoft.com/office/drawing/2014/main" id="{526548A0-953E-4FBA-97A5-592ACAF42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19">
              <a:extLst>
                <a:ext uri="{FF2B5EF4-FFF2-40B4-BE49-F238E27FC236}">
                  <a16:creationId xmlns:a16="http://schemas.microsoft.com/office/drawing/2014/main" id="{F84FA27B-CD1F-421B-BB4F-B141F02FF4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CDBD6AB-1AC7-4807-9C34-01139BB7C2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240C5C7-5B92-4DE3-85BA-583DA5A0A3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76774" y="68348"/>
            <a:ext cx="4801822" cy="6801043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F5FDDF18-F156-4D2D-82C6-F55008E33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130553" y="4560734"/>
            <a:ext cx="3061446" cy="2297265"/>
            <a:chOff x="-305" y="-1"/>
            <a:chExt cx="3832880" cy="2876136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3822C29E-FFDD-45BC-A286-9C00C8E2D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C9E2381D-1763-4D42-A3A2-B2345DD35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D2A622D5-9532-4E0C-B9A8-DAEDD46462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5C0ABE88-5ADF-4A31-8505-78968DBB5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79428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5219498-D544-41AC-98FE-8F956EF66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500DBFC-17A9-4E0A-AEE2-A49F9AEEF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BEEE56-29CC-47A4-A8F7-295E8CF7C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156445"/>
            <a:ext cx="642025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Step 3 – Initialize NCS-R Data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74613BB-817C-4C4F-8A24-4936F2F06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01023" y="52996"/>
            <a:ext cx="6093363" cy="6805005"/>
            <a:chOff x="6101023" y="52996"/>
            <a:chExt cx="6093363" cy="6805005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26C820D-9A01-44F0-AE18-C2DAB089B8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4" y="52997"/>
              <a:ext cx="6093362" cy="6805004"/>
            </a:xfrm>
            <a:custGeom>
              <a:avLst/>
              <a:gdLst>
                <a:gd name="connsiteX0" fmla="*/ 3517682 w 5890490"/>
                <a:gd name="connsiteY0" fmla="*/ 0 h 6578439"/>
                <a:gd name="connsiteX1" fmla="*/ 5849513 w 5890490"/>
                <a:gd name="connsiteY1" fmla="*/ 841730 h 6578439"/>
                <a:gd name="connsiteX2" fmla="*/ 5890490 w 5890490"/>
                <a:gd name="connsiteY2" fmla="*/ 879060 h 6578439"/>
                <a:gd name="connsiteX3" fmla="*/ 5890490 w 5890490"/>
                <a:gd name="connsiteY3" fmla="*/ 1816052 h 6578439"/>
                <a:gd name="connsiteX4" fmla="*/ 5856961 w 5890490"/>
                <a:gd name="connsiteY4" fmla="*/ 1771023 h 6578439"/>
                <a:gd name="connsiteX5" fmla="*/ 5655397 w 5890490"/>
                <a:gd name="connsiteY5" fmla="*/ 1548813 h 6578439"/>
                <a:gd name="connsiteX6" fmla="*/ 3517682 w 5890490"/>
                <a:gd name="connsiteY6" fmla="*/ 658717 h 6578439"/>
                <a:gd name="connsiteX7" fmla="*/ 2395696 w 5890490"/>
                <a:gd name="connsiteY7" fmla="*/ 850721 h 6578439"/>
                <a:gd name="connsiteX8" fmla="*/ 1519955 w 5890490"/>
                <a:gd name="connsiteY8" fmla="*/ 1450441 h 6578439"/>
                <a:gd name="connsiteX9" fmla="*/ 1223630 w 5890490"/>
                <a:gd name="connsiteY9" fmla="*/ 1841430 h 6578439"/>
                <a:gd name="connsiteX10" fmla="*/ 1075857 w 5890490"/>
                <a:gd name="connsiteY10" fmla="*/ 2329343 h 6578439"/>
                <a:gd name="connsiteX11" fmla="*/ 731010 w 5890490"/>
                <a:gd name="connsiteY11" fmla="*/ 3483744 h 6578439"/>
                <a:gd name="connsiteX12" fmla="*/ 741000 w 5890490"/>
                <a:gd name="connsiteY12" fmla="*/ 4479719 h 6578439"/>
                <a:gd name="connsiteX13" fmla="*/ 1315615 w 5890490"/>
                <a:gd name="connsiteY13" fmla="*/ 5443827 h 6578439"/>
                <a:gd name="connsiteX14" fmla="*/ 2277503 w 5890490"/>
                <a:gd name="connsiteY14" fmla="*/ 6259386 h 6578439"/>
                <a:gd name="connsiteX15" fmla="*/ 3439448 w 5890490"/>
                <a:gd name="connsiteY15" fmla="*/ 6551739 h 6578439"/>
                <a:gd name="connsiteX16" fmla="*/ 4408732 w 5890490"/>
                <a:gd name="connsiteY16" fmla="*/ 6255172 h 6578439"/>
                <a:gd name="connsiteX17" fmla="*/ 5343243 w 5890490"/>
                <a:gd name="connsiteY17" fmla="*/ 5442509 h 6578439"/>
                <a:gd name="connsiteX18" fmla="*/ 5745566 w 5890490"/>
                <a:gd name="connsiteY18" fmla="*/ 5056656 h 6578439"/>
                <a:gd name="connsiteX19" fmla="*/ 5890490 w 5890490"/>
                <a:gd name="connsiteY19" fmla="*/ 4920880 h 6578439"/>
                <a:gd name="connsiteX20" fmla="*/ 5890490 w 5890490"/>
                <a:gd name="connsiteY20" fmla="*/ 5821966 h 6578439"/>
                <a:gd name="connsiteX21" fmla="*/ 5802002 w 5890490"/>
                <a:gd name="connsiteY21" fmla="*/ 5907904 h 6578439"/>
                <a:gd name="connsiteX22" fmla="*/ 5294358 w 5890490"/>
                <a:gd name="connsiteY22" fmla="*/ 6397505 h 6578439"/>
                <a:gd name="connsiteX23" fmla="*/ 5077178 w 5890490"/>
                <a:gd name="connsiteY23" fmla="*/ 6578439 h 6578439"/>
                <a:gd name="connsiteX24" fmla="*/ 1567290 w 5890490"/>
                <a:gd name="connsiteY24" fmla="*/ 6578439 h 6578439"/>
                <a:gd name="connsiteX25" fmla="*/ 1508588 w 5890490"/>
                <a:gd name="connsiteY25" fmla="*/ 6535186 h 6578439"/>
                <a:gd name="connsiteX26" fmla="*/ 826498 w 5890490"/>
                <a:gd name="connsiteY26" fmla="*/ 5876034 h 6578439"/>
                <a:gd name="connsiteX27" fmla="*/ 122403 w 5890490"/>
                <a:gd name="connsiteY27" fmla="*/ 3255655 h 6578439"/>
                <a:gd name="connsiteX28" fmla="*/ 1061197 w 5890490"/>
                <a:gd name="connsiteY28" fmla="*/ 984650 h 6578439"/>
                <a:gd name="connsiteX29" fmla="*/ 3517682 w 5890490"/>
                <a:gd name="connsiteY29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890490" h="6578439">
                  <a:moveTo>
                    <a:pt x="3517682" y="0"/>
                  </a:moveTo>
                  <a:cubicBezTo>
                    <a:pt x="4402016" y="0"/>
                    <a:pt x="5213741" y="315483"/>
                    <a:pt x="5849513" y="841730"/>
                  </a:cubicBezTo>
                  <a:lnTo>
                    <a:pt x="5890490" y="879060"/>
                  </a:lnTo>
                  <a:lnTo>
                    <a:pt x="5890490" y="1816052"/>
                  </a:lnTo>
                  <a:lnTo>
                    <a:pt x="5856961" y="1771023"/>
                  </a:lnTo>
                  <a:cubicBezTo>
                    <a:pt x="5793650" y="1694076"/>
                    <a:pt x="5726429" y="1619959"/>
                    <a:pt x="5655397" y="1548813"/>
                  </a:cubicBezTo>
                  <a:cubicBezTo>
                    <a:pt x="5082208" y="974906"/>
                    <a:pt x="4322973" y="658717"/>
                    <a:pt x="3517682" y="658717"/>
                  </a:cubicBezTo>
                  <a:cubicBezTo>
                    <a:pt x="3085520" y="658717"/>
                    <a:pt x="2718488" y="721533"/>
                    <a:pt x="2395696" y="850721"/>
                  </a:cubicBezTo>
                  <a:cubicBezTo>
                    <a:pt x="2079132" y="977407"/>
                    <a:pt x="1792668" y="1173626"/>
                    <a:pt x="1519955" y="1450441"/>
                  </a:cubicBezTo>
                  <a:cubicBezTo>
                    <a:pt x="1330275" y="1642840"/>
                    <a:pt x="1263719" y="1756094"/>
                    <a:pt x="1223630" y="1841430"/>
                  </a:cubicBezTo>
                  <a:cubicBezTo>
                    <a:pt x="1166545" y="1962981"/>
                    <a:pt x="1128532" y="2116663"/>
                    <a:pt x="1075857" y="2329343"/>
                  </a:cubicBezTo>
                  <a:cubicBezTo>
                    <a:pt x="1008652" y="2601153"/>
                    <a:pt x="916537" y="2973574"/>
                    <a:pt x="731010" y="3483744"/>
                  </a:cubicBezTo>
                  <a:cubicBezTo>
                    <a:pt x="617488" y="3795981"/>
                    <a:pt x="620731" y="4121653"/>
                    <a:pt x="741000" y="4479719"/>
                  </a:cubicBezTo>
                  <a:cubicBezTo>
                    <a:pt x="847257" y="4796172"/>
                    <a:pt x="1045888" y="5129481"/>
                    <a:pt x="1315615" y="5443827"/>
                  </a:cubicBezTo>
                  <a:cubicBezTo>
                    <a:pt x="1630753" y="5810980"/>
                    <a:pt x="1945371" y="6077784"/>
                    <a:pt x="2277503" y="6259386"/>
                  </a:cubicBezTo>
                  <a:cubicBezTo>
                    <a:pt x="2637530" y="6456133"/>
                    <a:pt x="3017536" y="6551739"/>
                    <a:pt x="3439448" y="6551739"/>
                  </a:cubicBezTo>
                  <a:cubicBezTo>
                    <a:pt x="3781571" y="6551739"/>
                    <a:pt x="4089573" y="6457449"/>
                    <a:pt x="4408732" y="6255172"/>
                  </a:cubicBezTo>
                  <a:cubicBezTo>
                    <a:pt x="4738010" y="6046310"/>
                    <a:pt x="5050941" y="5739207"/>
                    <a:pt x="5343243" y="5442509"/>
                  </a:cubicBezTo>
                  <a:cubicBezTo>
                    <a:pt x="5479860" y="5303970"/>
                    <a:pt x="5614918" y="5178206"/>
                    <a:pt x="5745566" y="5056656"/>
                  </a:cubicBezTo>
                  <a:lnTo>
                    <a:pt x="5890490" y="4920880"/>
                  </a:lnTo>
                  <a:lnTo>
                    <a:pt x="5890490" y="5821966"/>
                  </a:lnTo>
                  <a:lnTo>
                    <a:pt x="5802002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5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458B604F-996E-4349-B131-E04ED285D8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5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5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27CCEAF3-651B-4605-AE58-F96E227036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3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/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ED519330-E5F1-4248-B58C-1AA0D9E6DA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4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B159E65-0D22-482A-A390-415E080399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24292" y="372481"/>
            <a:ext cx="7591928" cy="575746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51674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43A7A40-1AE6-4218-A8E0-8248174A53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D8AB40A-4374-4897-B5EE-9F8913476E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6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783379C-045E-4010-ABDC-A270A0AA1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 flipH="1">
            <a:off x="-176401" y="170308"/>
            <a:ext cx="2514948" cy="2174333"/>
            <a:chOff x="-305" y="-4155"/>
            <a:chExt cx="2514948" cy="2174333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B0AB1BF-11AE-4CFF-85EC-E51DBD316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26548A0-953E-4FBA-97A5-592ACAF42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84FA27B-CD1F-421B-BB4F-B141F02FF4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DBD6AB-1AC7-4807-9C34-01139BB7C2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0E2107A-ECAB-444D-9FF5-7768B346E7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0958" y="504982"/>
            <a:ext cx="8562848" cy="5848035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F5FDDF18-F156-4D2D-82C6-F55008E33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130553" y="4560734"/>
            <a:ext cx="3061446" cy="2297265"/>
            <a:chOff x="-305" y="-1"/>
            <a:chExt cx="3832880" cy="2876136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3822C29E-FFDD-45BC-A286-9C00C8E2D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9E2381D-1763-4D42-A3A2-B2345DD35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2A622D5-9532-4E0C-B9A8-DAEDD46462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C0ABE88-5ADF-4A31-8505-78968DBB5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9BEEE56-29CC-47A4-A8F7-295E8CF7C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6758" y="4174811"/>
            <a:ext cx="4496869" cy="268318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Step 4 – </a:t>
            </a:r>
            <a:br>
              <a:rPr lang="en-US" sz="4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lang="en-US" sz="4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Develop Graphs</a:t>
            </a:r>
          </a:p>
        </p:txBody>
      </p:sp>
    </p:spTree>
    <p:extLst>
      <p:ext uri="{BB962C8B-B14F-4D97-AF65-F5344CB8AC3E}">
        <p14:creationId xmlns:p14="http://schemas.microsoft.com/office/powerpoint/2010/main" val="1603099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43A7A40-1AE6-4218-A8E0-8248174A53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D8AB40A-4374-4897-B5EE-9F8913476E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6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783379C-045E-4010-ABDC-A270A0AA1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 flipH="1">
            <a:off x="-176401" y="170308"/>
            <a:ext cx="2514948" cy="2174333"/>
            <a:chOff x="-305" y="-4155"/>
            <a:chExt cx="2514948" cy="2174333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B0AB1BF-11AE-4CFF-85EC-E51DBD316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26548A0-953E-4FBA-97A5-592ACAF42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84FA27B-CD1F-421B-BB4F-B141F02FF4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DBD6AB-1AC7-4807-9C34-01139BB7C2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5FDDF18-F156-4D2D-82C6-F55008E33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130553" y="4560734"/>
            <a:ext cx="3061446" cy="2297265"/>
            <a:chOff x="-305" y="-1"/>
            <a:chExt cx="3832880" cy="2876136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3822C29E-FFDD-45BC-A286-9C00C8E2D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9E2381D-1763-4D42-A3A2-B2345DD35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2A622D5-9532-4E0C-B9A8-DAEDD46462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C0ABE88-5ADF-4A31-8505-78968DBB5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9BEEE56-29CC-47A4-A8F7-295E8CF7C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095" y="4174813"/>
            <a:ext cx="4496869" cy="268318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Step 4 – </a:t>
            </a:r>
            <a:br>
              <a:rPr lang="en-US" sz="4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lang="en-US" sz="4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Develop Graphs</a:t>
            </a:r>
          </a:p>
        </p:txBody>
      </p:sp>
      <p:pic>
        <p:nvPicPr>
          <p:cNvPr id="21" name="Content Placeholder 6">
            <a:extLst>
              <a:ext uri="{FF2B5EF4-FFF2-40B4-BE49-F238E27FC236}">
                <a16:creationId xmlns:a16="http://schemas.microsoft.com/office/drawing/2014/main" id="{D87E80EA-E66B-49B2-93DB-00EBF80EB63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37225" b="43626"/>
          <a:stretch/>
        </p:blipFill>
        <p:spPr>
          <a:xfrm>
            <a:off x="1404" y="315618"/>
            <a:ext cx="10666355" cy="6541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743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43A7A40-1AE6-4218-A8E0-8248174A53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D8AB40A-4374-4897-B5EE-9F8913476E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6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783379C-045E-4010-ABDC-A270A0AA1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 flipH="1">
            <a:off x="-176401" y="170308"/>
            <a:ext cx="2514948" cy="2174333"/>
            <a:chOff x="-305" y="-4155"/>
            <a:chExt cx="2514948" cy="2174333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B0AB1BF-11AE-4CFF-85EC-E51DBD316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26548A0-953E-4FBA-97A5-592ACAF42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84FA27B-CD1F-421B-BB4F-B141F02FF4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DBD6AB-1AC7-4807-9C34-01139BB7C2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5FDDF18-F156-4D2D-82C6-F55008E33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130553" y="4560734"/>
            <a:ext cx="3061446" cy="2297265"/>
            <a:chOff x="-305" y="-1"/>
            <a:chExt cx="3832880" cy="2876136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3822C29E-FFDD-45BC-A286-9C00C8E2D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9E2381D-1763-4D42-A3A2-B2345DD35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2A622D5-9532-4E0C-B9A8-DAEDD46462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C0ABE88-5ADF-4A31-8505-78968DBB5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9BEEE56-29CC-47A4-A8F7-295E8CF7C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095" y="4174813"/>
            <a:ext cx="4496869" cy="268318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Step 4 – </a:t>
            </a:r>
            <a:br>
              <a:rPr lang="en-US" sz="4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lang="en-US" sz="4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Develop Graphs</a:t>
            </a:r>
          </a:p>
        </p:txBody>
      </p:sp>
      <p:pic>
        <p:nvPicPr>
          <p:cNvPr id="27" name="Content Placeholder 6">
            <a:extLst>
              <a:ext uri="{FF2B5EF4-FFF2-40B4-BE49-F238E27FC236}">
                <a16:creationId xmlns:a16="http://schemas.microsoft.com/office/drawing/2014/main" id="{FB2D47DD-80BE-4EA9-A89A-90972C8B6E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0980" b="-1"/>
          <a:stretch/>
        </p:blipFill>
        <p:spPr>
          <a:xfrm>
            <a:off x="151773" y="919719"/>
            <a:ext cx="11882362" cy="4789648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F1290B2-FF1C-483E-9022-BC763834C0D9}"/>
              </a:ext>
            </a:extLst>
          </p:cNvPr>
          <p:cNvSpPr/>
          <p:nvPr/>
        </p:nvSpPr>
        <p:spPr>
          <a:xfrm>
            <a:off x="5644060" y="1841501"/>
            <a:ext cx="2616200" cy="5334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Hawkes LSTM RNN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138F356-0EAB-40AB-9990-386EDF9D63EF}"/>
              </a:ext>
            </a:extLst>
          </p:cNvPr>
          <p:cNvCxnSpPr/>
          <p:nvPr/>
        </p:nvCxnSpPr>
        <p:spPr>
          <a:xfrm flipH="1">
            <a:off x="4787900" y="2146300"/>
            <a:ext cx="856160" cy="88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98162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DBF50F6-DD88-4D9F-B7D3-79B989980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16BBDC2-6929-469E-B7C4-A03E77BF94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BEEE56-29CC-47A4-A8F7-295E8CF7C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5434228"/>
            <a:ext cx="10640754" cy="77584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MDD/GAD Comorbid Network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344E6B5-C9F5-4338-9E33-003B123731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 flipH="1">
            <a:off x="-176402" y="170309"/>
            <a:ext cx="2514948" cy="2174333"/>
            <a:chOff x="-305" y="-4155"/>
            <a:chExt cx="2514948" cy="2174333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90B0F8D-9E81-4DE8-95D5-1A26E9390D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30BA43A-83E9-4C67-92A6-F247FB3700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2F3A0CC-EBFE-405D-B0C0-27DE361ED5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F2E853E-B55A-4FFD-B90E-6FB4F31BD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6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5C05A195-045C-4912-96F4-F22EE0356E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910" y="552098"/>
            <a:ext cx="9574180" cy="4858897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FDFEDBF7-8E2C-46B8-9095-AE1D77E21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130554" y="4560733"/>
            <a:ext cx="3061445" cy="2297266"/>
            <a:chOff x="-305" y="-1"/>
            <a:chExt cx="3832880" cy="2876136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60202872-FBB0-4F11-BC49-9FB400B212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DEB2F40-D411-4D44-9638-AE0342C7F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507F7D91-A991-4196-AF73-327E04B56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178739A9-E67C-40E5-9468-0A68AEC54E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017351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</TotalTime>
  <Words>281</Words>
  <Application>Microsoft Office PowerPoint</Application>
  <PresentationFormat>Widescreen</PresentationFormat>
  <Paragraphs>39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NimbusRomNo9L-Regu</vt:lpstr>
      <vt:lpstr>NimbusRomNo9L-ReguItal</vt:lpstr>
      <vt:lpstr>Office Theme</vt:lpstr>
      <vt:lpstr>Methodology: Networks of Comorbidity</vt:lpstr>
      <vt:lpstr>Methodology: Overview</vt:lpstr>
      <vt:lpstr>Step 1 – Data Descriptions</vt:lpstr>
      <vt:lpstr>Step 2 – Age Variable Subset</vt:lpstr>
      <vt:lpstr>Step 3 – Initialize NCS-R Data</vt:lpstr>
      <vt:lpstr>Step 4 –  Develop Graphs</vt:lpstr>
      <vt:lpstr>Step 4 –  Develop Graphs</vt:lpstr>
      <vt:lpstr>Step 4 –  Develop Graphs</vt:lpstr>
      <vt:lpstr>MDD/GAD Comorbid Network</vt:lpstr>
      <vt:lpstr>Methodology: Output Overview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Networks of Comorbidity</dc:title>
  <dc:creator>Georgia</dc:creator>
  <cp:lastModifiedBy>Georgia</cp:lastModifiedBy>
  <cp:revision>8</cp:revision>
  <dcterms:created xsi:type="dcterms:W3CDTF">2021-03-19T15:52:46Z</dcterms:created>
  <dcterms:modified xsi:type="dcterms:W3CDTF">2021-03-19T20:52:06Z</dcterms:modified>
</cp:coreProperties>
</file>