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8794750" cy="126460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811058" cy="634497"/>
          </a:xfrm>
          <a:prstGeom prst="rect">
            <a:avLst/>
          </a:prstGeom>
        </p:spPr>
        <p:txBody>
          <a:bodyPr vert="horz" lIns="122475" tIns="61238" rIns="122475" bIns="61238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981657" y="0"/>
            <a:ext cx="3811058" cy="634497"/>
          </a:xfrm>
          <a:prstGeom prst="rect">
            <a:avLst/>
          </a:prstGeom>
        </p:spPr>
        <p:txBody>
          <a:bodyPr vert="horz" lIns="122475" tIns="61238" rIns="122475" bIns="61238" rtlCol="0"/>
          <a:lstStyle>
            <a:lvl1pPr algn="r">
              <a:defRPr sz="1600"/>
            </a:lvl1pPr>
          </a:lstStyle>
          <a:p>
            <a:fld id="{FFBB3BB0-C14A-43FC-B6D9-96C8C0DBC0C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4838" y="1581150"/>
            <a:ext cx="7585075" cy="4267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2475" tIns="61238" rIns="122475" bIns="612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79475" y="6085900"/>
            <a:ext cx="7035800" cy="4979372"/>
          </a:xfrm>
          <a:prstGeom prst="rect">
            <a:avLst/>
          </a:prstGeom>
        </p:spPr>
        <p:txBody>
          <a:bodyPr vert="horz" lIns="122475" tIns="61238" rIns="122475" bIns="612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2011533"/>
            <a:ext cx="3811058" cy="634495"/>
          </a:xfrm>
          <a:prstGeom prst="rect">
            <a:avLst/>
          </a:prstGeom>
        </p:spPr>
        <p:txBody>
          <a:bodyPr vert="horz" lIns="122475" tIns="61238" rIns="122475" bIns="61238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981657" y="12011533"/>
            <a:ext cx="3811058" cy="634495"/>
          </a:xfrm>
          <a:prstGeom prst="rect">
            <a:avLst/>
          </a:prstGeom>
        </p:spPr>
        <p:txBody>
          <a:bodyPr vert="horz" lIns="122475" tIns="61238" rIns="122475" bIns="61238" rtlCol="0" anchor="b"/>
          <a:lstStyle>
            <a:lvl1pPr algn="r">
              <a:defRPr sz="1600"/>
            </a:lvl1pPr>
          </a:lstStyle>
          <a:p>
            <a:fld id="{AFF04C5D-8BA6-4B62-B726-A217938D9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6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B22690-D0DE-462C-8E0B-D3705DFC2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3700">
                <a:solidFill>
                  <a:srgbClr val="FFFFFF"/>
                </a:solidFill>
              </a:rPr>
              <a:t>A Neural Network Approach to Psychiatric Comorbidity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8D22A-829B-432C-B3FE-D2877962B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Georgia Smith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Advisor: Dr. James Vance</a:t>
            </a:r>
          </a:p>
        </p:txBody>
      </p:sp>
    </p:spTree>
    <p:extLst>
      <p:ext uri="{BB962C8B-B14F-4D97-AF65-F5344CB8AC3E}">
        <p14:creationId xmlns:p14="http://schemas.microsoft.com/office/powerpoint/2010/main" val="634666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3B54EE56-CEC8-4067-8435-4D5937939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793DC89-E9E3-46CC-9998-C0B67D0F4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7EEEF19-9CA8-486F-AE73-DE73BF45F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30" name="Rectangle 5">
                <a:extLst>
                  <a:ext uri="{FF2B5EF4-FFF2-40B4-BE49-F238E27FC236}">
                    <a16:creationId xmlns:a16="http://schemas.microsoft.com/office/drawing/2014/main" id="{DAEF5323-92EC-4427-9CD7-68F76A357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60D0FC30-2D0E-4781-B6AF-7B6493919D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819512AF-8BEB-4542-9F17-B3BFB03B32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3BB84AA6-0A41-420E-821B-7728AE4922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CB68734A-25BD-4982-A209-2E5D1875B2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56AB0ACE-E089-4220-A807-85758EA9D5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1">
                <a:extLst>
                  <a:ext uri="{FF2B5EF4-FFF2-40B4-BE49-F238E27FC236}">
                    <a16:creationId xmlns:a16="http://schemas.microsoft.com/office/drawing/2014/main" id="{A76AA469-057E-4F79-BEB9-306CD41539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2">
                <a:extLst>
                  <a:ext uri="{FF2B5EF4-FFF2-40B4-BE49-F238E27FC236}">
                    <a16:creationId xmlns:a16="http://schemas.microsoft.com/office/drawing/2014/main" id="{50BC3E81-9927-4C57-BB00-4045CCD69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3">
                <a:extLst>
                  <a:ext uri="{FF2B5EF4-FFF2-40B4-BE49-F238E27FC236}">
                    <a16:creationId xmlns:a16="http://schemas.microsoft.com/office/drawing/2014/main" id="{AD4B2FDF-540A-49A0-9DC9-D5054CD454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69BA5CB2-ADBA-4166-B45C-99ED85ACD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CBBB12A9-E7B8-423A-AC3D-584FF4745C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Line 16">
                <a:extLst>
                  <a:ext uri="{FF2B5EF4-FFF2-40B4-BE49-F238E27FC236}">
                    <a16:creationId xmlns:a16="http://schemas.microsoft.com/office/drawing/2014/main" id="{B4FCF827-94F2-40EA-98F6-B00590422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2" name="Freeform 17">
                <a:extLst>
                  <a:ext uri="{FF2B5EF4-FFF2-40B4-BE49-F238E27FC236}">
                    <a16:creationId xmlns:a16="http://schemas.microsoft.com/office/drawing/2014/main" id="{88F329AB-2148-45E1-A176-70C72553F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D6FB03B4-1125-4CF3-A32D-635D4ABBA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B75BE7AC-1221-4298-8EBB-F7C3BA020F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0">
                <a:extLst>
                  <a:ext uri="{FF2B5EF4-FFF2-40B4-BE49-F238E27FC236}">
                    <a16:creationId xmlns:a16="http://schemas.microsoft.com/office/drawing/2014/main" id="{41307B62-5EF1-4017-8EEA-2CB8365B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Rectangle 21">
                <a:extLst>
                  <a:ext uri="{FF2B5EF4-FFF2-40B4-BE49-F238E27FC236}">
                    <a16:creationId xmlns:a16="http://schemas.microsoft.com/office/drawing/2014/main" id="{1FA74FE2-D3E6-452D-BAF6-5D1ED1FE7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2">
                <a:extLst>
                  <a:ext uri="{FF2B5EF4-FFF2-40B4-BE49-F238E27FC236}">
                    <a16:creationId xmlns:a16="http://schemas.microsoft.com/office/drawing/2014/main" id="{A5A78A95-E0DA-46E2-8D2C-1A2E95B7A7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3">
                <a:extLst>
                  <a:ext uri="{FF2B5EF4-FFF2-40B4-BE49-F238E27FC236}">
                    <a16:creationId xmlns:a16="http://schemas.microsoft.com/office/drawing/2014/main" id="{854BD4BF-5CE7-4F8D-953C-87592B9C28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4">
                <a:extLst>
                  <a:ext uri="{FF2B5EF4-FFF2-40B4-BE49-F238E27FC236}">
                    <a16:creationId xmlns:a16="http://schemas.microsoft.com/office/drawing/2014/main" id="{7A02B715-3021-45C0-AABD-9A11DF9DA4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5">
                <a:extLst>
                  <a:ext uri="{FF2B5EF4-FFF2-40B4-BE49-F238E27FC236}">
                    <a16:creationId xmlns:a16="http://schemas.microsoft.com/office/drawing/2014/main" id="{610B7212-0152-4F0F-A1CF-03533C416A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6">
                <a:extLst>
                  <a:ext uri="{FF2B5EF4-FFF2-40B4-BE49-F238E27FC236}">
                    <a16:creationId xmlns:a16="http://schemas.microsoft.com/office/drawing/2014/main" id="{D75B0380-7D83-4786-812B-8EA1D74B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7">
                <a:extLst>
                  <a:ext uri="{FF2B5EF4-FFF2-40B4-BE49-F238E27FC236}">
                    <a16:creationId xmlns:a16="http://schemas.microsoft.com/office/drawing/2014/main" id="{454C2B9C-31DA-4FD1-9BB4-2BE02C01D7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8">
                <a:extLst>
                  <a:ext uri="{FF2B5EF4-FFF2-40B4-BE49-F238E27FC236}">
                    <a16:creationId xmlns:a16="http://schemas.microsoft.com/office/drawing/2014/main" id="{F4573E58-0FE0-48EC-9FC0-1971A1C41F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9">
                <a:extLst>
                  <a:ext uri="{FF2B5EF4-FFF2-40B4-BE49-F238E27FC236}">
                    <a16:creationId xmlns:a16="http://schemas.microsoft.com/office/drawing/2014/main" id="{2366F124-B63E-4121-ABE8-CAE346F36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0">
                <a:extLst>
                  <a:ext uri="{FF2B5EF4-FFF2-40B4-BE49-F238E27FC236}">
                    <a16:creationId xmlns:a16="http://schemas.microsoft.com/office/drawing/2014/main" id="{975D44DE-7502-4B0E-B519-46DBC65967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1">
                <a:extLst>
                  <a:ext uri="{FF2B5EF4-FFF2-40B4-BE49-F238E27FC236}">
                    <a16:creationId xmlns:a16="http://schemas.microsoft.com/office/drawing/2014/main" id="{A3478D8C-EF93-40E8-86A6-7CFE4BB50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B292D1F-7CF5-4D3D-95DB-77A00EF68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20" name="Freeform 32">
                <a:extLst>
                  <a:ext uri="{FF2B5EF4-FFF2-40B4-BE49-F238E27FC236}">
                    <a16:creationId xmlns:a16="http://schemas.microsoft.com/office/drawing/2014/main" id="{9FB88120-F47F-4DA4-A647-655884EE47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3">
                <a:extLst>
                  <a:ext uri="{FF2B5EF4-FFF2-40B4-BE49-F238E27FC236}">
                    <a16:creationId xmlns:a16="http://schemas.microsoft.com/office/drawing/2014/main" id="{5972D677-EB37-43AB-8CCC-1076841BF8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4">
                <a:extLst>
                  <a:ext uri="{FF2B5EF4-FFF2-40B4-BE49-F238E27FC236}">
                    <a16:creationId xmlns:a16="http://schemas.microsoft.com/office/drawing/2014/main" id="{62A766E0-4869-4F29-98D4-BBC376C2D8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5EE20B16-4564-472A-B033-E30CDD1DD4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DABEBF89-0B7D-43FF-BF13-0973BCC3A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7">
                <a:extLst>
                  <a:ext uri="{FF2B5EF4-FFF2-40B4-BE49-F238E27FC236}">
                    <a16:creationId xmlns:a16="http://schemas.microsoft.com/office/drawing/2014/main" id="{4A471600-8826-47EC-A5CD-CA01FD834B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6F9C0336-203B-46C7-99A4-3D0A57801A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19680C1C-4144-49AF-AFF1-94748CD3F3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491F1B84-41DA-4997-83C1-6070F6C4C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5E4BF4FD-49EC-43C4-8D16-80BE8FB80A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83BD2A-07FD-47D3-8EA3-044D63778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1877439"/>
            <a:ext cx="4747088" cy="11842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Methods</a:t>
            </a:r>
          </a:p>
        </p:txBody>
      </p:sp>
      <p:sp>
        <p:nvSpPr>
          <p:cNvPr id="58" name="Round Diagonal Corner Rectangle 9">
            <a:extLst>
              <a:ext uri="{FF2B5EF4-FFF2-40B4-BE49-F238E27FC236}">
                <a16:creationId xmlns:a16="http://schemas.microsoft.com/office/drawing/2014/main" id="{C16B00BF-AF6E-430A-80B1-9D3C78941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615E5B35-7DE8-438A-819E-F8931FF02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481" y="895618"/>
            <a:ext cx="3840595" cy="2553996"/>
          </a:xfrm>
          <a:prstGeom prst="rect">
            <a:avLst/>
          </a:prstGeom>
        </p:spPr>
      </p:pic>
      <p:pic>
        <p:nvPicPr>
          <p:cNvPr id="6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6D7EB66D-1FD0-44D8-B94A-49A537373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617283" y="3513327"/>
            <a:ext cx="3638993" cy="220159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D163C-B1C4-4EFA-879E-3CFED7E6C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69957" y="3214114"/>
            <a:ext cx="4747087" cy="188476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National Comorbidity Survey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Neural Networks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Long Short-Term Memory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Diffusion Network Inference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AEFC9-A670-471A-BAF6-957D61030950}"/>
              </a:ext>
            </a:extLst>
          </p:cNvPr>
          <p:cNvSpPr txBox="1"/>
          <p:nvPr/>
        </p:nvSpPr>
        <p:spPr>
          <a:xfrm>
            <a:off x="854075" y="6091155"/>
            <a:ext cx="50019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/>
              <a:t>https://s33046.pcdn.co/wp-content/uploads/2020/04/three-layered-architecute-in-artificial-neural-net-624x378.png</a:t>
            </a:r>
            <a:endParaRPr lang="en-US" sz="14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16DA2B0-CFD3-4AEC-B20F-B6DB2FE1A37D}"/>
              </a:ext>
            </a:extLst>
          </p:cNvPr>
          <p:cNvSpPr txBox="1"/>
          <p:nvPr/>
        </p:nvSpPr>
        <p:spPr>
          <a:xfrm>
            <a:off x="932286" y="412815"/>
            <a:ext cx="61029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https://wangcc.me/DAG-CSS/img/dagitty-modelpaper.png</a:t>
            </a:r>
          </a:p>
        </p:txBody>
      </p:sp>
    </p:spTree>
    <p:extLst>
      <p:ext uri="{BB962C8B-B14F-4D97-AF65-F5344CB8AC3E}">
        <p14:creationId xmlns:p14="http://schemas.microsoft.com/office/powerpoint/2010/main" val="3252172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01AF5-46B5-493D-9D97-4A88D315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521" y="1840995"/>
            <a:ext cx="3856037" cy="848702"/>
          </a:xfrm>
        </p:spPr>
        <p:txBody>
          <a:bodyPr>
            <a:normAutofit/>
          </a:bodyPr>
          <a:lstStyle/>
          <a:p>
            <a:r>
              <a:rPr lang="en-US" sz="4400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F36B4-B03D-4107-9093-CC48A33D8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7521" y="3039894"/>
            <a:ext cx="3856037" cy="163988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Neural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90%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to Identify Symptom Interaction</a:t>
            </a:r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8447E912-6BAD-4275-B30A-363943347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8091" y="1535396"/>
            <a:ext cx="5891213" cy="3787208"/>
          </a:xfrm>
        </p:spPr>
      </p:pic>
    </p:spTree>
    <p:extLst>
      <p:ext uri="{BB962C8B-B14F-4D97-AF65-F5344CB8AC3E}">
        <p14:creationId xmlns:p14="http://schemas.microsoft.com/office/powerpoint/2010/main" val="396939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F1FD-3429-4934-8173-049B19F7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did engaging in this research enhance your education and experience?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407AB-DFCE-4953-B7C1-8789563BF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/>
              <a:t>Prepared For Future</a:t>
            </a:r>
          </a:p>
          <a:p>
            <a:r>
              <a:rPr lang="en-US" dirty="0"/>
              <a:t>Real World Application</a:t>
            </a:r>
          </a:p>
          <a:p>
            <a:r>
              <a:rPr lang="en-US" dirty="0"/>
              <a:t>Use Degree for Something I’m Passionate About</a:t>
            </a: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5A903EF9-123E-4854-9C54-572A3B7FA8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26325" r="-1" b="23528"/>
          <a:stretch/>
        </p:blipFill>
        <p:spPr>
          <a:xfrm>
            <a:off x="6392334" y="2677950"/>
            <a:ext cx="4655075" cy="2334339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2C1449-13E5-42E0-A277-287CD4DB5F6E}"/>
              </a:ext>
            </a:extLst>
          </p:cNvPr>
          <p:cNvSpPr txBox="1"/>
          <p:nvPr/>
        </p:nvSpPr>
        <p:spPr>
          <a:xfrm>
            <a:off x="6392333" y="5117959"/>
            <a:ext cx="4655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https://centraloregonradiology.com/wp-content/uploads/2017/09/University-Colorado-Logo.jpg</a:t>
            </a:r>
          </a:p>
        </p:txBody>
      </p:sp>
    </p:spTree>
    <p:extLst>
      <p:ext uri="{BB962C8B-B14F-4D97-AF65-F5344CB8AC3E}">
        <p14:creationId xmlns:p14="http://schemas.microsoft.com/office/powerpoint/2010/main" val="2130262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105</TotalTime>
  <Words>109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Tw Cen MT</vt:lpstr>
      <vt:lpstr>Circuit</vt:lpstr>
      <vt:lpstr>A Neural Network Approach to Psychiatric Comorbidity</vt:lpstr>
      <vt:lpstr>Methods</vt:lpstr>
      <vt:lpstr>Results</vt:lpstr>
      <vt:lpstr>How did engaging in this research enhance your education and experience?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Neural Network Approach to Psychiatric Comorbidity</dc:title>
  <dc:creator>Georgia</dc:creator>
  <cp:lastModifiedBy>Georgia</cp:lastModifiedBy>
  <cp:revision>6</cp:revision>
  <cp:lastPrinted>2021-02-24T04:55:06Z</cp:lastPrinted>
  <dcterms:created xsi:type="dcterms:W3CDTF">2021-02-22T19:54:14Z</dcterms:created>
  <dcterms:modified xsi:type="dcterms:W3CDTF">2021-02-25T05:36:36Z</dcterms:modified>
</cp:coreProperties>
</file>