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9"/>
  </p:notesMasterIdLst>
  <p:sldIdLst>
    <p:sldId id="258" r:id="rId3"/>
    <p:sldId id="259" r:id="rId4"/>
    <p:sldId id="260" r:id="rId5"/>
    <p:sldId id="261" r:id="rId6"/>
    <p:sldId id="270" r:id="rId7"/>
    <p:sldId id="263" r:id="rId8"/>
    <p:sldId id="266" r:id="rId9"/>
    <p:sldId id="271" r:id="rId10"/>
    <p:sldId id="272" r:id="rId11"/>
    <p:sldId id="264" r:id="rId12"/>
    <p:sldId id="267" r:id="rId13"/>
    <p:sldId id="273" r:id="rId14"/>
    <p:sldId id="268" r:id="rId15"/>
    <p:sldId id="269" r:id="rId16"/>
    <p:sldId id="265" r:id="rId17"/>
    <p:sldId id="262" r:id="rId18"/>
  </p:sldIdLst>
  <p:sldSz cx="10693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4C6"/>
    <a:srgbClr val="1C6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38" y="-12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3EC8-4E6D-46BD-944B-963EC29406E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3497E-7C23-425D-9327-51260E98B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0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23463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6146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3939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36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4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7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3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99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5004768"/>
            <a:ext cx="49911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6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21344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1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23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8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10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1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4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5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8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4716000"/>
            <a:ext cx="4991100" cy="18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314252" y="4716734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314252" y="6588942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6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368586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BF97-55BE-41D7-A5BB-0D02BD7B050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561487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BF97-55BE-41D7-A5BB-0D02BD7B050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4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E3B99DD1-C01C-41AF-9B2F-192F1B152AF4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b="1" dirty="0" smtClean="0"/>
              <a:t>도</a:t>
            </a:r>
            <a:r>
              <a:rPr lang="ko-KR" altLang="en-US" dirty="0" smtClean="0"/>
              <a:t>전하는 </a:t>
            </a:r>
            <a:r>
              <a:rPr lang="ko-KR" altLang="en-US" sz="5400" b="1" dirty="0" smtClean="0"/>
              <a:t>토</a:t>
            </a:r>
            <a:r>
              <a:rPr lang="ko-KR" altLang="en-US" dirty="0" smtClean="0"/>
              <a:t>끼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/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/>
              <a:t>끼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정유미 최지은 윤희경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2020.05.21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팩스 변환 분배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서비스 </a:t>
            </a:r>
            <a:r>
              <a:rPr lang="ko-KR" altLang="en-US" dirty="0" err="1" smtClean="0">
                <a:latin typeface="다키 L" pitchFamily="2" charset="-127"/>
                <a:ea typeface="다키 L" pitchFamily="2" charset="-127"/>
              </a:rPr>
              <a:t>플로우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03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플로우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서비스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50646E"/>
                </a:solidFill>
              </a:rPr>
              <a:t>팩스변환분배 시스템의 서비스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플로우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5136" y="4955913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670" y="2363819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40320" y="2363848"/>
            <a:ext cx="2572297" cy="2961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60717" y="2325691"/>
            <a:ext cx="2160240" cy="2542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4485" y="2446861"/>
            <a:ext cx="1643326" cy="580197"/>
          </a:xfrm>
          <a:prstGeom prst="rect">
            <a:avLst/>
          </a:prstGeom>
          <a:solidFill>
            <a:srgbClr val="FFBBD6"/>
          </a:solidFill>
          <a:ln>
            <a:solidFill>
              <a:srgbClr val="ED9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팩스변환 요청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9890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Client Application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3198" y="362631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Disk or DB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31" y="3118780"/>
            <a:ext cx="115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키 M" pitchFamily="2" charset="-127"/>
                <a:ea typeface="다키 M" pitchFamily="2" charset="-127"/>
              </a:rPr>
              <a:t>파일전송</a:t>
            </a:r>
            <a:endParaRPr lang="ko-KR" altLang="en-US" sz="16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01016" y="2438395"/>
            <a:ext cx="2023726" cy="7111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Exchange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79223" y="3776806"/>
            <a:ext cx="1212083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결과 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Queues</a:t>
            </a:r>
          </a:p>
          <a:p>
            <a:pPr algn="ctr"/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473496" y="2507441"/>
            <a:ext cx="1286765" cy="2607933"/>
            <a:chOff x="7236295" y="2647146"/>
            <a:chExt cx="1286765" cy="2607933"/>
          </a:xfrm>
        </p:grpSpPr>
        <p:sp>
          <p:nvSpPr>
            <p:cNvPr id="19" name="타원 18"/>
            <p:cNvSpPr/>
            <p:nvPr/>
          </p:nvSpPr>
          <p:spPr>
            <a:xfrm>
              <a:off x="7236295" y="2647146"/>
              <a:ext cx="1286765" cy="8538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다키 M" pitchFamily="2" charset="-127"/>
                  <a:ea typeface="다키 M" pitchFamily="2" charset="-127"/>
                </a:rPr>
                <a:t>변환기</a:t>
              </a:r>
              <a:endParaRPr lang="ko-KR" altLang="en-US" b="1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397392" y="357119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다키 M" pitchFamily="2" charset="-127"/>
                  <a:ea typeface="다키 M" pitchFamily="2" charset="-127"/>
                </a:rPr>
                <a:t>변환기</a:t>
              </a:r>
              <a:endParaRPr lang="ko-KR" altLang="en-US" sz="1200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395414" y="414332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다키 M" pitchFamily="2" charset="-127"/>
                  <a:ea typeface="다키 M" pitchFamily="2" charset="-127"/>
                </a:rPr>
                <a:t>변환기</a:t>
              </a:r>
              <a:endParaRPr lang="ko-KR" altLang="en-US" sz="1200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7663916" y="4716153"/>
              <a:ext cx="431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…</a:t>
              </a:r>
            </a:p>
            <a:p>
              <a:endParaRPr lang="ko-KR" altLang="en-US" dirty="0">
                <a:latin typeface="다키 M" pitchFamily="2" charset="-127"/>
                <a:ea typeface="다키 M" pitchFamily="2" charset="-127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87" y="5397490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731322" y="2454648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Thread</a:t>
            </a:r>
          </a:p>
          <a:p>
            <a:pPr algn="ctr"/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26807" y="3480809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Thread</a:t>
            </a:r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ko-KR" altLang="en-US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0575" y="3776806"/>
            <a:ext cx="1188574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요청 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Queues</a:t>
            </a:r>
          </a:p>
          <a:p>
            <a:pPr algn="ctr"/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483" y="4938979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user\Downloads\netty_logo_2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300" y="2094502"/>
            <a:ext cx="961998" cy="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4159787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RabbitMQ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0" name="Picture 3" descr="C:\Users\user\Downloads\rabbitmq-ic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21" y="1676153"/>
            <a:ext cx="577805" cy="5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7555553" y="1687533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Manager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0940" y="3197377"/>
            <a:ext cx="12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Binding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 rot="5400000">
            <a:off x="8232957" y="4233294"/>
            <a:ext cx="21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…</a:t>
            </a:r>
          </a:p>
          <a:p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3198" y="4328622"/>
            <a:ext cx="1349641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결과 처리 </a:t>
            </a:r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Process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1119" y="5109336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Thread</a:t>
            </a:r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ko-KR" altLang="en-US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43691" y="555265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Disk or DB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9890" y="2366186"/>
            <a:ext cx="10010994" cy="3114776"/>
            <a:chOff x="651144" y="2366186"/>
            <a:chExt cx="10010994" cy="3114776"/>
          </a:xfrm>
        </p:grpSpPr>
        <p:cxnSp>
          <p:nvCxnSpPr>
            <p:cNvPr id="38" name="직선 화살표 연결선 37"/>
            <p:cNvCxnSpPr/>
            <p:nvPr/>
          </p:nvCxnSpPr>
          <p:spPr>
            <a:xfrm flipH="1">
              <a:off x="651144" y="3043741"/>
              <a:ext cx="79773" cy="58257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2294472" y="2738599"/>
              <a:ext cx="1777798" cy="66891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5639354" y="3109566"/>
              <a:ext cx="0" cy="667239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6310403" y="3043743"/>
              <a:ext cx="1561996" cy="143673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9287203" y="2805484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43033" y="2875607"/>
              <a:ext cx="1491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Exchange</a:t>
              </a:r>
            </a:p>
            <a:p>
              <a:pPr algn="ctr"/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RoutingKey</a:t>
              </a:r>
            </a:p>
            <a:p>
              <a:pPr algn="ctr"/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Object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9273" y="2366186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10403" y="3701713"/>
              <a:ext cx="1501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V="1">
              <a:off x="9881226" y="3233498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756650" y="3844688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키 M" pitchFamily="2" charset="-127"/>
                  <a:ea typeface="다키 M" pitchFamily="2" charset="-127"/>
                </a:rPr>
                <a:t>파일 </a:t>
              </a:r>
              <a:endParaRPr lang="en-US" altLang="ko-KR" sz="1600" dirty="0" smtClean="0">
                <a:latin typeface="다키 M" pitchFamily="2" charset="-127"/>
                <a:ea typeface="다키 M" pitchFamily="2" charset="-127"/>
              </a:endParaRPr>
            </a:p>
            <a:p>
              <a:r>
                <a:rPr lang="ko-KR" altLang="en-US" sz="1600" dirty="0" smtClean="0">
                  <a:latin typeface="다키 M" pitchFamily="2" charset="-127"/>
                  <a:ea typeface="다키 M" pitchFamily="2" charset="-127"/>
                </a:rPr>
                <a:t>읽기</a:t>
              </a:r>
              <a:endParaRPr lang="ko-KR" altLang="en-US" sz="1600" dirty="0">
                <a:latin typeface="다키 M" pitchFamily="2" charset="-127"/>
                <a:ea typeface="다키 M" pitchFamily="2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29454" y="2393884"/>
            <a:ext cx="9216883" cy="3120056"/>
            <a:chOff x="1900708" y="2393884"/>
            <a:chExt cx="9216883" cy="3120056"/>
          </a:xfrm>
        </p:grpSpPr>
        <p:cxnSp>
          <p:nvCxnSpPr>
            <p:cNvPr id="49" name="직선 화살표 연결선 48"/>
            <p:cNvCxnSpPr>
              <a:endCxn id="16" idx="6"/>
            </p:cNvCxnSpPr>
            <p:nvPr/>
          </p:nvCxnSpPr>
          <p:spPr>
            <a:xfrm flipH="1">
              <a:off x="5924742" y="2736959"/>
              <a:ext cx="1715742" cy="5703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4597690" y="3109567"/>
              <a:ext cx="0" cy="6672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9213859" y="3021178"/>
              <a:ext cx="1313727" cy="369332"/>
              <a:chOff x="9069920" y="3156650"/>
              <a:chExt cx="1357547" cy="369332"/>
            </a:xfrm>
          </p:grpSpPr>
          <p:cxnSp>
            <p:nvCxnSpPr>
              <p:cNvPr id="59" name="직선 화살표 연결선 58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9550565" y="3156650"/>
                <a:ext cx="7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다키 M" pitchFamily="2" charset="-127"/>
                    <a:ea typeface="다키 M" pitchFamily="2" charset="-127"/>
                  </a:rPr>
                  <a:t>ack</a:t>
                </a:r>
                <a:endParaRPr lang="ko-KR" altLang="en-US" dirty="0">
                  <a:latin typeface="다키 M" pitchFamily="2" charset="-127"/>
                  <a:ea typeface="다키 M" pitchFamily="2" charset="-127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383871" y="2393884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 flipH="1">
              <a:off x="2233010" y="4515078"/>
              <a:ext cx="1607024" cy="76906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43032" y="4537960"/>
              <a:ext cx="1491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V="1">
              <a:off x="1900708" y="3431488"/>
              <a:ext cx="166314" cy="159769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67022" y="3903832"/>
              <a:ext cx="86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push</a:t>
              </a:r>
              <a:endParaRPr lang="ko-KR" altLang="en-US" dirty="0">
                <a:latin typeface="다키 M" pitchFamily="2" charset="-127"/>
                <a:ea typeface="다키 M" pitchFamily="2" charset="-127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>
              <a:off x="10209394" y="3308227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494102" y="4682943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다키 M" pitchFamily="2" charset="-127"/>
                  <a:ea typeface="다키 M" pitchFamily="2" charset="-127"/>
                </a:rPr>
                <a:t>변환파일 저</a:t>
              </a:r>
              <a:r>
                <a:rPr lang="ko-KR" altLang="en-US" sz="1600" dirty="0" smtClean="0">
                  <a:latin typeface="다키 M" pitchFamily="2" charset="-127"/>
                  <a:ea typeface="다키 M" pitchFamily="2" charset="-127"/>
                </a:rPr>
                <a:t>장</a:t>
              </a:r>
              <a:endParaRPr lang="en-US" altLang="ko-KR" sz="1600" dirty="0" smtClean="0">
                <a:latin typeface="다키 M" pitchFamily="2" charset="-127"/>
                <a:ea typeface="다키 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플로우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서비스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62707" y="7140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err="1" smtClean="0">
                <a:solidFill>
                  <a:srgbClr val="50646E"/>
                </a:solidFill>
              </a:rPr>
              <a:t>플로우</a:t>
            </a:r>
            <a:r>
              <a:rPr lang="ko-KR" altLang="en-US" sz="1600" dirty="0" smtClean="0">
                <a:solidFill>
                  <a:srgbClr val="50646E"/>
                </a:solidFill>
              </a:rPr>
              <a:t> 예시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255" y="4123835"/>
            <a:ext cx="36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Send(Topic, </a:t>
            </a:r>
            <a:r>
              <a:rPr lang="en-US" altLang="ko-KR" b="1" dirty="0" smtClean="0">
                <a:solidFill>
                  <a:srgbClr val="FF0000"/>
                </a:solidFill>
              </a:rPr>
              <a:t>TTIF.1.10,</a:t>
            </a:r>
            <a:r>
              <a:rPr lang="en-US" altLang="ko-KR" dirty="0" smtClean="0"/>
              <a:t>Message)</a:t>
            </a:r>
            <a:endParaRPr lang="ko-KR" altLang="en-US" dirty="0"/>
          </a:p>
        </p:txBody>
      </p:sp>
      <p:sp>
        <p:nvSpPr>
          <p:cNvPr id="49" name="빗면 48"/>
          <p:cNvSpPr/>
          <p:nvPr/>
        </p:nvSpPr>
        <p:spPr>
          <a:xfrm>
            <a:off x="948130" y="3402536"/>
            <a:ext cx="896815" cy="691997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258591" y="4775022"/>
            <a:ext cx="2794081" cy="658480"/>
            <a:chOff x="4698959" y="3099760"/>
            <a:chExt cx="2794081" cy="658480"/>
          </a:xfrm>
        </p:grpSpPr>
        <p:sp>
          <p:nvSpPr>
            <p:cNvPr id="51" name="직사각형 50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359432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5" name="TextBox 39"/>
            <p:cNvSpPr txBox="1"/>
            <p:nvPr/>
          </p:nvSpPr>
          <p:spPr>
            <a:xfrm>
              <a:off x="5339071" y="324476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6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57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58591" y="3655831"/>
            <a:ext cx="2794081" cy="658480"/>
            <a:chOff x="4698959" y="3099760"/>
            <a:chExt cx="2794081" cy="658480"/>
          </a:xfrm>
        </p:grpSpPr>
        <p:sp>
          <p:nvSpPr>
            <p:cNvPr id="59" name="직사각형 58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2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3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58591" y="2553511"/>
            <a:ext cx="2794081" cy="658480"/>
            <a:chOff x="4698959" y="3099760"/>
            <a:chExt cx="2794081" cy="658480"/>
          </a:xfrm>
        </p:grpSpPr>
        <p:sp>
          <p:nvSpPr>
            <p:cNvPr id="65" name="직사각형 64"/>
            <p:cNvSpPr/>
            <p:nvPr/>
          </p:nvSpPr>
          <p:spPr>
            <a:xfrm>
              <a:off x="4698959" y="3099760"/>
              <a:ext cx="2698165" cy="6584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73640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48041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9432" y="3167119"/>
              <a:ext cx="580419" cy="523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9" name="TextBox 39"/>
            <p:cNvSpPr txBox="1"/>
            <p:nvPr/>
          </p:nvSpPr>
          <p:spPr>
            <a:xfrm>
              <a:off x="5339071" y="324476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0" name="TextBox 40"/>
            <p:cNvSpPr txBox="1"/>
            <p:nvPr/>
          </p:nvSpPr>
          <p:spPr>
            <a:xfrm>
              <a:off x="6032808" y="3248244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71" name="TextBox 41"/>
            <p:cNvSpPr txBox="1"/>
            <p:nvPr/>
          </p:nvSpPr>
          <p:spPr>
            <a:xfrm>
              <a:off x="6723064" y="3237786"/>
              <a:ext cx="76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205516" y="2161595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b="1" dirty="0" smtClean="0">
                <a:solidFill>
                  <a:srgbClr val="FF0000"/>
                </a:solidFill>
              </a:rPr>
              <a:t>TTIF.1.*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8591" y="3286499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-TTIF.2.*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229568" y="4391063"/>
            <a:ext cx="16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-TTS.1.*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1928806" y="2966859"/>
            <a:ext cx="1206436" cy="753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206081" y="2530927"/>
            <a:ext cx="967153" cy="9402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188495" y="2825172"/>
            <a:ext cx="134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Consumer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9439327" y="2346261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9439327" y="3153608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9439327" y="3978523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439327" y="4784776"/>
            <a:ext cx="914400" cy="654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439327" y="2372145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9439327" y="3215009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439327" y="4053471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9442261" y="4803330"/>
            <a:ext cx="131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TTIF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변환기</a:t>
            </a:r>
            <a:endParaRPr lang="ko-KR" altLang="en-US" sz="1200" dirty="0"/>
          </a:p>
        </p:txBody>
      </p:sp>
      <p:cxnSp>
        <p:nvCxnSpPr>
          <p:cNvPr id="86" name="직선 화살표 연결선 85"/>
          <p:cNvCxnSpPr>
            <a:stCxn id="71" idx="3"/>
          </p:cNvCxnSpPr>
          <p:nvPr/>
        </p:nvCxnSpPr>
        <p:spPr>
          <a:xfrm>
            <a:off x="6052672" y="2876203"/>
            <a:ext cx="1003939" cy="90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9456502" y="2588502"/>
            <a:ext cx="1041889" cy="338554"/>
            <a:chOff x="11724449" y="3798553"/>
            <a:chExt cx="1041889" cy="338554"/>
          </a:xfrm>
        </p:grpSpPr>
        <p:sp>
          <p:nvSpPr>
            <p:cNvPr id="88" name="직사각형 87"/>
            <p:cNvSpPr/>
            <p:nvPr/>
          </p:nvSpPr>
          <p:spPr>
            <a:xfrm>
              <a:off x="12133196" y="3874949"/>
              <a:ext cx="396287" cy="19965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724449" y="3798553"/>
              <a:ext cx="10418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pdf, </a:t>
              </a:r>
              <a:r>
                <a:rPr lang="en-US" altLang="ko-KR" sz="1600" b="1" dirty="0" smtClean="0"/>
                <a:t>doc</a:t>
              </a:r>
              <a:endParaRPr lang="ko-KR" altLang="en-US" sz="1600" b="1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611511" y="3441182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9611511" y="4237175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9599785" y="5038838"/>
            <a:ext cx="104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pdf</a:t>
            </a:r>
            <a:endParaRPr lang="ko-KR" altLang="en-US" sz="1600" dirty="0"/>
          </a:p>
        </p:txBody>
      </p:sp>
      <p:cxnSp>
        <p:nvCxnSpPr>
          <p:cNvPr id="93" name="직선 화살표 연결선 92"/>
          <p:cNvCxnSpPr/>
          <p:nvPr/>
        </p:nvCxnSpPr>
        <p:spPr>
          <a:xfrm flipV="1">
            <a:off x="8278742" y="2673653"/>
            <a:ext cx="1046285" cy="20255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6669752" y="4094533"/>
            <a:ext cx="2297602" cy="16370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7689657" y="3573738"/>
            <a:ext cx="21980" cy="41524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54641" y="37206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39175" y="5172946"/>
            <a:ext cx="354567" cy="193195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719683" y="4263926"/>
            <a:ext cx="23387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Path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‘C</a:t>
            </a:r>
            <a:r>
              <a:rPr lang="en-US" altLang="ko-KR" sz="1400" dirty="0"/>
              <a:t>:\</a:t>
            </a:r>
            <a:r>
              <a:rPr lang="en-US" altLang="ko-KR" sz="1400" dirty="0" smtClean="0"/>
              <a:t>Users\user\Documents\</a:t>
            </a:r>
            <a:r>
              <a:rPr lang="en-US" altLang="ko-KR" sz="1400" dirty="0" err="1" smtClean="0"/>
              <a:t>DaouMessenger</a:t>
            </a:r>
            <a:r>
              <a:rPr lang="en-US" altLang="ko-KR" sz="1400" dirty="0" smtClean="0"/>
              <a:t>’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변환 전 파일 형식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/>
              <a:t>doc</a:t>
            </a:r>
          </a:p>
          <a:p>
            <a:r>
              <a:rPr lang="en-US" altLang="ko-KR" sz="1400" dirty="0" smtClean="0"/>
              <a:t>           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32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고려 사항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메시지 유실에 대한 안정성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62707" y="7140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Acknowledgement &amp; </a:t>
            </a:r>
            <a:r>
              <a:rPr lang="en-US" altLang="ko-KR" sz="1600" dirty="0" err="1" smtClean="0">
                <a:solidFill>
                  <a:srgbClr val="50646E"/>
                </a:solidFill>
              </a:rPr>
              <a:t>RabbitMQ</a:t>
            </a:r>
            <a:r>
              <a:rPr lang="en-US" altLang="ko-KR" sz="1600" dirty="0" smtClean="0">
                <a:solidFill>
                  <a:srgbClr val="50646E"/>
                </a:solidFill>
              </a:rPr>
              <a:t> clustering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7337" y="2169663"/>
            <a:ext cx="4775945" cy="2143163"/>
            <a:chOff x="767443" y="3307486"/>
            <a:chExt cx="4855661" cy="2178935"/>
          </a:xfrm>
        </p:grpSpPr>
        <p:sp>
          <p:nvSpPr>
            <p:cNvPr id="8" name="TextBox 7"/>
            <p:cNvSpPr txBox="1"/>
            <p:nvPr/>
          </p:nvSpPr>
          <p:spPr>
            <a:xfrm>
              <a:off x="2404780" y="3307486"/>
              <a:ext cx="1792916" cy="46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Automatic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67443" y="4250793"/>
              <a:ext cx="2743200" cy="6694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38892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39043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38940" y="4319277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474029" y="4115200"/>
              <a:ext cx="881742" cy="9331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06696" y="3610286"/>
              <a:ext cx="141640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30836" y="3610286"/>
              <a:ext cx="141640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Queue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3580120" y="4590193"/>
              <a:ext cx="816456" cy="26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1824" y="4263256"/>
              <a:ext cx="1253151" cy="281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20" name="구부러진 연결선 19"/>
            <p:cNvCxnSpPr/>
            <p:nvPr/>
          </p:nvCxnSpPr>
          <p:spPr>
            <a:xfrm rot="16200000" flipH="1">
              <a:off x="3362413" y="4829727"/>
              <a:ext cx="804924" cy="508463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53545" y="5074903"/>
              <a:ext cx="1253151" cy="281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Dequeue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18239" y="4398218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555" y="4401756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25333" y="4391123"/>
              <a:ext cx="782828" cy="37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11621" y="4437331"/>
            <a:ext cx="4855661" cy="2166145"/>
            <a:chOff x="6874075" y="3455858"/>
            <a:chExt cx="4855661" cy="2166145"/>
          </a:xfrm>
        </p:grpSpPr>
        <p:sp>
          <p:nvSpPr>
            <p:cNvPr id="26" name="직사각형 25"/>
            <p:cNvSpPr/>
            <p:nvPr/>
          </p:nvSpPr>
          <p:spPr>
            <a:xfrm>
              <a:off x="6874075" y="4386375"/>
              <a:ext cx="2743200" cy="6694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945524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245675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45572" y="4454859"/>
              <a:ext cx="590107" cy="532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0580661" y="4250782"/>
              <a:ext cx="881742" cy="9331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13328" y="3745868"/>
              <a:ext cx="141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Consumer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37468" y="3745868"/>
              <a:ext cx="141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Queue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>
              <a:off x="9735499" y="4837282"/>
              <a:ext cx="737948" cy="17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721700" y="4282823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consume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35" name="구부러진 연결선 34"/>
            <p:cNvCxnSpPr/>
            <p:nvPr/>
          </p:nvCxnSpPr>
          <p:spPr>
            <a:xfrm rot="16200000" flipH="1">
              <a:off x="9469045" y="4965309"/>
              <a:ext cx="804924" cy="508463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060177" y="5210485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Dequeue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24871" y="4533800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30187" y="4537338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31965" y="4526705"/>
              <a:ext cx="7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item</a:t>
              </a:r>
              <a:endPara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01464" y="3455858"/>
              <a:ext cx="14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Manual </a:t>
              </a:r>
              <a:endParaRPr lang="en-US" altLang="ko-KR" sz="2400" dirty="0" smtClean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V="1">
              <a:off x="9717511" y="4604654"/>
              <a:ext cx="816456" cy="26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960673" y="4853505"/>
              <a:ext cx="125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Ack</a:t>
              </a:r>
              <a:endParaRPr lang="ko-KR" altLang="en-US" sz="12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43520" y="1466311"/>
            <a:ext cx="42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Acknowledgement</a:t>
            </a:r>
            <a:endParaRPr lang="en-US" altLang="ko-KR" sz="28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11" y="2964117"/>
            <a:ext cx="5096130" cy="239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040841" y="1566327"/>
            <a:ext cx="536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RabbitMQ</a:t>
            </a:r>
            <a:r>
              <a:rPr lang="en-US" altLang="ko-KR" sz="2800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 clustering</a:t>
            </a:r>
            <a:endParaRPr lang="en-US" altLang="ko-KR" sz="2800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4311" y="2169663"/>
            <a:ext cx="5133866" cy="2235769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8482" y="4415151"/>
            <a:ext cx="5133866" cy="226480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계획 일정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역할 분배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-6879609" y="-1335827"/>
            <a:ext cx="6704680" cy="4954772"/>
            <a:chOff x="356391" y="1350335"/>
            <a:chExt cx="6704680" cy="4954772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56391" y="1350335"/>
              <a:ext cx="6704680" cy="4954772"/>
            </a:xfrm>
            <a:prstGeom prst="roundRect">
              <a:avLst>
                <a:gd name="adj" fmla="val 9371"/>
              </a:avLst>
            </a:prstGeom>
            <a:solidFill>
              <a:schemeClr val="bg1">
                <a:lumMod val="95000"/>
                <a:alpha val="70000"/>
              </a:schemeClr>
            </a:solidFill>
            <a:ln w="3810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9273" y="3193881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최지은</a:t>
              </a:r>
              <a:endParaRPr lang="ko-KR" altLang="en-US" sz="60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2869858" y="706162"/>
            <a:ext cx="4806480" cy="4954772"/>
            <a:chOff x="7176977" y="1424382"/>
            <a:chExt cx="4806480" cy="495477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176977" y="1424382"/>
              <a:ext cx="4806480" cy="4954772"/>
            </a:xfrm>
            <a:prstGeom prst="roundRect">
              <a:avLst>
                <a:gd name="adj" fmla="val 9371"/>
              </a:avLst>
            </a:prstGeom>
            <a:solidFill>
              <a:schemeClr val="bg1">
                <a:lumMod val="95000"/>
                <a:alpha val="70000"/>
              </a:schemeClr>
            </a:solidFill>
            <a:ln w="38100">
              <a:solidFill>
                <a:srgbClr val="505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22524" y="3564019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윤희경</a:t>
              </a:r>
              <a:endParaRPr lang="ko-KR" altLang="en-US" sz="60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83845" y="2610948"/>
              <a:ext cx="2594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atin typeface="한컴 백제 B" panose="02020603020101020101" pitchFamily="18" charset="-127"/>
                  <a:ea typeface="한컴 백제 B" panose="02020603020101020101" pitchFamily="18" charset="-127"/>
                </a:rPr>
                <a:t>정유미</a:t>
              </a:r>
              <a:endParaRPr lang="ko-KR" altLang="en-US" sz="6000" dirty="0">
                <a:latin typeface="한컴 백제 B" panose="02020603020101020101" pitchFamily="18" charset="-127"/>
                <a:ea typeface="한컴 백제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끼 팀원 소개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프로젝트 소개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3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br>
              <a:rPr lang="en-US" altLang="ko-KR" dirty="0" smtClean="0"/>
            </a:br>
            <a:r>
              <a:rPr lang="en-US" altLang="ko-KR" dirty="0" smtClean="0"/>
              <a:t>of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err="1" smtClean="0">
                <a:solidFill>
                  <a:srgbClr val="9DA6AB"/>
                </a:solidFill>
              </a:rPr>
              <a:t>도토</a:t>
            </a:r>
            <a:r>
              <a:rPr lang="ko-KR" altLang="en-US" sz="1400" dirty="0" smtClean="0">
                <a:solidFill>
                  <a:srgbClr val="9DA6AB"/>
                </a:solidFill>
              </a:rPr>
              <a:t> 팀원 소개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	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프로젝트 주제 소개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50646E"/>
                </a:solidFill>
              </a:rPr>
              <a:t>프로젝트 소개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en-US" altLang="ko-KR" sz="1400" dirty="0" smtClean="0">
                <a:solidFill>
                  <a:srgbClr val="9DA6AB"/>
                </a:solidFill>
              </a:rPr>
              <a:t>Rabbit MQ 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en-US" altLang="ko-KR" sz="1400" dirty="0" smtClean="0">
                <a:solidFill>
                  <a:srgbClr val="9DA6AB"/>
                </a:solidFill>
              </a:rPr>
              <a:t>MQ</a:t>
            </a:r>
            <a:r>
              <a:rPr lang="ko-KR" altLang="en-US" sz="1400" dirty="0" smtClean="0">
                <a:solidFill>
                  <a:srgbClr val="9DA6AB"/>
                </a:solidFill>
              </a:rPr>
              <a:t>의 특징과 종류</a:t>
            </a:r>
            <a:endParaRPr lang="ko-KR" altLang="en-US" sz="1400" dirty="0">
              <a:solidFill>
                <a:srgbClr val="9DA6AB"/>
              </a:solidFill>
            </a:endParaRPr>
          </a:p>
          <a:p>
            <a:endParaRPr lang="ko-KR" altLang="en-US" sz="1400" dirty="0">
              <a:solidFill>
                <a:srgbClr val="9DA6AB"/>
              </a:solidFill>
            </a:endParaRPr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50646E"/>
                </a:solidFill>
              </a:rPr>
              <a:t>Rabbit MQ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프로젝트 서비스 </a:t>
            </a:r>
            <a:r>
              <a:rPr lang="ko-KR" altLang="en-US" sz="1400" dirty="0" err="1" smtClean="0">
                <a:solidFill>
                  <a:srgbClr val="9DA6AB"/>
                </a:solidFill>
              </a:rPr>
              <a:t>플로우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50646E"/>
                </a:solidFill>
              </a:rPr>
              <a:t>서비스 </a:t>
            </a:r>
            <a:r>
              <a:rPr lang="ko-KR" altLang="en-US" sz="1800" dirty="0" err="1" smtClean="0">
                <a:solidFill>
                  <a:srgbClr val="50646E"/>
                </a:solidFill>
              </a:rPr>
              <a:t>플로우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분배규</a:t>
            </a:r>
            <a:r>
              <a:rPr lang="ko-KR" altLang="en-US" sz="1400" dirty="0">
                <a:solidFill>
                  <a:srgbClr val="9DA6AB"/>
                </a:solidFill>
              </a:rPr>
              <a:t>칙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	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메시지 형식</a:t>
            </a:r>
            <a:endParaRPr lang="en-US" altLang="ko-KR" sz="1400" dirty="0" smtClean="0">
              <a:solidFill>
                <a:srgbClr val="9DA6AB"/>
              </a:solidFill>
            </a:endParaRPr>
          </a:p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3)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프로세스 관리</a:t>
            </a:r>
            <a:r>
              <a:rPr lang="en-US" altLang="ko-KR" sz="1400" dirty="0">
                <a:solidFill>
                  <a:srgbClr val="9DA6AB"/>
                </a:solidFill>
              </a:rPr>
              <a:t>	4</a:t>
            </a:r>
            <a:r>
              <a:rPr lang="en-US" altLang="ko-KR" sz="1400" dirty="0" smtClean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메시지 유실에 대한 안정성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50646E"/>
                </a:solidFill>
              </a:rPr>
              <a:t>고려사항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2" name="텍스트 개체 틀 20"/>
          <p:cNvSpPr txBox="1">
            <a:spLocks/>
          </p:cNvSpPr>
          <p:nvPr/>
        </p:nvSpPr>
        <p:spPr>
          <a:xfrm>
            <a:off x="5994773" y="6632853"/>
            <a:ext cx="4392487" cy="55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87" kern="1200">
                <a:solidFill>
                  <a:schemeClr val="tx1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역할 </a:t>
            </a:r>
            <a:r>
              <a:rPr lang="ko-KR" altLang="en-US" sz="1400" dirty="0" smtClean="0">
                <a:solidFill>
                  <a:srgbClr val="9DA6AB"/>
                </a:solidFill>
              </a:rPr>
              <a:t>분배</a:t>
            </a:r>
            <a:r>
              <a:rPr lang="en-US" altLang="ko-KR" sz="1400" dirty="0">
                <a:solidFill>
                  <a:srgbClr val="9DA6AB"/>
                </a:solidFill>
              </a:rPr>
              <a:t>		</a:t>
            </a:r>
            <a:r>
              <a:rPr lang="en-US" altLang="ko-KR" sz="1400" dirty="0" smtClean="0">
                <a:solidFill>
                  <a:srgbClr val="9DA6AB"/>
                </a:solidFill>
              </a:rPr>
              <a:t>2</a:t>
            </a:r>
            <a:r>
              <a:rPr lang="en-US" altLang="ko-KR" sz="1400" dirty="0" smtClean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세부 일정</a:t>
            </a:r>
            <a:r>
              <a:rPr lang="en-US" altLang="ko-KR" sz="1400" dirty="0" smtClean="0">
                <a:solidFill>
                  <a:srgbClr val="9DA6AB"/>
                </a:solidFill>
              </a:rPr>
              <a:t>		</a:t>
            </a:r>
          </a:p>
        </p:txBody>
      </p:sp>
      <p:sp>
        <p:nvSpPr>
          <p:cNvPr id="13" name="텍스트 개체 틀 21"/>
          <p:cNvSpPr txBox="1">
            <a:spLocks/>
          </p:cNvSpPr>
          <p:nvPr/>
        </p:nvSpPr>
        <p:spPr>
          <a:xfrm>
            <a:off x="5994773" y="6234879"/>
            <a:ext cx="4392487" cy="39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0646E"/>
                </a:solidFill>
              </a:rPr>
              <a:t>계획 일정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끼 팀원 소개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프로젝트 소개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6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8286"/>
            <a:ext cx="10693400" cy="984738"/>
          </a:xfrm>
          <a:prstGeom prst="rect">
            <a:avLst/>
          </a:prstGeom>
          <a:solidFill>
            <a:srgbClr val="2484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프로젝트 소개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/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/>
              <a:t>끼 팀원 소개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err="1" smtClean="0">
                <a:solidFill>
                  <a:srgbClr val="50646E"/>
                </a:solidFill>
              </a:rPr>
              <a:t>도토</a:t>
            </a:r>
            <a:r>
              <a:rPr lang="ko-KR" altLang="en-US" sz="1600" dirty="0" smtClean="0">
                <a:solidFill>
                  <a:srgbClr val="50646E"/>
                </a:solidFill>
              </a:rPr>
              <a:t> 팀원 소개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6" name="Picture 3" descr="C:\Users\user\Documents\DaouMessenger\0521081316140.jpg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0"/>
          <a:stretch/>
        </p:blipFill>
        <p:spPr bwMode="auto">
          <a:xfrm>
            <a:off x="7747318" y="1942059"/>
            <a:ext cx="23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의류, 사람, 여자, 가장이(가) 표시된 사진&#10;&#10;자동 생성된 설명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7" y="1940886"/>
            <a:ext cx="2340000" cy="2880000"/>
          </a:xfrm>
          <a:prstGeom prst="rect">
            <a:avLst/>
          </a:prstGeom>
        </p:spPr>
      </p:pic>
      <p:pic>
        <p:nvPicPr>
          <p:cNvPr id="8" name="Picture 4" descr="C:\Users\user\Documents\DaouMessenger\증사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64" y="1940886"/>
            <a:ext cx="23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10"/>
          <p:cNvSpPr>
            <a:spLocks noGrp="1"/>
          </p:cNvSpPr>
          <p:nvPr>
            <p:ph idx="13"/>
          </p:nvPr>
        </p:nvSpPr>
        <p:spPr>
          <a:xfrm>
            <a:off x="1875884" y="6034846"/>
            <a:ext cx="8887854" cy="416196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“</a:t>
            </a:r>
            <a:r>
              <a:rPr lang="en-US" altLang="ko-KR" sz="3200" b="1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새로운 것에 도전하고 배워나가는 인턴 </a:t>
            </a:r>
            <a:r>
              <a:rPr lang="en-US" altLang="ko-KR" sz="4000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”</a:t>
            </a:r>
            <a:endParaRPr lang="ko-KR" altLang="en-US" sz="4000" dirty="0">
              <a:solidFill>
                <a:schemeClr val="bg1"/>
              </a:solidFill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7577" y="4838417"/>
            <a:ext cx="125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윤희경</a:t>
            </a: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2319" y="4838417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최지은</a:t>
            </a: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3882" y="4838417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정유미</a:t>
            </a: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프로젝트 소개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주제 소개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50646E"/>
                </a:solidFill>
              </a:rPr>
              <a:t>팩스 변환 분배 시스템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4408" y="3424142"/>
            <a:ext cx="951638" cy="874966"/>
          </a:xfrm>
          <a:prstGeom prst="ellipse">
            <a:avLst/>
          </a:prstGeom>
          <a:noFill/>
          <a:ln w="5715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요청</a:t>
            </a:r>
            <a:endParaRPr lang="ko-KR" altLang="en-US" sz="2000" dirty="0">
              <a:solidFill>
                <a:schemeClr val="tx1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11402" y="3584653"/>
            <a:ext cx="1641988" cy="568409"/>
          </a:xfrm>
          <a:prstGeom prst="rect">
            <a:avLst/>
          </a:prstGeom>
          <a:noFill/>
          <a:ln w="5715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82367" y="3497462"/>
            <a:ext cx="1244251" cy="646187"/>
          </a:xfrm>
          <a:prstGeom prst="roundRect">
            <a:avLst/>
          </a:prstGeom>
          <a:noFill/>
          <a:ln w="5715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253219" y="2822054"/>
            <a:ext cx="437238" cy="473940"/>
          </a:xfrm>
          <a:prstGeom prst="ellipse">
            <a:avLst/>
          </a:prstGeom>
          <a:noFill/>
          <a:ln w="3810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70803" y="3560642"/>
            <a:ext cx="437238" cy="473940"/>
          </a:xfrm>
          <a:prstGeom prst="ellipse">
            <a:avLst/>
          </a:prstGeom>
          <a:noFill/>
          <a:ln w="3810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79595" y="4430338"/>
            <a:ext cx="437239" cy="473941"/>
          </a:xfrm>
          <a:prstGeom prst="ellipse">
            <a:avLst/>
          </a:prstGeom>
          <a:noFill/>
          <a:ln w="3810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313720" y="3841561"/>
            <a:ext cx="650579" cy="6291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088238" y="3841561"/>
            <a:ext cx="645385" cy="0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251092" y="3190486"/>
            <a:ext cx="816592" cy="343927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251092" y="3811385"/>
            <a:ext cx="816592" cy="0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51092" y="4102822"/>
            <a:ext cx="816592" cy="399391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61383" y="3653016"/>
            <a:ext cx="1532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File System</a:t>
            </a:r>
            <a:endParaRPr lang="ko-KR" altLang="en-US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2367" y="3611089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Manager</a:t>
            </a:r>
            <a:endParaRPr lang="ko-KR" altLang="en-US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9632" y="5137390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변환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기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032491" y="2678447"/>
            <a:ext cx="2851245" cy="2637131"/>
            <a:chOff x="9340755" y="2678447"/>
            <a:chExt cx="2851245" cy="2637131"/>
          </a:xfrm>
        </p:grpSpPr>
        <p:sp>
          <p:nvSpPr>
            <p:cNvPr id="29" name="모서리가 접힌 도형 28"/>
            <p:cNvSpPr/>
            <p:nvPr/>
          </p:nvSpPr>
          <p:spPr>
            <a:xfrm>
              <a:off x="9346019" y="2678447"/>
              <a:ext cx="2466753" cy="2637131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340755" y="2976460"/>
              <a:ext cx="28512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다키 M" pitchFamily="2" charset="-127"/>
                  <a:ea typeface="다키 M" pitchFamily="2" charset="-127"/>
                </a:rPr>
                <a:t>요구사항</a:t>
              </a:r>
              <a:endParaRPr lang="en-US" altLang="ko-KR" sz="2400" b="1" dirty="0" smtClean="0">
                <a:latin typeface="다키 M" pitchFamily="2" charset="-127"/>
                <a:ea typeface="다키 M" pitchFamily="2" charset="-127"/>
              </a:endParaRPr>
            </a:p>
            <a:p>
              <a:endParaRPr lang="en-US" altLang="ko-KR" sz="11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프로세스 관리</a:t>
              </a:r>
              <a:endParaRPr lang="en-US" altLang="ko-KR" sz="20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분배 룰 적용</a:t>
              </a:r>
              <a:endParaRPr lang="en-US" altLang="ko-KR" sz="20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프로세스 모니터링</a:t>
              </a:r>
              <a:endParaRPr lang="en-US" altLang="ko-KR" sz="20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서비스 연속보장</a:t>
              </a:r>
              <a:endParaRPr lang="ko-KR" altLang="en-US" sz="2000" dirty="0">
                <a:latin typeface="다키 M" pitchFamily="2" charset="-127"/>
                <a:ea typeface="다키 M" pitchFamily="2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28019" y="1648047"/>
            <a:ext cx="7012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다키 M Title" pitchFamily="2" charset="-127"/>
                <a:ea typeface="다키 M Title" pitchFamily="2" charset="-127"/>
              </a:rPr>
              <a:t>팩스 변환 분배 시스템이란</a:t>
            </a:r>
            <a:r>
              <a:rPr lang="en-US" altLang="ko-KR" sz="4000" dirty="0" smtClean="0">
                <a:latin typeface="다키 M Title" pitchFamily="2" charset="-127"/>
                <a:ea typeface="다키 M Title" pitchFamily="2" charset="-127"/>
              </a:rPr>
              <a:t>?</a:t>
            </a:r>
            <a:endParaRPr lang="ko-KR" altLang="en-US" sz="4000" dirty="0">
              <a:latin typeface="다키 M Title" pitchFamily="2" charset="-127"/>
              <a:ea typeface="다키 M Title" pitchFamily="2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063056" y="2976460"/>
            <a:ext cx="1941060" cy="3241019"/>
            <a:chOff x="2559130" y="2976460"/>
            <a:chExt cx="2095048" cy="3241019"/>
          </a:xfrm>
        </p:grpSpPr>
        <p:sp>
          <p:nvSpPr>
            <p:cNvPr id="33" name="직사각형 32"/>
            <p:cNvSpPr/>
            <p:nvPr/>
          </p:nvSpPr>
          <p:spPr>
            <a:xfrm>
              <a:off x="2559130" y="2976460"/>
              <a:ext cx="2095048" cy="3241019"/>
            </a:xfrm>
            <a:prstGeom prst="rect">
              <a:avLst/>
            </a:prstGeom>
            <a:solidFill>
              <a:srgbClr val="F4EAE4">
                <a:alpha val="81000"/>
              </a:srgbClr>
            </a:solidFill>
            <a:ln w="57150">
              <a:solidFill>
                <a:srgbClr val="2484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tx1"/>
                  </a:solidFill>
                  <a:latin typeface="다키 M" pitchFamily="2" charset="-127"/>
                  <a:ea typeface="다키 M" pitchFamily="2" charset="-127"/>
                </a:rPr>
                <a:t>Rabbit</a:t>
              </a:r>
              <a:r>
                <a:rPr lang="en-US" altLang="ko-KR" sz="4400" b="1" dirty="0" smtClean="0">
                  <a:solidFill>
                    <a:schemeClr val="tx1"/>
                  </a:solidFill>
                  <a:latin typeface="다키 B" pitchFamily="2" charset="-127"/>
                  <a:ea typeface="다키 B" pitchFamily="2" charset="-127"/>
                </a:rPr>
                <a:t> </a:t>
              </a:r>
              <a:r>
                <a:rPr lang="en-US" altLang="ko-KR" sz="6600" b="1" dirty="0" smtClean="0">
                  <a:solidFill>
                    <a:schemeClr val="tx1"/>
                  </a:solidFill>
                  <a:latin typeface="다키 B" pitchFamily="2" charset="-127"/>
                  <a:ea typeface="다키 B" pitchFamily="2" charset="-127"/>
                </a:rPr>
                <a:t>MQ</a:t>
              </a:r>
              <a:endParaRPr lang="ko-KR" altLang="en-US" sz="7200" b="1" dirty="0">
                <a:solidFill>
                  <a:schemeClr val="tx1"/>
                </a:solidFill>
                <a:latin typeface="다키 B" pitchFamily="2" charset="-127"/>
                <a:ea typeface="다키 B" pitchFamily="2" charset="-127"/>
              </a:endParaRPr>
            </a:p>
          </p:txBody>
        </p:sp>
        <p:pic>
          <p:nvPicPr>
            <p:cNvPr id="34" name="Picture 3" descr="C:\Users\user\Downloads\rabbitmq-icon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99" y="3094620"/>
              <a:ext cx="577805" cy="57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6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Rabbit MQ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en-US" altLang="ko-KR" dirty="0" smtClean="0"/>
              <a:t>Rabbit MQ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en-US" altLang="ko-KR" dirty="0" smtClean="0"/>
              <a:t>MQ</a:t>
            </a:r>
            <a:r>
              <a:rPr lang="ko-KR" altLang="en-US" dirty="0" smtClean="0"/>
              <a:t>의 특징과 종</a:t>
            </a:r>
            <a:r>
              <a:rPr lang="ko-KR" altLang="en-US" dirty="0"/>
              <a:t>류</a:t>
            </a:r>
            <a:r>
              <a:rPr lang="ko-KR" altLang="en-US" dirty="0" smtClean="0"/>
              <a:t> 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02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2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Rabbit MQ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Rabbit MQ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Rabbit MQ</a:t>
            </a:r>
            <a:r>
              <a:rPr lang="ko-KR" altLang="en-US" sz="1600" dirty="0" smtClean="0">
                <a:solidFill>
                  <a:srgbClr val="50646E"/>
                </a:solidFill>
              </a:rPr>
              <a:t>의 특징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1761" y="4401326"/>
            <a:ext cx="516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dirty="0" err="1" smtClean="0">
                <a:latin typeface="다키 M" pitchFamily="2" charset="-127"/>
                <a:ea typeface="다키 M" pitchFamily="2" charset="-127"/>
              </a:rPr>
              <a:t>얼랭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(</a:t>
            </a:r>
            <a:r>
              <a:rPr lang="en-US" altLang="ko-KR" dirty="0" err="1" smtClean="0">
                <a:latin typeface="다키 M" pitchFamily="2" charset="-127"/>
                <a:ea typeface="다키 M" pitchFamily="2" charset="-127"/>
              </a:rPr>
              <a:t>Erlang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)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으로 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AMQP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를 구현한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오픈 </a:t>
            </a:r>
            <a:r>
              <a:rPr lang="ko-KR" altLang="en-US" dirty="0">
                <a:latin typeface="다키 M" pitchFamily="2" charset="-127"/>
                <a:ea typeface="다키 M" pitchFamily="2" charset="-127"/>
              </a:rPr>
              <a:t>소스 메시지 브로커 소프트웨어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9226" y="3218664"/>
            <a:ext cx="3906710" cy="923330"/>
          </a:xfrm>
          <a:prstGeom prst="rect">
            <a:avLst/>
          </a:prstGeom>
          <a:solidFill>
            <a:srgbClr val="2484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rPr>
              <a:t>Rabbit MQ</a:t>
            </a:r>
            <a:endParaRPr lang="ko-KR" altLang="en-US" sz="5400" b="1" dirty="0">
              <a:solidFill>
                <a:schemeClr val="bg1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8" name="Picture 2" descr="RabbitMQ에 대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0" y="1654064"/>
            <a:ext cx="4797130" cy="52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MQ</a:t>
            </a:r>
            <a:r>
              <a:rPr lang="ko-KR" altLang="en-US" sz="1600" dirty="0" smtClean="0"/>
              <a:t>의 특징과 종류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Message Queue</a:t>
            </a:r>
            <a:r>
              <a:rPr lang="ko-KR" altLang="en-US" sz="1600" dirty="0" smtClean="0">
                <a:solidFill>
                  <a:srgbClr val="50646E"/>
                </a:solidFill>
              </a:rPr>
              <a:t>의 특징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9" name="Picture 24" descr="Message Queu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84" y="1437298"/>
            <a:ext cx="4219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352897" y="4211742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361714" y="5586689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81326" y="5573843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85917" y="4211742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62767" y="4234467"/>
            <a:ext cx="3748154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다키 M Title" pitchFamily="2" charset="-127"/>
                <a:ea typeface="다키 M Title" pitchFamily="2" charset="-127"/>
              </a:rPr>
              <a:t>비동기</a:t>
            </a:r>
            <a:endParaRPr lang="en-US" altLang="ko-KR" b="1" dirty="0">
              <a:latin typeface="다키 M Title" pitchFamily="2" charset="-127"/>
              <a:ea typeface="다키 M Title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다키 M" pitchFamily="2" charset="-127"/>
                <a:ea typeface="다키 M" pitchFamily="2" charset="-127"/>
              </a:rPr>
              <a:t>Queue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에 넣기 때문에 영향을 받지 않고 비즈니스 </a:t>
            </a:r>
            <a:r>
              <a:rPr lang="ko-KR" altLang="en-US" sz="1200" dirty="0" err="1" smtClean="0">
                <a:latin typeface="다키 M" pitchFamily="2" charset="-127"/>
                <a:ea typeface="다키 M" pitchFamily="2" charset="-127"/>
              </a:rPr>
              <a:t>로직을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 처리할 수 있음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6023" y="5634585"/>
            <a:ext cx="370489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다키 M Title" pitchFamily="2" charset="-127"/>
                <a:ea typeface="다키 M Title" pitchFamily="2" charset="-127"/>
              </a:rPr>
              <a:t>비동조</a:t>
            </a:r>
            <a:endParaRPr lang="en-US" altLang="ko-KR" b="1" dirty="0">
              <a:latin typeface="다키 M Title" pitchFamily="2" charset="-127"/>
              <a:ea typeface="다키 M Title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어플리케이션과 </a:t>
            </a:r>
            <a:r>
              <a:rPr lang="en-US" altLang="ko-KR" sz="1200" dirty="0" smtClean="0">
                <a:latin typeface="다키 M" pitchFamily="2" charset="-127"/>
                <a:ea typeface="다키 M" pitchFamily="2" charset="-127"/>
              </a:rPr>
              <a:t>Message Queue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는 분리 됨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315" y="4195796"/>
            <a:ext cx="3431260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latin typeface="다키 M Title" pitchFamily="2" charset="-127"/>
                <a:ea typeface="다키 M Title" pitchFamily="2" charset="-127"/>
              </a:rPr>
              <a:t>확장성</a:t>
            </a:r>
            <a:endParaRPr lang="en-US" altLang="ko-KR" b="1" dirty="0">
              <a:latin typeface="다키 M Title" pitchFamily="2" charset="-127"/>
              <a:ea typeface="다키 M Title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latin typeface="다키 M" pitchFamily="2" charset="-127"/>
                <a:ea typeface="다키 M" pitchFamily="2" charset="-127"/>
              </a:rPr>
              <a:t>다수의 서비스들이 접근하여 원하는 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서비스를</a:t>
            </a:r>
            <a:endParaRPr lang="en-US" altLang="ko-KR" sz="1200" dirty="0" smtClean="0">
              <a:latin typeface="다키 M" pitchFamily="2" charset="-127"/>
              <a:ea typeface="다키 M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이용하는데 용이함</a:t>
            </a:r>
            <a:endParaRPr lang="en-US" altLang="ko-KR" sz="1200" dirty="0" smtClean="0">
              <a:latin typeface="다키 M" pitchFamily="2" charset="-127"/>
              <a:ea typeface="다키 M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이는 </a:t>
            </a:r>
            <a:r>
              <a:rPr lang="ko-KR" altLang="en-US" sz="1200" dirty="0">
                <a:latin typeface="다키 M" pitchFamily="2" charset="-127"/>
                <a:ea typeface="다키 M" pitchFamily="2" charset="-127"/>
              </a:rPr>
              <a:t>다수의 서비스를 분리하는 데에도 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도움을 줌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674483"/>
            <a:ext cx="3469911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탄력성</a:t>
            </a:r>
            <a:endParaRPr lang="en-US" altLang="ko-KR" b="1" dirty="0" smtClean="0">
              <a:latin typeface="다키 M Title" pitchFamily="2" charset="-127"/>
              <a:ea typeface="다키 M Title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연결된 서비스에 이상이 생기더라도 다른 서비스에</a:t>
            </a:r>
            <a:endParaRPr lang="en-US" altLang="ko-KR" sz="1200" dirty="0" smtClean="0">
              <a:latin typeface="다키 M" pitchFamily="2" charset="-127"/>
              <a:ea typeface="다키 M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영향을 미치지 않음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19" name="Picture 8" descr="Flat Synchronize Icon - Flaticons.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7111" y1="16889" x2="27111" y2="16889"/>
                        <a14:foregroundMark x1="84889" y1="47111" x2="84889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5" y="4426758"/>
            <a:ext cx="822885" cy="8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확장 성 - 무료 과학 기술개 아이콘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98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99" y="4515107"/>
            <a:ext cx="667156" cy="66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Elasticity Icon 이미지, 스톡 사진 및 벡터 | Shutterstock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923" y1="38214" x2="56923" y2="38214"/>
                        <a14:foregroundMark x1="48077" y1="59643" x2="48077" y2="59643"/>
                        <a14:foregroundMark x1="50385" y1="66071" x2="50385" y2="66071"/>
                      </a14:backgroundRemoval>
                    </a14:imgEffect>
                    <a14:imgEffect>
                      <a14:brightnessContrast bright="9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81" y="5599126"/>
            <a:ext cx="1071919" cy="11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Break, chain, cut, destroy, destruction, divide, separation icon"/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5" y="5747725"/>
            <a:ext cx="831483" cy="83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MQ</a:t>
            </a:r>
            <a:r>
              <a:rPr lang="ko-KR" altLang="en-US" sz="1600" dirty="0" smtClean="0"/>
              <a:t>의 특징과 종류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MQ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Rabbit MQ VS Kafka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1026" name="Picture 2" descr="RabbitMQ에 대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387599"/>
            <a:ext cx="2757805" cy="10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fka, 카프카] 아파치 카프카(Apache Kafka) 아키텍처 및 동작방식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715" y="1557778"/>
            <a:ext cx="2686685" cy="268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30800" y="3749039"/>
            <a:ext cx="85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70C0"/>
                </a:solidFill>
              </a:rPr>
              <a:t>VS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1680" y="3749039"/>
            <a:ext cx="2468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신뢰성 보장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오픈소스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394256" y="3749039"/>
            <a:ext cx="230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생산자 중심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상용 솔루션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4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다우색상">
      <a:dk1>
        <a:sysClr val="windowText" lastClr="000000"/>
      </a:dk1>
      <a:lt1>
        <a:srgbClr val="FFFFFF"/>
      </a:lt1>
      <a:dk2>
        <a:srgbClr val="323C46"/>
      </a:dk2>
      <a:lt2>
        <a:srgbClr val="FFFFFF"/>
      </a:lt2>
      <a:accent1>
        <a:srgbClr val="2482C8"/>
      </a:accent1>
      <a:accent2>
        <a:srgbClr val="005AAA"/>
      </a:accent2>
      <a:accent3>
        <a:srgbClr val="68AEE0"/>
      </a:accent3>
      <a:accent4>
        <a:srgbClr val="50646E"/>
      </a:accent4>
      <a:accent5>
        <a:srgbClr val="8C9398"/>
      </a:accent5>
      <a:accent6>
        <a:srgbClr val="B4BCBE"/>
      </a:accent6>
      <a:hlink>
        <a:srgbClr val="005AAA"/>
      </a:hlink>
      <a:folHlink>
        <a:srgbClr val="8C9398"/>
      </a:folHlink>
    </a:clrScheme>
    <a:fontScheme name="다우글꼴">
      <a:majorFont>
        <a:latin typeface="다키 M Title"/>
        <a:ea typeface="다키 L"/>
        <a:cs typeface=""/>
      </a:majorFont>
      <a:minorFont>
        <a:latin typeface="다키 M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389</Words>
  <Application>Microsoft Office PowerPoint</Application>
  <PresentationFormat>사용자 지정</PresentationFormat>
  <Paragraphs>182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디자인 사용자 지정</vt:lpstr>
      <vt:lpstr>도전하는 토끼</vt:lpstr>
      <vt:lpstr>Table of Contents</vt:lpstr>
      <vt:lpstr>프로젝트 소개</vt:lpstr>
      <vt:lpstr>PowerPoint 프레젠테이션</vt:lpstr>
      <vt:lpstr>PowerPoint 프레젠테이션</vt:lpstr>
      <vt:lpstr>Rabbit MQ</vt:lpstr>
      <vt:lpstr>PowerPoint 프레젠테이션</vt:lpstr>
      <vt:lpstr>PowerPoint 프레젠테이션</vt:lpstr>
      <vt:lpstr>PowerPoint 프레젠테이션</vt:lpstr>
      <vt:lpstr>서비스 플로우</vt:lpstr>
      <vt:lpstr>PowerPoint 프레젠테이션</vt:lpstr>
      <vt:lpstr>PowerPoint 프레젠테이션</vt:lpstr>
      <vt:lpstr>PowerPoint 프레젠테이션</vt:lpstr>
      <vt:lpstr>PowerPoint 프레젠테이션</vt:lpstr>
      <vt:lpstr>프로젝트 소개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120</cp:revision>
  <dcterms:created xsi:type="dcterms:W3CDTF">2018-09-10T06:50:11Z</dcterms:created>
  <dcterms:modified xsi:type="dcterms:W3CDTF">2020-05-21T03:41:02Z</dcterms:modified>
</cp:coreProperties>
</file>