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74" r:id="rId5"/>
    <p:sldId id="266" r:id="rId6"/>
    <p:sldId id="263" r:id="rId7"/>
    <p:sldId id="267" r:id="rId8"/>
    <p:sldId id="270" r:id="rId9"/>
    <p:sldId id="271" r:id="rId10"/>
    <p:sldId id="272" r:id="rId11"/>
    <p:sldId id="273" r:id="rId12"/>
    <p:sldId id="268" r:id="rId13"/>
    <p:sldId id="276" r:id="rId14"/>
    <p:sldId id="275" r:id="rId15"/>
    <p:sldId id="269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183"/>
    <a:srgbClr val="FFBBD6"/>
    <a:srgbClr val="FADAD8"/>
    <a:srgbClr val="F4EAE4"/>
    <a:srgbClr val="EFE2D9"/>
    <a:srgbClr val="F8F2EE"/>
    <a:srgbClr val="F0E5DE"/>
    <a:srgbClr val="ED9282"/>
    <a:srgbClr val="FAB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49" autoAdjust="0"/>
  </p:normalViewPr>
  <p:slideViewPr>
    <p:cSldViewPr snapToGrid="0">
      <p:cViewPr>
        <p:scale>
          <a:sx n="47" d="100"/>
          <a:sy n="47" d="100"/>
        </p:scale>
        <p:origin x="-106" y="-5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ED46-6EE4-41F8-95D8-C6B1B418D0A0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88C7D-D058-450C-8773-1F2213219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변환기에</a:t>
            </a:r>
            <a:r>
              <a:rPr lang="ko-KR" altLang="en-US" baseline="0" dirty="0" smtClean="0"/>
              <a:t> 이러한 사항들을 구현하고자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88C7D-D058-450C-8773-1F22132196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8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88C7D-D058-450C-8773-1F22132196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4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스크립트 만들어 줬으면 좋겠다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개로 만들어야 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비교하기 쉬운 </a:t>
            </a:r>
            <a:r>
              <a:rPr lang="en-US" altLang="ko-KR" dirty="0" smtClean="0"/>
              <a:t>MQ </a:t>
            </a:r>
            <a:r>
              <a:rPr lang="ko-KR" altLang="en-US" dirty="0" smtClean="0"/>
              <a:t>종류로 </a:t>
            </a:r>
            <a:r>
              <a:rPr lang="ko-KR" altLang="en-US" dirty="0" err="1" smtClean="0"/>
              <a:t>수정할게여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88C7D-D058-450C-8773-1F22132196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5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프로듀서에서 메시지를 프로듀스 하면 </a:t>
            </a:r>
            <a:r>
              <a:rPr lang="en-US" altLang="ko-KR" dirty="0" smtClean="0"/>
              <a:t>MQ</a:t>
            </a:r>
            <a:r>
              <a:rPr lang="ko-KR" altLang="en-US" dirty="0" smtClean="0"/>
              <a:t>에서 큐에 분배를 하게 됩니다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분배 할 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익스체인지</a:t>
            </a:r>
            <a:r>
              <a:rPr lang="ko-KR" altLang="en-US" baseline="0" dirty="0" smtClean="0"/>
              <a:t>  타입과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키 값을 이용합니다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다이렉트</a:t>
            </a:r>
            <a:r>
              <a:rPr lang="ko-KR" altLang="en-US" baseline="0" dirty="0" smtClean="0"/>
              <a:t> 타입은 </a:t>
            </a:r>
            <a:r>
              <a:rPr lang="ko-KR" altLang="en-US" baseline="0" dirty="0" err="1" smtClean="0"/>
              <a:t>라우팅키와</a:t>
            </a:r>
            <a:r>
              <a:rPr lang="ko-KR" altLang="en-US" baseline="0" dirty="0" smtClean="0"/>
              <a:t> 정확히 일치하는 큐에 </a:t>
            </a:r>
            <a:r>
              <a:rPr lang="ko-KR" altLang="en-US" baseline="0" dirty="0" err="1" smtClean="0"/>
              <a:t>바인딩합니다</a:t>
            </a:r>
            <a:r>
              <a:rPr lang="en-US" altLang="ko-KR" baseline="0" dirty="0" smtClean="0"/>
              <a:t>. 1</a:t>
            </a:r>
            <a:r>
              <a:rPr lang="ko-KR" altLang="en-US" baseline="0" dirty="0" smtClean="0"/>
              <a:t>대 </a:t>
            </a:r>
            <a:r>
              <a:rPr lang="en-US" altLang="ko-KR" baseline="0" dirty="0" smtClean="0"/>
              <a:t>1 </a:t>
            </a:r>
            <a:r>
              <a:rPr lang="ko-KR" altLang="en-US" baseline="0" dirty="0" err="1" smtClean="0"/>
              <a:t>유니캐스트</a:t>
            </a:r>
            <a:endParaRPr lang="en-US" altLang="ko-KR" baseline="0" dirty="0" smtClean="0"/>
          </a:p>
          <a:p>
            <a:r>
              <a:rPr lang="ko-KR" altLang="en-US" baseline="0" dirty="0" smtClean="0"/>
              <a:t>토픽 타입은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패턴에 따라서 큐에 </a:t>
            </a:r>
            <a:r>
              <a:rPr lang="ko-KR" altLang="en-US" baseline="0" dirty="0" err="1" smtClean="0"/>
              <a:t>바인딩합니다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멀티캐스트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팬아웃</a:t>
            </a:r>
            <a:r>
              <a:rPr lang="ko-KR" altLang="en-US" baseline="0" dirty="0" smtClean="0"/>
              <a:t> 타입은 </a:t>
            </a:r>
            <a:r>
              <a:rPr lang="ko-KR" altLang="en-US" baseline="0" dirty="0" err="1" smtClean="0"/>
              <a:t>익스체인지에</a:t>
            </a:r>
            <a:r>
              <a:rPr lang="ko-KR" altLang="en-US" baseline="0" dirty="0" smtClean="0"/>
              <a:t> 연결된 모든 큐에 </a:t>
            </a:r>
            <a:r>
              <a:rPr lang="ko-KR" altLang="en-US" baseline="0" dirty="0" err="1" smtClean="0"/>
              <a:t>브로드캐스팅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F4EBB-9C0D-477E-BCA3-92BBD025DF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F4EBB-9C0D-477E-BCA3-92BBD025DF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F4EBB-9C0D-477E-BCA3-92BBD025DF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연속성의 </a:t>
            </a:r>
            <a:r>
              <a:rPr lang="ko-KR" altLang="en-US" dirty="0" err="1" smtClean="0"/>
              <a:t>일부인것</a:t>
            </a:r>
            <a:r>
              <a:rPr lang="ko-KR" altLang="en-US" dirty="0" smtClean="0"/>
              <a:t> 같다</a:t>
            </a:r>
            <a:endParaRPr lang="en-US" altLang="ko-KR" dirty="0" smtClean="0"/>
          </a:p>
          <a:p>
            <a:r>
              <a:rPr lang="ko-KR" altLang="en-US" dirty="0" smtClean="0"/>
              <a:t>더 추가하거나</a:t>
            </a:r>
            <a:endParaRPr lang="en-US" altLang="ko-KR" dirty="0" smtClean="0"/>
          </a:p>
          <a:p>
            <a:r>
              <a:rPr lang="ko-KR" altLang="en-US" dirty="0" smtClean="0"/>
              <a:t>제목을 바꾸거나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88C7D-D058-450C-8773-1F22132196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9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연속성의 </a:t>
            </a:r>
            <a:r>
              <a:rPr lang="ko-KR" altLang="en-US" dirty="0" err="1" smtClean="0"/>
              <a:t>일부인것</a:t>
            </a:r>
            <a:r>
              <a:rPr lang="ko-KR" altLang="en-US" dirty="0" smtClean="0"/>
              <a:t> 같다</a:t>
            </a:r>
            <a:endParaRPr lang="en-US" altLang="ko-KR" dirty="0" smtClean="0"/>
          </a:p>
          <a:p>
            <a:r>
              <a:rPr lang="ko-KR" altLang="en-US" dirty="0" smtClean="0"/>
              <a:t>더 추가하거나</a:t>
            </a:r>
            <a:endParaRPr lang="en-US" altLang="ko-KR" dirty="0" smtClean="0"/>
          </a:p>
          <a:p>
            <a:r>
              <a:rPr lang="ko-KR" altLang="en-US" dirty="0" smtClean="0"/>
              <a:t>제목을 바꾸거나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88C7D-D058-450C-8773-1F22132196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9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A1413A-52DA-4058-A53D-E65969B47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42BD478-8E84-40DE-90B0-C5FE09ED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5DC642-5693-404E-8DCB-F0936CA5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70B52B-CD72-4D24-A6D5-A94E46B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B13B5C-7375-4CFB-8D40-4C88F3D4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2B315A-E278-434B-8E71-F08D10B7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AC4A7CB-1CA5-4809-A04D-4E6524D3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425135-94C0-49C3-9482-EC286D15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CE67291-AADA-413D-B915-EB0F3988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6AFFCF-8C0D-46D7-933D-DB2B2A52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60248F7-C471-445D-92DD-FDB598F5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1984A84-1F7C-49A3-807D-44A4F978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1F9E5C-7D1C-482D-A796-0406B8FC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F4F692F-491C-4DF1-806D-501EFB7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07BC60-FF3B-4FD3-AC34-4209F10B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DCC4D2-8796-41CD-A036-171A951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E3FA5D-EFE7-4F08-88A9-894EB3C7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720BE4-BEDF-4C8C-8AB0-D5E2BE10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2E72E0D-4966-447B-9A5E-CCCAC5CF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C08F4D-205C-4A31-A9EA-A13EEF0F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3F1F33-5666-4239-A57B-992AFDD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E5ED84-868D-41E6-B8BA-65DA011F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78892C-14EE-49E3-888D-D3CBA6B2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8A8208-CD37-468A-84A8-431FBC4A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DBFC60-6C26-480F-9FE9-036D9B4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C92C60-7D4A-4945-B4F4-169941FE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4F18DF-EB4D-466F-A9B6-73D9E28D6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E2C5A2F-8D9B-472F-8DB5-71B9DD55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294D874-91C6-4D7D-82E4-CF8E2A73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1779A9A-4CB7-4003-8E33-CC074F16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9428421-2792-460B-8F0B-C3920E8B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38D05-3E42-42C7-AF07-457396F7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5FE7C4C-BCED-45A6-A16D-1FF6E6D1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BEA020F-6801-4192-B176-87587E63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6180AFD-E662-44CF-B715-3B00E9F13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C6A7AB1-EFB2-4353-A2F4-4CAF3B2BD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2D3AB8-1CBC-4D73-B98A-A3DA3358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6517073-5717-49D7-B19E-A0BA41B9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192829-452E-4D39-8BB7-4DBC904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2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693DB7-1D2A-4F62-B024-A9D50F2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23C8946-9398-448D-8C1B-D4D226A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75C0B67-A5AB-453C-954B-A663B3EE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569F501-83C3-4F0A-9F07-3D05DBB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E56FA3D-FB54-44F2-B63D-9B44119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846B4DC-1BB4-42A5-AC4A-779CEF03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DE263C0-BAA9-46C1-A6AC-1C1313D6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748DF1-3581-42CD-BDD6-2B992E4F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BB2D93-3802-4EF4-8CB5-06744B87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45C81B-B263-4C95-8C78-A36F0822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A714A2-8FFB-4FA5-9652-3D60FC0A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3F1732C-9A69-4636-B18D-514496EB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D23AC4A-7C2C-420D-BD8C-57EA564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4D4B0C-B4FD-432C-BCCA-52A767F8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1D71334-0D16-483F-8AAD-28C689F56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434B03A-9972-4B81-A246-EC5B7F65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C79FD6-07B2-4E5B-AF66-FBAE53D9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5309C8-DFAA-4611-A35C-58493471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C6A52AD-7776-4BA2-8F3B-39BB04F2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C4D5554-692A-4019-B257-9202BB56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4516F58-5E0A-49F3-A9B2-A768633F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EFBF754-414F-45BB-94B3-5856945A3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C8FD-F39B-424E-B93C-70C20575F39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6661A8-18F0-43EB-A72C-28FCDD278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8FB1B4F-FE60-4C1A-A3C2-A7F62E78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jpe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72701AEF-86F7-445A-9824-B36286F4616E}"/>
              </a:ext>
            </a:extLst>
          </p:cNvPr>
          <p:cNvGrpSpPr/>
          <p:nvPr/>
        </p:nvGrpSpPr>
        <p:grpSpPr>
          <a:xfrm>
            <a:off x="4629150" y="1863455"/>
            <a:ext cx="2933700" cy="3131089"/>
            <a:chOff x="4905374" y="1884304"/>
            <a:chExt cx="2705101" cy="2277514"/>
          </a:xfrm>
        </p:grpSpPr>
        <p:sp>
          <p:nvSpPr>
            <p:cNvPr id="8" name="순서도: 다른 페이지 연결선 5">
              <a:extLst>
                <a:ext uri="{FF2B5EF4-FFF2-40B4-BE49-F238E27FC236}">
                  <a16:creationId xmlns:a16="http://schemas.microsoft.com/office/drawing/2014/main" xmlns="" id="{ADF509E0-131F-4330-8A66-E6453F8EE09A}"/>
                </a:ext>
              </a:extLst>
            </p:cNvPr>
            <p:cNvSpPr/>
            <p:nvPr/>
          </p:nvSpPr>
          <p:spPr>
            <a:xfrm>
              <a:off x="4905374" y="1884304"/>
              <a:ext cx="2705101" cy="2277514"/>
            </a:xfrm>
            <a:prstGeom prst="flowChartDocument">
              <a:avLst/>
            </a:prstGeom>
            <a:solidFill>
              <a:srgbClr val="FADAD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BED6864-A49B-4FF2-B8DA-2B9155055696}"/>
                </a:ext>
              </a:extLst>
            </p:cNvPr>
            <p:cNvSpPr/>
            <p:nvPr/>
          </p:nvSpPr>
          <p:spPr>
            <a:xfrm>
              <a:off x="4905374" y="2052899"/>
              <a:ext cx="2705101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2F6833-7222-4D26-B648-27EBD3AFF3D9}"/>
              </a:ext>
            </a:extLst>
          </p:cNvPr>
          <p:cNvSpPr txBox="1"/>
          <p:nvPr/>
        </p:nvSpPr>
        <p:spPr>
          <a:xfrm>
            <a:off x="4840485" y="2652282"/>
            <a:ext cx="25110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도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전하는</a:t>
            </a:r>
            <a:r>
              <a:rPr lang="ko-KR" altLang="en-US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토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끼</a:t>
            </a:r>
            <a:endParaRPr lang="en-US" altLang="ko-KR" sz="20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dist"/>
            <a:r>
              <a:rPr lang="ko-KR" altLang="en-US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팩스변환분배</a:t>
            </a:r>
            <a:endParaRPr lang="en-US" altLang="ko-KR" sz="28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dist"/>
            <a:r>
              <a:rPr lang="ko-KR" altLang="en-US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시스템</a:t>
            </a:r>
            <a:endParaRPr lang="ko-KR" altLang="en-US" sz="28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3075" name="Picture 3" descr="C:\Users\user\Downloads\Untit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7" t="44737" r="45096" b="44101"/>
          <a:stretch/>
        </p:blipFill>
        <p:spPr bwMode="auto">
          <a:xfrm>
            <a:off x="6475224" y="1615525"/>
            <a:ext cx="1339702" cy="8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67957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="" xmlns:a16="http://schemas.microsoft.com/office/drawing/2014/main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C28F9A6-1F87-4DD8-9C6B-14C8D88E1602}"/>
                </a:ext>
              </a:extLst>
            </p:cNvPr>
            <p:cNvSpPr txBox="1"/>
            <p:nvPr/>
          </p:nvSpPr>
          <p:spPr>
            <a:xfrm>
              <a:off x="4782843" y="442809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고려 사항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2.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메시지 형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식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0066" y="2192866"/>
            <a:ext cx="319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56046" y="1483059"/>
            <a:ext cx="550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Send(Exchange, RoutingKey, 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23021" y="2307265"/>
            <a:ext cx="4771371" cy="3923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File 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path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: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변환기에서 실제 파일 경로</a:t>
            </a:r>
            <a:endParaRPr lang="en-US" altLang="ko-KR" dirty="0" smtClean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 </a:t>
            </a: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ID~ 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Connection info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client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구분을 위한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ID and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주소</a:t>
            </a:r>
            <a:endParaRPr lang="en-US" altLang="ko-KR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File type (doc, 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pdf…)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변환 전 파일 형식</a:t>
            </a:r>
            <a:endParaRPr lang="en-US" altLang="ko-KR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Convert type (TIFF, TTS, COVER</a:t>
            </a: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변환 후 파일 형식</a:t>
            </a:r>
            <a:endParaRPr lang="en-US" altLang="ko-KR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File size</a:t>
            </a:r>
            <a:endParaRPr lang="en-US" altLang="ko-KR" b="1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4098" name="Picture 2" descr="How to send JSON payload to RabbitMQ using the web plugin? - Stack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5" y="2129452"/>
            <a:ext cx="6826162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92865" y="3956037"/>
            <a:ext cx="1257201" cy="4997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2865" y="3956037"/>
            <a:ext cx="600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filepath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process_id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connection_info,file_type,convert_type,file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_size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="" xmlns:a16="http://schemas.microsoft.com/office/drawing/2014/main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C28F9A6-1F87-4DD8-9C6B-14C8D88E1602}"/>
                </a:ext>
              </a:extLst>
            </p:cNvPr>
            <p:cNvSpPr txBox="1"/>
            <p:nvPr/>
          </p:nvSpPr>
          <p:spPr>
            <a:xfrm>
              <a:off x="4665879" y="464075"/>
              <a:ext cx="2937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고려 사항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3.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프로세스 관리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13182" y="2370126"/>
            <a:ext cx="4656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의 </a:t>
            </a: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 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개수</a:t>
            </a:r>
            <a:endParaRPr lang="en-US" altLang="ko-KR" sz="24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Blocking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변환기 추가 및 제거</a:t>
            </a:r>
            <a:endParaRPr lang="en-US" altLang="ko-KR" sz="24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특정 </a:t>
            </a:r>
            <a:r>
              <a:rPr lang="ko-KR" altLang="en-US" sz="24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확장자는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특정 변환기에 분배</a:t>
            </a:r>
            <a:endParaRPr lang="en-US" altLang="ko-KR" sz="24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31427" y="1533531"/>
            <a:ext cx="4999714" cy="4559182"/>
            <a:chOff x="523166" y="1682130"/>
            <a:chExt cx="4499544" cy="418247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23166" y="2320288"/>
              <a:ext cx="2160240" cy="25426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735945" y="2502038"/>
              <a:ext cx="1286765" cy="2607933"/>
              <a:chOff x="7236295" y="2647146"/>
              <a:chExt cx="1286765" cy="2607933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7236295" y="2647146"/>
                <a:ext cx="1286765" cy="85386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b="1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397392" y="3571193"/>
                <a:ext cx="968526" cy="5760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sz="1200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7395414" y="4143323"/>
                <a:ext cx="968526" cy="5760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sz="1200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5400000">
                <a:off x="7663916" y="4716153"/>
                <a:ext cx="431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…</a:t>
                </a:r>
              </a:p>
              <a:p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993771" y="2449245"/>
              <a:ext cx="1302816" cy="8419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Thread</a:t>
              </a:r>
            </a:p>
            <a:p>
              <a:pPr algn="ctr"/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89256" y="3475406"/>
              <a:ext cx="1302816" cy="8419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Thread</a:t>
              </a:r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932" y="4933576"/>
              <a:ext cx="1475466" cy="458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직선 화살표 연결선 36"/>
            <p:cNvCxnSpPr/>
            <p:nvPr/>
          </p:nvCxnSpPr>
          <p:spPr>
            <a:xfrm flipV="1">
              <a:off x="2378398" y="2800081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2305054" y="3015775"/>
              <a:ext cx="1545423" cy="646331"/>
              <a:chOff x="9069920" y="3156650"/>
              <a:chExt cx="1357547" cy="646331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9550566" y="3156650"/>
                <a:ext cx="548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pic>
          <p:nvPicPr>
            <p:cNvPr id="41" name="Picture 2" descr="C:\Users\user\Downloads\netty_logo_200p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749" y="2089099"/>
              <a:ext cx="961998" cy="48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818002" y="1682130"/>
              <a:ext cx="1570567" cy="59266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Manager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1495406" y="4227891"/>
              <a:ext cx="21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2972421" y="3228095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2606140" y="5547252"/>
              <a:ext cx="1466256" cy="317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Disk or DB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47845" y="3839285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3300589" y="3302824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585297" y="4677540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6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199861" y="443265"/>
            <a:ext cx="385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고려 사항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메시지 유실에 대한 안정성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606" y="2622218"/>
            <a:ext cx="36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Send(Topic, </a:t>
            </a:r>
            <a:r>
              <a:rPr lang="en-US" altLang="ko-KR" b="1" dirty="0" smtClean="0">
                <a:solidFill>
                  <a:srgbClr val="FF0000"/>
                </a:solidFill>
              </a:rPr>
              <a:t>TTIF.1.10,</a:t>
            </a:r>
            <a:r>
              <a:rPr lang="en-US" altLang="ko-KR" dirty="0" smtClean="0"/>
              <a:t>Message)</a:t>
            </a:r>
            <a:endParaRPr lang="ko-KR" altLang="en-US" dirty="0"/>
          </a:p>
        </p:txBody>
      </p:sp>
      <p:sp>
        <p:nvSpPr>
          <p:cNvPr id="62" name="빗면 61"/>
          <p:cNvSpPr/>
          <p:nvPr/>
        </p:nvSpPr>
        <p:spPr>
          <a:xfrm>
            <a:off x="1086286" y="3228943"/>
            <a:ext cx="896815" cy="691997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4071095" y="4243632"/>
            <a:ext cx="2794081" cy="658480"/>
            <a:chOff x="4698959" y="3099760"/>
            <a:chExt cx="2794081" cy="658480"/>
          </a:xfrm>
        </p:grpSpPr>
        <p:sp>
          <p:nvSpPr>
            <p:cNvPr id="65" name="직사각형 64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9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0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1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71095" y="3124441"/>
            <a:ext cx="2794081" cy="658480"/>
            <a:chOff x="4698959" y="3099760"/>
            <a:chExt cx="2794081" cy="658480"/>
          </a:xfrm>
        </p:grpSpPr>
        <p:sp>
          <p:nvSpPr>
            <p:cNvPr id="75" name="직사각형 74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071095" y="2022121"/>
            <a:ext cx="2794081" cy="658480"/>
            <a:chOff x="4698959" y="3099760"/>
            <a:chExt cx="2794081" cy="658480"/>
          </a:xfrm>
        </p:grpSpPr>
        <p:sp>
          <p:nvSpPr>
            <p:cNvPr id="81" name="직사각형 80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5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6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7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018020" y="1630205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>
                <a:solidFill>
                  <a:srgbClr val="FF0000"/>
                </a:solidFill>
              </a:rPr>
              <a:t>TTIF.1.*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71095" y="2755109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-TTIF.2.*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042072" y="3859673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-TTS.1.*</a:t>
            </a:r>
            <a:endParaRPr lang="ko-KR" altLang="en-US" dirty="0"/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048608" y="2435469"/>
            <a:ext cx="1899138" cy="1139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018585" y="1999537"/>
            <a:ext cx="967153" cy="9402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8000999" y="2293782"/>
            <a:ext cx="134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Consumer</a:t>
            </a:r>
            <a:endParaRPr lang="ko-KR" altLang="en-US" sz="14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0251831" y="1814871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51831" y="2622218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51831" y="3447133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51831" y="4253386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0251831" y="1840755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0251831" y="2683619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251831" y="3522081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254765" y="4271940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cxnSp>
        <p:nvCxnSpPr>
          <p:cNvPr id="102" name="직선 화살표 연결선 101"/>
          <p:cNvCxnSpPr>
            <a:stCxn id="87" idx="3"/>
          </p:cNvCxnSpPr>
          <p:nvPr/>
        </p:nvCxnSpPr>
        <p:spPr>
          <a:xfrm>
            <a:off x="6865176" y="2344813"/>
            <a:ext cx="1003939" cy="90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0223254" y="2070156"/>
            <a:ext cx="1041889" cy="338554"/>
            <a:chOff x="11682587" y="3790288"/>
            <a:chExt cx="1041889" cy="338554"/>
          </a:xfrm>
        </p:grpSpPr>
        <p:sp>
          <p:nvSpPr>
            <p:cNvPr id="104" name="직사각형 103"/>
            <p:cNvSpPr/>
            <p:nvPr/>
          </p:nvSpPr>
          <p:spPr>
            <a:xfrm>
              <a:off x="12133196" y="3874949"/>
              <a:ext cx="474785" cy="19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682587" y="3790288"/>
              <a:ext cx="1041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pdf, </a:t>
              </a:r>
              <a:r>
                <a:rPr lang="en-US" altLang="ko-KR" sz="1600" b="1" dirty="0" smtClean="0"/>
                <a:t>doc</a:t>
              </a:r>
              <a:endParaRPr lang="ko-KR" altLang="en-US" sz="16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424015" y="2909792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424015" y="3705785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12289" y="4507448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9091246" y="2142263"/>
            <a:ext cx="1046285" cy="20255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7482256" y="3563143"/>
            <a:ext cx="2297602" cy="16370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8502161" y="3042348"/>
            <a:ext cx="21980" cy="41524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367145" y="318927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9051679" y="4641556"/>
            <a:ext cx="479183" cy="178079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7504232" y="3714542"/>
            <a:ext cx="23387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Path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‘C</a:t>
            </a:r>
            <a:r>
              <a:rPr lang="en-US" altLang="ko-KR" sz="1400" dirty="0"/>
              <a:t>:\</a:t>
            </a:r>
            <a:r>
              <a:rPr lang="en-US" altLang="ko-KR" sz="1400" dirty="0" smtClean="0"/>
              <a:t>Users\user\Documents\</a:t>
            </a:r>
            <a:r>
              <a:rPr lang="en-US" altLang="ko-KR" sz="1400" dirty="0" err="1" smtClean="0"/>
              <a:t>DaouMessenger</a:t>
            </a:r>
            <a:r>
              <a:rPr lang="en-US" altLang="ko-KR" sz="1400" dirty="0" smtClean="0"/>
              <a:t>’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변환 전 파일 형식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/>
              <a:t>doc</a:t>
            </a:r>
          </a:p>
          <a:p>
            <a:r>
              <a:rPr lang="en-US" altLang="ko-KR" sz="1400" dirty="0" smtClean="0"/>
              <a:t>           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9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199861" y="443265"/>
            <a:ext cx="385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고려 사항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메시지 유실에 대한 안정성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7337" y="2169663"/>
            <a:ext cx="4775945" cy="2143163"/>
            <a:chOff x="767443" y="3307486"/>
            <a:chExt cx="4855661" cy="2178935"/>
          </a:xfrm>
        </p:grpSpPr>
        <p:sp>
          <p:nvSpPr>
            <p:cNvPr id="4" name="TextBox 3"/>
            <p:cNvSpPr txBox="1"/>
            <p:nvPr/>
          </p:nvSpPr>
          <p:spPr>
            <a:xfrm>
              <a:off x="2404780" y="3307486"/>
              <a:ext cx="1792916" cy="46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Automatic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67443" y="4250793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38892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39043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38940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74029" y="4115200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0669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083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3580120" y="4590193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81824" y="4263256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27" name="구부러진 연결선 26"/>
            <p:cNvCxnSpPr/>
            <p:nvPr/>
          </p:nvCxnSpPr>
          <p:spPr>
            <a:xfrm rot="16200000" flipH="1">
              <a:off x="3362413" y="4829727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53545" y="5074903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18239" y="4398218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3555" y="4401756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5333" y="4391123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1621" y="4437331"/>
            <a:ext cx="4855661" cy="2166145"/>
            <a:chOff x="6874075" y="3455858"/>
            <a:chExt cx="4855661" cy="2166145"/>
          </a:xfrm>
        </p:grpSpPr>
        <p:sp>
          <p:nvSpPr>
            <p:cNvPr id="43" name="직사각형 42"/>
            <p:cNvSpPr/>
            <p:nvPr/>
          </p:nvSpPr>
          <p:spPr>
            <a:xfrm>
              <a:off x="6874075" y="4386375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945524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245675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45572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0580661" y="4250782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1332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746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>
              <a:off x="9735499" y="4837282"/>
              <a:ext cx="737948" cy="17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721700" y="4282823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52" name="구부러진 연결선 51"/>
            <p:cNvCxnSpPr/>
            <p:nvPr/>
          </p:nvCxnSpPr>
          <p:spPr>
            <a:xfrm rot="16200000" flipH="1">
              <a:off x="9469045" y="4965309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060177" y="521048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24871" y="4533800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30187" y="4537338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31965" y="4526705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701464" y="3455858"/>
              <a:ext cx="14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Manual </a:t>
              </a:r>
              <a:endPara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V="1">
              <a:off x="9717511" y="4604654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960673" y="485350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Ack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43520" y="1466311"/>
            <a:ext cx="428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Acknowledgement</a:t>
            </a:r>
            <a:endParaRPr lang="en-US" altLang="ko-KR" sz="3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40" y="2654400"/>
            <a:ext cx="6504746" cy="305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040841" y="1466311"/>
            <a:ext cx="536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r>
              <a:rPr lang="en-US" altLang="ko-KR" sz="3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clustering</a:t>
            </a:r>
            <a:endParaRPr lang="en-US" altLang="ko-KR" sz="3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4311" y="2169663"/>
            <a:ext cx="5133866" cy="2235769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8482" y="4415151"/>
            <a:ext cx="5133866" cy="226480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="" xmlns:a16="http://schemas.microsoft.com/office/drawing/2014/main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C28F9A6-1F87-4DD8-9C6B-14C8D88E1602}"/>
                </a:ext>
              </a:extLst>
            </p:cNvPr>
            <p:cNvSpPr txBox="1"/>
            <p:nvPr/>
          </p:nvSpPr>
          <p:spPr>
            <a:xfrm>
              <a:off x="4665880" y="464075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역할 분배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56390" y="4955913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7924" y="2363819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11574" y="2363848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31971" y="2325691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5739" y="2446861"/>
            <a:ext cx="1643326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 요청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44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Client Application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4452" y="362631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5085" y="3118780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파일전송</a:t>
            </a:r>
            <a:endParaRPr lang="ko-KR" altLang="en-US" sz="16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72270" y="2438395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Exchange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50477" y="3776806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644750" y="2507441"/>
            <a:ext cx="1286765" cy="2607933"/>
            <a:chOff x="7236295" y="2647146"/>
            <a:chExt cx="1286765" cy="2607933"/>
          </a:xfrm>
        </p:grpSpPr>
        <p:sp>
          <p:nvSpPr>
            <p:cNvPr id="69" name="타원 68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b="1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41" y="5397490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7902576" y="2454648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898061" y="3480809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121829" y="3776806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37" y="4938979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554" y="2094502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4331041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8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676153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모서리가 둥근 직사각형 88"/>
          <p:cNvSpPr/>
          <p:nvPr/>
        </p:nvSpPr>
        <p:spPr>
          <a:xfrm>
            <a:off x="7726807" y="168753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52194" y="3197377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Binding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8404211" y="4233294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…</a:t>
            </a: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34452" y="4328622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처리 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82373" y="5109336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514945" y="555265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1144" y="2366186"/>
            <a:ext cx="10010994" cy="3114776"/>
            <a:chOff x="651144" y="2366186"/>
            <a:chExt cx="10010994" cy="3114776"/>
          </a:xfrm>
        </p:grpSpPr>
        <p:cxnSp>
          <p:nvCxnSpPr>
            <p:cNvPr id="63" name="직선 화살표 연결선 62"/>
            <p:cNvCxnSpPr/>
            <p:nvPr/>
          </p:nvCxnSpPr>
          <p:spPr>
            <a:xfrm flipH="1">
              <a:off x="651144" y="3043741"/>
              <a:ext cx="79773" cy="58257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294472" y="2738599"/>
              <a:ext cx="1777798" cy="66891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5639354" y="3109566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6310403" y="3043743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9287203" y="2805484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443033" y="2875607"/>
              <a:ext cx="1491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Exchange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RoutingKey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Object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99273" y="2366186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10403" y="3701713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V="1">
              <a:off x="9881226" y="3233498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756650" y="3844688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0708" y="2393884"/>
            <a:ext cx="9216883" cy="3120056"/>
            <a:chOff x="1900708" y="2393884"/>
            <a:chExt cx="9216883" cy="3120056"/>
          </a:xfrm>
        </p:grpSpPr>
        <p:cxnSp>
          <p:nvCxnSpPr>
            <p:cNvPr id="76" name="직선 화살표 연결선 75"/>
            <p:cNvCxnSpPr>
              <a:endCxn id="66" idx="6"/>
            </p:cNvCxnSpPr>
            <p:nvPr/>
          </p:nvCxnSpPr>
          <p:spPr>
            <a:xfrm flipH="1">
              <a:off x="6095996" y="2736959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4597690" y="3109567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9213859" y="3021178"/>
              <a:ext cx="1313727" cy="369332"/>
              <a:chOff x="9069920" y="3156650"/>
              <a:chExt cx="1357547" cy="369332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6383871" y="2393884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 flipH="1">
              <a:off x="2233010" y="4515078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443032" y="4537960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1900708" y="3431488"/>
              <a:ext cx="166314" cy="15976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67022" y="3903832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push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10209394" y="3308227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0494102" y="4682943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</a:t>
              </a:r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91" y="1350335"/>
            <a:ext cx="6704680" cy="4954772"/>
            <a:chOff x="356391" y="1350335"/>
            <a:chExt cx="6704680" cy="495477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56391" y="1350335"/>
              <a:ext cx="67046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9273" y="3193881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최지은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76977" y="1424382"/>
            <a:ext cx="4806480" cy="4954772"/>
            <a:chOff x="7176977" y="1424382"/>
            <a:chExt cx="4806480" cy="495477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7176977" y="1424382"/>
              <a:ext cx="48064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22524" y="3564019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윤희경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583845" y="2610948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정유미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3C6788F7-731F-4752-9288-2F8E5AE4A3C0}"/>
              </a:ext>
            </a:extLst>
          </p:cNvPr>
          <p:cNvSpPr/>
          <p:nvPr/>
        </p:nvSpPr>
        <p:spPr>
          <a:xfrm>
            <a:off x="214310" y="1372147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914900" y="44326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일정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3" y="1273002"/>
            <a:ext cx="9537404" cy="534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>
            <a:extLst>
              <a:ext uri="{FF2B5EF4-FFF2-40B4-BE49-F238E27FC236}">
                <a16:creationId xmlns="" xmlns:a16="http://schemas.microsoft.com/office/drawing/2014/main" id="{256F7EF2-4652-48F0-B637-5583B0D42368}"/>
              </a:ext>
            </a:extLst>
          </p:cNvPr>
          <p:cNvSpPr/>
          <p:nvPr/>
        </p:nvSpPr>
        <p:spPr>
          <a:xfrm>
            <a:off x="4119785" y="1368938"/>
            <a:ext cx="3952429" cy="3917438"/>
          </a:xfrm>
          <a:prstGeom prst="diamond">
            <a:avLst/>
          </a:prstGeom>
          <a:solidFill>
            <a:srgbClr val="FADAD8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="" xmlns:a16="http://schemas.microsoft.com/office/drawing/2014/main" id="{0E172ED3-C2E8-4C40-AA5B-5FC1B20FB783}"/>
              </a:ext>
            </a:extLst>
          </p:cNvPr>
          <p:cNvSpPr/>
          <p:nvPr/>
        </p:nvSpPr>
        <p:spPr>
          <a:xfrm rot="1300671">
            <a:off x="4224737" y="1402361"/>
            <a:ext cx="3894927" cy="4053276"/>
          </a:xfrm>
          <a:prstGeom prst="diamond">
            <a:avLst/>
          </a:prstGeom>
          <a:solidFill>
            <a:srgbClr val="FADAD8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2F6833-7222-4D26-B648-27EBD3AFF3D9}"/>
              </a:ext>
            </a:extLst>
          </p:cNvPr>
          <p:cNvSpPr txBox="1"/>
          <p:nvPr/>
        </p:nvSpPr>
        <p:spPr>
          <a:xfrm>
            <a:off x="5039171" y="2576122"/>
            <a:ext cx="22660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Thank </a:t>
            </a:r>
          </a:p>
          <a:p>
            <a:pPr algn="dist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눈물 방울 25">
            <a:extLst>
              <a:ext uri="{FF2B5EF4-FFF2-40B4-BE49-F238E27FC236}">
                <a16:creationId xmlns="" xmlns:a16="http://schemas.microsoft.com/office/drawing/2014/main" id="{7838DC43-A017-4C3D-A8CE-741D0F6BDD42}"/>
              </a:ext>
            </a:extLst>
          </p:cNvPr>
          <p:cNvSpPr/>
          <p:nvPr/>
        </p:nvSpPr>
        <p:spPr>
          <a:xfrm rot="10800000">
            <a:off x="10137533" y="2516062"/>
            <a:ext cx="1672552" cy="1672552"/>
          </a:xfrm>
          <a:prstGeom prst="teardrop">
            <a:avLst>
              <a:gd name="adj" fmla="val 117967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눈물 방울 19">
            <a:extLst>
              <a:ext uri="{FF2B5EF4-FFF2-40B4-BE49-F238E27FC236}">
                <a16:creationId xmlns="" xmlns:a16="http://schemas.microsoft.com/office/drawing/2014/main" id="{7838DC43-A017-4C3D-A8CE-741D0F6BDD42}"/>
              </a:ext>
            </a:extLst>
          </p:cNvPr>
          <p:cNvSpPr/>
          <p:nvPr/>
        </p:nvSpPr>
        <p:spPr>
          <a:xfrm rot="8100000">
            <a:off x="3662323" y="2137552"/>
            <a:ext cx="1672552" cy="1672552"/>
          </a:xfrm>
          <a:prstGeom prst="teardrop">
            <a:avLst>
              <a:gd name="adj" fmla="val 117967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EB988B4-C00D-4C93-AB9F-EEE089F98556}"/>
              </a:ext>
            </a:extLst>
          </p:cNvPr>
          <p:cNvSpPr/>
          <p:nvPr/>
        </p:nvSpPr>
        <p:spPr>
          <a:xfrm>
            <a:off x="3799734" y="1216834"/>
            <a:ext cx="4459179" cy="497665"/>
          </a:xfrm>
          <a:prstGeom prst="rect">
            <a:avLst/>
          </a:prstGeom>
          <a:solidFill>
            <a:srgbClr val="FADA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3351FB-7D70-4D1F-9CD4-83F205E018C8}"/>
              </a:ext>
            </a:extLst>
          </p:cNvPr>
          <p:cNvSpPr txBox="1"/>
          <p:nvPr/>
        </p:nvSpPr>
        <p:spPr>
          <a:xfrm>
            <a:off x="4081460" y="1223993"/>
            <a:ext cx="38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CONTENT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5306DBE-2C6A-4C70-81B0-6422DF7DAC41}"/>
              </a:ext>
            </a:extLst>
          </p:cNvPr>
          <p:cNvCxnSpPr>
            <a:cxnSpLocks/>
          </p:cNvCxnSpPr>
          <p:nvPr/>
        </p:nvCxnSpPr>
        <p:spPr>
          <a:xfrm>
            <a:off x="-178590" y="4369768"/>
            <a:ext cx="1254917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눈물 방울 10">
            <a:extLst>
              <a:ext uri="{FF2B5EF4-FFF2-40B4-BE49-F238E27FC236}">
                <a16:creationId xmlns="" xmlns:a16="http://schemas.microsoft.com/office/drawing/2014/main" id="{7838DC43-A017-4C3D-A8CE-741D0F6BDD42}"/>
              </a:ext>
            </a:extLst>
          </p:cNvPr>
          <p:cNvSpPr/>
          <p:nvPr/>
        </p:nvSpPr>
        <p:spPr>
          <a:xfrm rot="5572110">
            <a:off x="447523" y="2475259"/>
            <a:ext cx="1672552" cy="1672552"/>
          </a:xfrm>
          <a:prstGeom prst="teardrop">
            <a:avLst>
              <a:gd name="adj" fmla="val 117967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눈물 방울 11">
            <a:extLst>
              <a:ext uri="{FF2B5EF4-FFF2-40B4-BE49-F238E27FC236}">
                <a16:creationId xmlns="" xmlns:a16="http://schemas.microsoft.com/office/drawing/2014/main" id="{FF1F528F-AF69-48D4-9B4B-0AD5CA4F8050}"/>
              </a:ext>
            </a:extLst>
          </p:cNvPr>
          <p:cNvSpPr/>
          <p:nvPr/>
        </p:nvSpPr>
        <p:spPr>
          <a:xfrm rot="15300000" flipV="1">
            <a:off x="1833726" y="4722767"/>
            <a:ext cx="1672556" cy="1672556"/>
          </a:xfrm>
          <a:prstGeom prst="teardrop">
            <a:avLst>
              <a:gd name="adj" fmla="val 114644"/>
            </a:avLst>
          </a:prstGeom>
          <a:solidFill>
            <a:srgbClr val="F8F2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3" name="눈물 방울 12">
            <a:extLst>
              <a:ext uri="{FF2B5EF4-FFF2-40B4-BE49-F238E27FC236}">
                <a16:creationId xmlns="" xmlns:a16="http://schemas.microsoft.com/office/drawing/2014/main" id="{3F9084A3-EB7C-4267-8FC3-077055B32538}"/>
              </a:ext>
            </a:extLst>
          </p:cNvPr>
          <p:cNvSpPr/>
          <p:nvPr/>
        </p:nvSpPr>
        <p:spPr>
          <a:xfrm rot="18664600" flipH="1" flipV="1">
            <a:off x="6837162" y="2225383"/>
            <a:ext cx="1672550" cy="1672550"/>
          </a:xfrm>
          <a:prstGeom prst="teardrop">
            <a:avLst>
              <a:gd name="adj" fmla="val 111348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BF6291-0664-46F5-9E4D-47B8B3CC878E}"/>
              </a:ext>
            </a:extLst>
          </p:cNvPr>
          <p:cNvSpPr txBox="1"/>
          <p:nvPr/>
        </p:nvSpPr>
        <p:spPr>
          <a:xfrm>
            <a:off x="638739" y="3132005"/>
            <a:ext cx="1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팀원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12040AD-A950-48BF-BE14-AF51AD38E17D}"/>
              </a:ext>
            </a:extLst>
          </p:cNvPr>
          <p:cNvSpPr txBox="1"/>
          <p:nvPr/>
        </p:nvSpPr>
        <p:spPr>
          <a:xfrm>
            <a:off x="3676646" y="2876993"/>
            <a:ext cx="169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3. Rabbit MQ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38550B-4BA9-4689-ABAB-1E2C2E16A43D}"/>
              </a:ext>
            </a:extLst>
          </p:cNvPr>
          <p:cNvSpPr txBox="1"/>
          <p:nvPr/>
        </p:nvSpPr>
        <p:spPr>
          <a:xfrm>
            <a:off x="6761281" y="2920840"/>
            <a:ext cx="183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5. MQ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8493B7A-DC58-4EE6-B5A6-983462C82593}"/>
              </a:ext>
            </a:extLst>
          </p:cNvPr>
          <p:cNvSpPr txBox="1"/>
          <p:nvPr/>
        </p:nvSpPr>
        <p:spPr>
          <a:xfrm>
            <a:off x="10137533" y="3232883"/>
            <a:ext cx="173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7.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계획 일정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눈물 방울 20">
            <a:extLst>
              <a:ext uri="{FF2B5EF4-FFF2-40B4-BE49-F238E27FC236}">
                <a16:creationId xmlns="" xmlns:a16="http://schemas.microsoft.com/office/drawing/2014/main" id="{FF1F528F-AF69-48D4-9B4B-0AD5CA4F8050}"/>
              </a:ext>
            </a:extLst>
          </p:cNvPr>
          <p:cNvSpPr/>
          <p:nvPr/>
        </p:nvSpPr>
        <p:spPr>
          <a:xfrm rot="13500000" flipV="1">
            <a:off x="5193044" y="4907592"/>
            <a:ext cx="1672556" cy="1672556"/>
          </a:xfrm>
          <a:prstGeom prst="teardrop">
            <a:avLst>
              <a:gd name="adj" fmla="val 114644"/>
            </a:avLst>
          </a:prstGeom>
          <a:solidFill>
            <a:srgbClr val="F8F2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눈물 방울 21">
            <a:extLst>
              <a:ext uri="{FF2B5EF4-FFF2-40B4-BE49-F238E27FC236}">
                <a16:creationId xmlns="" xmlns:a16="http://schemas.microsoft.com/office/drawing/2014/main" id="{3F9084A3-EB7C-4267-8FC3-077055B32538}"/>
              </a:ext>
            </a:extLst>
          </p:cNvPr>
          <p:cNvSpPr/>
          <p:nvPr/>
        </p:nvSpPr>
        <p:spPr>
          <a:xfrm rot="6077954" flipH="1" flipV="1">
            <a:off x="8991277" y="4650289"/>
            <a:ext cx="1672550" cy="1672550"/>
          </a:xfrm>
          <a:prstGeom prst="teardrop">
            <a:avLst>
              <a:gd name="adj" fmla="val 111348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BF6291-0664-46F5-9E4D-47B8B3CC878E}"/>
              </a:ext>
            </a:extLst>
          </p:cNvPr>
          <p:cNvSpPr txBox="1"/>
          <p:nvPr/>
        </p:nvSpPr>
        <p:spPr>
          <a:xfrm>
            <a:off x="1968695" y="5374379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주제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12040AD-A950-48BF-BE14-AF51AD38E17D}"/>
              </a:ext>
            </a:extLst>
          </p:cNvPr>
          <p:cNvSpPr txBox="1"/>
          <p:nvPr/>
        </p:nvSpPr>
        <p:spPr>
          <a:xfrm>
            <a:off x="5265127" y="5543174"/>
            <a:ext cx="16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서비스플로우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338550B-4BA9-4689-ABAB-1E2C2E16A43D}"/>
              </a:ext>
            </a:extLst>
          </p:cNvPr>
          <p:cNvSpPr txBox="1"/>
          <p:nvPr/>
        </p:nvSpPr>
        <p:spPr>
          <a:xfrm>
            <a:off x="8915396" y="5345746"/>
            <a:ext cx="183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6.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고려사항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9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189749" y="1297084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4654178" y="443265"/>
            <a:ext cx="288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팀원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7" name="Picture 3" descr="C:\Users\user\Documents\DaouMessenger\05210813161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8994475" y="1676901"/>
            <a:ext cx="246407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의류, 사람, 여자, 가장이(가) 표시된 사진&#10;&#10;자동 생성된 설명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3" y="1676901"/>
            <a:ext cx="2464073" cy="28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8829" y="4779836"/>
            <a:ext cx="125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윤희경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31851" y="4779836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최지은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8" name="Picture 4" descr="C:\Users\user\Documents\DaouMessenger\증사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85" y="1675728"/>
            <a:ext cx="2490901" cy="28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376775" y="4779836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정유미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189749" y="5390707"/>
            <a:ext cx="11763375" cy="82934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836" y="5390707"/>
            <a:ext cx="6741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5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“ </a:t>
            </a:r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새로운 것에 도전하고 배워나가는 인턴 </a:t>
            </a:r>
            <a:r>
              <a:rPr lang="en-US" altLang="ko-KR" sz="3600" dirty="0" smtClean="0">
                <a:solidFill>
                  <a:schemeClr val="accent5">
                    <a:lumMod val="7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”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6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189749" y="1297084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4654178" y="443265"/>
            <a:ext cx="288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팩스 변환 분배 시스템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746" y="3424142"/>
            <a:ext cx="951638" cy="874966"/>
          </a:xfrm>
          <a:prstGeom prst="ellipse">
            <a:avLst/>
          </a:prstGeom>
          <a:noFill/>
          <a:ln w="5715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요청</a:t>
            </a:r>
            <a:endParaRPr lang="ko-KR" altLang="en-US" sz="2000" dirty="0">
              <a:solidFill>
                <a:schemeClr val="tx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26535" y="3410371"/>
            <a:ext cx="1787535" cy="8749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2907" y="3410370"/>
            <a:ext cx="1813254" cy="874966"/>
          </a:xfrm>
          <a:prstGeom prst="roundRect">
            <a:avLst/>
          </a:prstGeom>
          <a:noFill/>
          <a:ln w="5715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593832" y="2872294"/>
            <a:ext cx="437238" cy="473940"/>
          </a:xfrm>
          <a:prstGeom prst="ellipse">
            <a:avLst/>
          </a:prstGeom>
          <a:noFill/>
          <a:ln w="3810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11416" y="3610882"/>
            <a:ext cx="437238" cy="473940"/>
          </a:xfrm>
          <a:prstGeom prst="ellipse">
            <a:avLst/>
          </a:prstGeom>
          <a:noFill/>
          <a:ln w="3810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620208" y="4359998"/>
            <a:ext cx="437239" cy="473941"/>
          </a:xfrm>
          <a:prstGeom prst="ellipse">
            <a:avLst/>
          </a:prstGeom>
          <a:noFill/>
          <a:ln w="38100">
            <a:solidFill>
              <a:srgbClr val="505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60058" y="3847852"/>
            <a:ext cx="9689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701315" y="3841561"/>
            <a:ext cx="816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703358" y="3240726"/>
            <a:ext cx="816592" cy="3439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703358" y="3861625"/>
            <a:ext cx="816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703358" y="4153062"/>
            <a:ext cx="816592" cy="3993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76517" y="3653016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File System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56223" y="3620501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69790" y="5187630"/>
            <a:ext cx="838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</a:t>
            </a:r>
            <a:r>
              <a:rPr lang="ko-KR" altLang="en-US" sz="2000">
                <a:latin typeface="한컴 백제 B" panose="02020603020101020101" pitchFamily="18" charset="-127"/>
                <a:ea typeface="한컴 백제 B" panose="02020603020101020101" pitchFamily="18" charset="-127"/>
              </a:rPr>
              <a:t>기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" name="모서리가 접힌 도형 2"/>
          <p:cNvSpPr/>
          <p:nvPr/>
        </p:nvSpPr>
        <p:spPr>
          <a:xfrm>
            <a:off x="9346019" y="2678447"/>
            <a:ext cx="2466753" cy="294923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40755" y="2976460"/>
            <a:ext cx="2851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요구사항</a:t>
            </a:r>
            <a:endParaRPr lang="en-US" altLang="ko-KR" sz="28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프로세스 관리</a:t>
            </a:r>
            <a:endParaRPr lang="en-US" altLang="ko-KR" sz="2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분배 룰 적용</a:t>
            </a:r>
            <a:endParaRPr lang="en-US" altLang="ko-KR" sz="2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프로세스 모니터링</a:t>
            </a:r>
            <a:endParaRPr lang="en-US" altLang="ko-KR" sz="2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연속 보장</a:t>
            </a:r>
            <a:endParaRPr lang="ko-KR" altLang="en-US" sz="2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852" y="1648047"/>
            <a:ext cx="556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 변환 분배 시스템이란</a:t>
            </a:r>
            <a:r>
              <a:rPr lang="en-US" altLang="ko-KR" sz="40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40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59130" y="2976460"/>
            <a:ext cx="2095048" cy="3241019"/>
            <a:chOff x="2559130" y="2545643"/>
            <a:chExt cx="2095048" cy="3241019"/>
          </a:xfrm>
        </p:grpSpPr>
        <p:sp>
          <p:nvSpPr>
            <p:cNvPr id="29" name="직사각형 28"/>
            <p:cNvSpPr/>
            <p:nvPr/>
          </p:nvSpPr>
          <p:spPr>
            <a:xfrm>
              <a:off x="2559130" y="2545643"/>
              <a:ext cx="2095048" cy="3241019"/>
            </a:xfrm>
            <a:prstGeom prst="rect">
              <a:avLst/>
            </a:prstGeom>
            <a:solidFill>
              <a:srgbClr val="F4EAE4">
                <a:alpha val="81000"/>
              </a:srgbClr>
            </a:solidFill>
            <a:ln w="5715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tx1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Rabbit </a:t>
              </a:r>
              <a:r>
                <a:rPr lang="en-US" altLang="ko-KR" sz="6600" b="1" dirty="0" smtClean="0">
                  <a:solidFill>
                    <a:schemeClr val="tx1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MQ</a:t>
              </a:r>
              <a:endParaRPr lang="ko-KR" altLang="en-US" sz="7200" b="1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pic>
          <p:nvPicPr>
            <p:cNvPr id="30" name="Picture 3" descr="C:\Users\user\Downloads\rabbitmq-icon (1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99" y="2663803"/>
              <a:ext cx="577805" cy="57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84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3C6788F7-731F-4752-9288-2F8E5AE4A3C0}"/>
              </a:ext>
            </a:extLst>
          </p:cNvPr>
          <p:cNvSpPr/>
          <p:nvPr/>
        </p:nvSpPr>
        <p:spPr>
          <a:xfrm>
            <a:off x="214310" y="1372147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914900" y="44326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Rabbit MQ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7607" y="4119972"/>
            <a:ext cx="516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얼랭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(</a:t>
            </a:r>
            <a:r>
              <a:rPr lang="en-US" altLang="ko-KR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Erlang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으로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AMQP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를 구현한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오픈 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소스 메시지 브로커 소프트웨어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5072" y="2937310"/>
            <a:ext cx="3906710" cy="923330"/>
          </a:xfrm>
          <a:prstGeom prst="rect">
            <a:avLst/>
          </a:prstGeom>
          <a:solidFill>
            <a:srgbClr val="FADA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Rabbit MQ</a:t>
            </a:r>
            <a:endParaRPr lang="ko-KR" altLang="en-US" sz="5400" b="1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2050" name="Picture 2" descr="RabbitMQ에 대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6" y="1372710"/>
            <a:ext cx="4797130" cy="52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3C6788F7-731F-4752-9288-2F8E5AE4A3C0}"/>
              </a:ext>
            </a:extLst>
          </p:cNvPr>
          <p:cNvSpPr/>
          <p:nvPr/>
        </p:nvSpPr>
        <p:spPr>
          <a:xfrm>
            <a:off x="214310" y="1167080"/>
            <a:ext cx="11763375" cy="5624407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818185" y="443265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Message Queuing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073346" y="3697135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082163" y="5072082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01775" y="5059236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06366" y="3697135"/>
            <a:ext cx="1179249" cy="1179249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24376" y="3719860"/>
            <a:ext cx="3748154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비동기</a:t>
            </a:r>
            <a:endParaRPr lang="en-US" altLang="ko-KR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에 넣기 때문에 영향을 받지 않고 비즈니스 </a:t>
            </a:r>
            <a:r>
              <a:rPr lang="ko-KR" altLang="en-US" sz="12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로직을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처리할 수 있음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67632" y="5119978"/>
            <a:ext cx="370489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비동조</a:t>
            </a:r>
            <a:endParaRPr lang="en-US" altLang="ko-KR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소프트웨어와 </a:t>
            </a:r>
            <a:r>
              <a:rPr lang="en-US" altLang="ko-KR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MQ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는 분리 됨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3046" y="3681189"/>
            <a:ext cx="3431260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확장성</a:t>
            </a:r>
            <a:endParaRPr lang="en-US" altLang="ko-KR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다수의 서비스들이 접근하여 원하는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서비스를</a:t>
            </a:r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이용하는데 용이함</a:t>
            </a:r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이는 </a:t>
            </a:r>
            <a:r>
              <a: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다수의 서비스를 분리하는 데에도 </a:t>
            </a: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도움을 줌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9731" y="5159876"/>
            <a:ext cx="3469911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탄력성</a:t>
            </a:r>
            <a:endParaRPr lang="en-US" altLang="ko-KR" b="1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연결된 서비스에 이상이 생기더라도 다른 서비스에</a:t>
            </a:r>
            <a:endParaRPr lang="en-US" altLang="ko-KR" sz="12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영향을 미치지 않음</a:t>
            </a:r>
            <a:endParaRPr lang="ko-KR" altLang="en-US" sz="1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2056" name="Picture 8" descr="Flat Synchronize Icon - Flaticons.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7111" y1="16889" x2="27111" y2="16889"/>
                        <a14:foregroundMark x1="84889" y1="47111" x2="84889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34" y="3912151"/>
            <a:ext cx="822885" cy="8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네 개의 확장 화살표 - 무료 화살개 아이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2" descr="네 개의 확장 화살표 - 무료 화살개 아이콘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 descr="확장 성 - 무료 과학 기술개 아이콘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98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48" y="4000500"/>
            <a:ext cx="667156" cy="6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lasticity Icon 이미지, 스톡 사진 및 벡터 | Shutterstock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923" y1="38214" x2="56923" y2="38214"/>
                        <a14:foregroundMark x1="48077" y1="59643" x2="48077" y2="59643"/>
                        <a14:foregroundMark x1="50385" y1="66071" x2="50385" y2="66071"/>
                      </a14:backgroundRemoval>
                    </a14:imgEffect>
                    <a14:imgEffect>
                      <a14:brightnessContrast bright="9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30" y="5084519"/>
            <a:ext cx="1071919" cy="11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reak, chain, cut, destroy, destruction, divide, separation icon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34" y="5233118"/>
            <a:ext cx="831483" cy="8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essage Queue Examp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98" y="1437298"/>
            <a:ext cx="4219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3C6788F7-731F-4752-9288-2F8E5AE4A3C0}"/>
              </a:ext>
            </a:extLst>
          </p:cNvPr>
          <p:cNvSpPr/>
          <p:nvPr/>
        </p:nvSpPr>
        <p:spPr>
          <a:xfrm>
            <a:off x="214310" y="1372147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C28F9A6-1F87-4DD8-9C6B-14C8D88E1602}"/>
              </a:ext>
            </a:extLst>
          </p:cNvPr>
          <p:cNvSpPr txBox="1"/>
          <p:nvPr/>
        </p:nvSpPr>
        <p:spPr>
          <a:xfrm>
            <a:off x="4914900" y="44326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의 종류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582950" y="2848775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00450" y="2920661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892812" y="2086542"/>
            <a:ext cx="2936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IBM MQ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가장 많이 사용되는 상용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제품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JMS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메시징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기반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MQTT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프로토콜을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지원</a:t>
            </a:r>
          </a:p>
        </p:txBody>
      </p:sp>
      <p:sp>
        <p:nvSpPr>
          <p:cNvPr id="11" name="타원 10"/>
          <p:cNvSpPr/>
          <p:nvPr/>
        </p:nvSpPr>
        <p:spPr>
          <a:xfrm>
            <a:off x="8582950" y="4567879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000450" y="4639765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892811" y="4102385"/>
            <a:ext cx="281914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Kafka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실시간 로그 처리에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특화되어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설계된 시스템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AMQP, JMS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 아닌 단순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메시지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헤더를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이용한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TCP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통신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6613" y="2095587"/>
            <a:ext cx="266841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Rabbit MQ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AMQP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프로토콜을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사용하여   개발된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실시간 모니터링이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용이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 flipH="1">
            <a:off x="3302792" y="2848775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3446564" y="2920661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 flipH="1">
            <a:off x="3302792" y="4567879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446564" y="4639765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76613" y="4102385"/>
            <a:ext cx="266841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Apache Active MQ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Java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기반의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JMS Queue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를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지원하는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오픈소스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MQTT, AMQP,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OpenWire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, STOMP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프로토콜을 지원</a:t>
            </a:r>
          </a:p>
        </p:txBody>
      </p:sp>
      <p:sp>
        <p:nvSpPr>
          <p:cNvPr id="25" name="자유형 24"/>
          <p:cNvSpPr/>
          <p:nvPr/>
        </p:nvSpPr>
        <p:spPr>
          <a:xfrm>
            <a:off x="5740042" y="2436754"/>
            <a:ext cx="530302" cy="1364739"/>
          </a:xfrm>
          <a:custGeom>
            <a:avLst/>
            <a:gdLst>
              <a:gd name="connsiteX0" fmla="*/ 292502 w 585004"/>
              <a:gd name="connsiteY0" fmla="*/ 0 h 1505514"/>
              <a:gd name="connsiteX1" fmla="*/ 324910 w 585004"/>
              <a:gd name="connsiteY1" fmla="*/ 35657 h 1505514"/>
              <a:gd name="connsiteX2" fmla="*/ 585004 w 585004"/>
              <a:gd name="connsiteY2" fmla="*/ 760172 h 1505514"/>
              <a:gd name="connsiteX3" fmla="*/ 390479 w 585004"/>
              <a:gd name="connsiteY3" fmla="*/ 1397002 h 1505514"/>
              <a:gd name="connsiteX4" fmla="*/ 363413 w 585004"/>
              <a:gd name="connsiteY4" fmla="*/ 1433197 h 1505514"/>
              <a:gd name="connsiteX5" fmla="*/ 333608 w 585004"/>
              <a:gd name="connsiteY5" fmla="*/ 1460286 h 1505514"/>
              <a:gd name="connsiteX6" fmla="*/ 292502 w 585004"/>
              <a:gd name="connsiteY6" fmla="*/ 1505514 h 1505514"/>
              <a:gd name="connsiteX7" fmla="*/ 251396 w 585004"/>
              <a:gd name="connsiteY7" fmla="*/ 1460286 h 1505514"/>
              <a:gd name="connsiteX8" fmla="*/ 221591 w 585004"/>
              <a:gd name="connsiteY8" fmla="*/ 1433197 h 1505514"/>
              <a:gd name="connsiteX9" fmla="*/ 194525 w 585004"/>
              <a:gd name="connsiteY9" fmla="*/ 1397002 h 1505514"/>
              <a:gd name="connsiteX10" fmla="*/ 0 w 585004"/>
              <a:gd name="connsiteY10" fmla="*/ 760172 h 1505514"/>
              <a:gd name="connsiteX11" fmla="*/ 260094 w 585004"/>
              <a:gd name="connsiteY11" fmla="*/ 3565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24910" y="35657"/>
                </a:lnTo>
                <a:cubicBezTo>
                  <a:pt x="487396" y="232545"/>
                  <a:pt x="585004" y="484960"/>
                  <a:pt x="585004" y="760172"/>
                </a:cubicBezTo>
                <a:cubicBezTo>
                  <a:pt x="585004" y="996069"/>
                  <a:pt x="513292" y="1215216"/>
                  <a:pt x="390479" y="1397002"/>
                </a:cubicBezTo>
                <a:lnTo>
                  <a:pt x="363413" y="1433197"/>
                </a:lnTo>
                <a:lnTo>
                  <a:pt x="333608" y="1460286"/>
                </a:lnTo>
                <a:lnTo>
                  <a:pt x="292502" y="1505514"/>
                </a:lnTo>
                <a:lnTo>
                  <a:pt x="251396" y="1460286"/>
                </a:lnTo>
                <a:lnTo>
                  <a:pt x="221591" y="1433197"/>
                </a:lnTo>
                <a:lnTo>
                  <a:pt x="194525" y="1397002"/>
                </a:lnTo>
                <a:cubicBezTo>
                  <a:pt x="71712" y="1215216"/>
                  <a:pt x="0" y="996069"/>
                  <a:pt x="0" y="760172"/>
                </a:cubicBezTo>
                <a:cubicBezTo>
                  <a:pt x="0" y="484960"/>
                  <a:pt x="97608" y="232545"/>
                  <a:pt x="260094" y="35657"/>
                </a:cubicBez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4464380" y="3458081"/>
            <a:ext cx="1534704" cy="700268"/>
          </a:xfrm>
          <a:custGeom>
            <a:avLst/>
            <a:gdLst>
              <a:gd name="connsiteX0" fmla="*/ 853245 w 1693012"/>
              <a:gd name="connsiteY0" fmla="*/ 0 h 772502"/>
              <a:gd name="connsiteX1" fmla="*/ 1577760 w 1693012"/>
              <a:gd name="connsiteY1" fmla="*/ 260094 h 772502"/>
              <a:gd name="connsiteX2" fmla="*/ 1628840 w 1693012"/>
              <a:gd name="connsiteY2" fmla="*/ 306519 h 772502"/>
              <a:gd name="connsiteX3" fmla="*/ 1667343 w 1693012"/>
              <a:gd name="connsiteY3" fmla="*/ 358009 h 772502"/>
              <a:gd name="connsiteX4" fmla="*/ 1693012 w 1693012"/>
              <a:gd name="connsiteY4" fmla="*/ 386251 h 772502"/>
              <a:gd name="connsiteX5" fmla="*/ 1667343 w 1693012"/>
              <a:gd name="connsiteY5" fmla="*/ 414493 h 772502"/>
              <a:gd name="connsiteX6" fmla="*/ 1628840 w 1693012"/>
              <a:gd name="connsiteY6" fmla="*/ 465983 h 772502"/>
              <a:gd name="connsiteX7" fmla="*/ 1577760 w 1693012"/>
              <a:gd name="connsiteY7" fmla="*/ 512408 h 772502"/>
              <a:gd name="connsiteX8" fmla="*/ 853245 w 1693012"/>
              <a:gd name="connsiteY8" fmla="*/ 772502 h 772502"/>
              <a:gd name="connsiteX9" fmla="*/ 47845 w 1693012"/>
              <a:gd name="connsiteY9" fmla="*/ 438894 h 772502"/>
              <a:gd name="connsiteX10" fmla="*/ 0 w 1693012"/>
              <a:gd name="connsiteY10" fmla="*/ 386251 h 772502"/>
              <a:gd name="connsiteX11" fmla="*/ 47845 w 1693012"/>
              <a:gd name="connsiteY11" fmla="*/ 333608 h 772502"/>
              <a:gd name="connsiteX12" fmla="*/ 853245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53245" y="0"/>
                </a:moveTo>
                <a:cubicBezTo>
                  <a:pt x="1128458" y="0"/>
                  <a:pt x="1380872" y="97608"/>
                  <a:pt x="1577760" y="260094"/>
                </a:cubicBezTo>
                <a:lnTo>
                  <a:pt x="1628840" y="306519"/>
                </a:lnTo>
                <a:lnTo>
                  <a:pt x="1667343" y="358009"/>
                </a:lnTo>
                <a:lnTo>
                  <a:pt x="1693012" y="386251"/>
                </a:lnTo>
                <a:lnTo>
                  <a:pt x="1667343" y="414493"/>
                </a:lnTo>
                <a:lnTo>
                  <a:pt x="1628840" y="465983"/>
                </a:lnTo>
                <a:lnTo>
                  <a:pt x="1577760" y="512408"/>
                </a:lnTo>
                <a:cubicBezTo>
                  <a:pt x="1380872" y="674894"/>
                  <a:pt x="1128458" y="772502"/>
                  <a:pt x="853245" y="772502"/>
                </a:cubicBezTo>
                <a:cubicBezTo>
                  <a:pt x="538717" y="772502"/>
                  <a:pt x="253965" y="645014"/>
                  <a:pt x="47845" y="438894"/>
                </a:cubicBezTo>
                <a:lnTo>
                  <a:pt x="0" y="386251"/>
                </a:lnTo>
                <a:lnTo>
                  <a:pt x="47845" y="333608"/>
                </a:lnTo>
                <a:cubicBezTo>
                  <a:pt x="253965" y="127488"/>
                  <a:pt x="538717" y="0"/>
                  <a:pt x="853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011303" y="3458081"/>
            <a:ext cx="1534704" cy="700268"/>
          </a:xfrm>
          <a:custGeom>
            <a:avLst/>
            <a:gdLst>
              <a:gd name="connsiteX0" fmla="*/ 839766 w 1693012"/>
              <a:gd name="connsiteY0" fmla="*/ 0 h 772502"/>
              <a:gd name="connsiteX1" fmla="*/ 1645166 w 1693012"/>
              <a:gd name="connsiteY1" fmla="*/ 333608 h 772502"/>
              <a:gd name="connsiteX2" fmla="*/ 1693012 w 1693012"/>
              <a:gd name="connsiteY2" fmla="*/ 386251 h 772502"/>
              <a:gd name="connsiteX3" fmla="*/ 1645166 w 1693012"/>
              <a:gd name="connsiteY3" fmla="*/ 438894 h 772502"/>
              <a:gd name="connsiteX4" fmla="*/ 839766 w 1693012"/>
              <a:gd name="connsiteY4" fmla="*/ 772502 h 772502"/>
              <a:gd name="connsiteX5" fmla="*/ 115251 w 1693012"/>
              <a:gd name="connsiteY5" fmla="*/ 512408 h 772502"/>
              <a:gd name="connsiteX6" fmla="*/ 64171 w 1693012"/>
              <a:gd name="connsiteY6" fmla="*/ 465983 h 772502"/>
              <a:gd name="connsiteX7" fmla="*/ 25668 w 1693012"/>
              <a:gd name="connsiteY7" fmla="*/ 414493 h 772502"/>
              <a:gd name="connsiteX8" fmla="*/ 0 w 1693012"/>
              <a:gd name="connsiteY8" fmla="*/ 386251 h 772502"/>
              <a:gd name="connsiteX9" fmla="*/ 25668 w 1693012"/>
              <a:gd name="connsiteY9" fmla="*/ 358009 h 772502"/>
              <a:gd name="connsiteX10" fmla="*/ 64171 w 1693012"/>
              <a:gd name="connsiteY10" fmla="*/ 306519 h 772502"/>
              <a:gd name="connsiteX11" fmla="*/ 115251 w 1693012"/>
              <a:gd name="connsiteY11" fmla="*/ 260094 h 772502"/>
              <a:gd name="connsiteX12" fmla="*/ 839766 w 1693012"/>
              <a:gd name="connsiteY12" fmla="*/ 0 h 77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012" h="772502">
                <a:moveTo>
                  <a:pt x="839766" y="0"/>
                </a:moveTo>
                <a:cubicBezTo>
                  <a:pt x="1154295" y="0"/>
                  <a:pt x="1439047" y="127488"/>
                  <a:pt x="1645166" y="333608"/>
                </a:cubicBezTo>
                <a:lnTo>
                  <a:pt x="1693012" y="386251"/>
                </a:lnTo>
                <a:lnTo>
                  <a:pt x="1645166" y="438894"/>
                </a:lnTo>
                <a:cubicBezTo>
                  <a:pt x="1439047" y="645014"/>
                  <a:pt x="1154295" y="772502"/>
                  <a:pt x="839766" y="772502"/>
                </a:cubicBezTo>
                <a:cubicBezTo>
                  <a:pt x="564554" y="772502"/>
                  <a:pt x="312139" y="674894"/>
                  <a:pt x="115251" y="512408"/>
                </a:cubicBezTo>
                <a:lnTo>
                  <a:pt x="64171" y="465983"/>
                </a:lnTo>
                <a:lnTo>
                  <a:pt x="25668" y="414493"/>
                </a:lnTo>
                <a:lnTo>
                  <a:pt x="0" y="386251"/>
                </a:lnTo>
                <a:lnTo>
                  <a:pt x="25668" y="358009"/>
                </a:lnTo>
                <a:lnTo>
                  <a:pt x="64171" y="306519"/>
                </a:lnTo>
                <a:lnTo>
                  <a:pt x="115251" y="260094"/>
                </a:lnTo>
                <a:cubicBezTo>
                  <a:pt x="312139" y="97608"/>
                  <a:pt x="564554" y="0"/>
                  <a:pt x="839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5740042" y="3814937"/>
            <a:ext cx="530302" cy="1364739"/>
          </a:xfrm>
          <a:custGeom>
            <a:avLst/>
            <a:gdLst>
              <a:gd name="connsiteX0" fmla="*/ 292502 w 585004"/>
              <a:gd name="connsiteY0" fmla="*/ 0 h 1505514"/>
              <a:gd name="connsiteX1" fmla="*/ 333608 w 585004"/>
              <a:gd name="connsiteY1" fmla="*/ 45227 h 1505514"/>
              <a:gd name="connsiteX2" fmla="*/ 363413 w 585004"/>
              <a:gd name="connsiteY2" fmla="*/ 72316 h 1505514"/>
              <a:gd name="connsiteX3" fmla="*/ 390479 w 585004"/>
              <a:gd name="connsiteY3" fmla="*/ 108511 h 1505514"/>
              <a:gd name="connsiteX4" fmla="*/ 585004 w 585004"/>
              <a:gd name="connsiteY4" fmla="*/ 745341 h 1505514"/>
              <a:gd name="connsiteX5" fmla="*/ 324910 w 585004"/>
              <a:gd name="connsiteY5" fmla="*/ 1469856 h 1505514"/>
              <a:gd name="connsiteX6" fmla="*/ 292502 w 585004"/>
              <a:gd name="connsiteY6" fmla="*/ 1505514 h 1505514"/>
              <a:gd name="connsiteX7" fmla="*/ 260094 w 585004"/>
              <a:gd name="connsiteY7" fmla="*/ 1469856 h 1505514"/>
              <a:gd name="connsiteX8" fmla="*/ 0 w 585004"/>
              <a:gd name="connsiteY8" fmla="*/ 745341 h 1505514"/>
              <a:gd name="connsiteX9" fmla="*/ 194525 w 585004"/>
              <a:gd name="connsiteY9" fmla="*/ 108511 h 1505514"/>
              <a:gd name="connsiteX10" fmla="*/ 221591 w 585004"/>
              <a:gd name="connsiteY10" fmla="*/ 72316 h 1505514"/>
              <a:gd name="connsiteX11" fmla="*/ 251396 w 585004"/>
              <a:gd name="connsiteY11" fmla="*/ 45227 h 1505514"/>
              <a:gd name="connsiteX12" fmla="*/ 292502 w 585004"/>
              <a:gd name="connsiteY12" fmla="*/ 0 h 15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004" h="1505514">
                <a:moveTo>
                  <a:pt x="292502" y="0"/>
                </a:moveTo>
                <a:lnTo>
                  <a:pt x="333608" y="45227"/>
                </a:lnTo>
                <a:lnTo>
                  <a:pt x="363413" y="72316"/>
                </a:lnTo>
                <a:lnTo>
                  <a:pt x="390479" y="108511"/>
                </a:lnTo>
                <a:cubicBezTo>
                  <a:pt x="513292" y="290298"/>
                  <a:pt x="585004" y="509445"/>
                  <a:pt x="585004" y="745341"/>
                </a:cubicBezTo>
                <a:cubicBezTo>
                  <a:pt x="585004" y="1020554"/>
                  <a:pt x="487396" y="1272968"/>
                  <a:pt x="324910" y="1469856"/>
                </a:cubicBezTo>
                <a:lnTo>
                  <a:pt x="292502" y="1505514"/>
                </a:lnTo>
                <a:lnTo>
                  <a:pt x="260094" y="1469856"/>
                </a:lnTo>
                <a:cubicBezTo>
                  <a:pt x="97608" y="1272968"/>
                  <a:pt x="0" y="1020554"/>
                  <a:pt x="0" y="745341"/>
                </a:cubicBezTo>
                <a:cubicBezTo>
                  <a:pt x="0" y="509445"/>
                  <a:pt x="71712" y="290298"/>
                  <a:pt x="194525" y="108511"/>
                </a:cubicBezTo>
                <a:lnTo>
                  <a:pt x="221591" y="72316"/>
                </a:lnTo>
                <a:lnTo>
                  <a:pt x="251396" y="45227"/>
                </a:lnTo>
                <a:lnTo>
                  <a:pt x="292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205338" y="2093343"/>
            <a:ext cx="1799856" cy="1714873"/>
          </a:xfrm>
          <a:custGeom>
            <a:avLst/>
            <a:gdLst>
              <a:gd name="connsiteX0" fmla="*/ 1139008 w 1985514"/>
              <a:gd name="connsiteY0" fmla="*/ 0 h 1891765"/>
              <a:gd name="connsiteX1" fmla="*/ 1944408 w 1985514"/>
              <a:gd name="connsiteY1" fmla="*/ 333608 h 1891765"/>
              <a:gd name="connsiteX2" fmla="*/ 1985514 w 1985514"/>
              <a:gd name="connsiteY2" fmla="*/ 378836 h 1891765"/>
              <a:gd name="connsiteX3" fmla="*/ 1953106 w 1985514"/>
              <a:gd name="connsiteY3" fmla="*/ 414493 h 1891765"/>
              <a:gd name="connsiteX4" fmla="*/ 1693012 w 1985514"/>
              <a:gd name="connsiteY4" fmla="*/ 1139008 h 1891765"/>
              <a:gd name="connsiteX5" fmla="*/ 1887537 w 1985514"/>
              <a:gd name="connsiteY5" fmla="*/ 1775838 h 1891765"/>
              <a:gd name="connsiteX6" fmla="*/ 1914603 w 1985514"/>
              <a:gd name="connsiteY6" fmla="*/ 1812033 h 1891765"/>
              <a:gd name="connsiteX7" fmla="*/ 1863523 w 1985514"/>
              <a:gd name="connsiteY7" fmla="*/ 1765608 h 1891765"/>
              <a:gd name="connsiteX8" fmla="*/ 1139008 w 1985514"/>
              <a:gd name="connsiteY8" fmla="*/ 1505514 h 1891765"/>
              <a:gd name="connsiteX9" fmla="*/ 333608 w 1985514"/>
              <a:gd name="connsiteY9" fmla="*/ 1839122 h 1891765"/>
              <a:gd name="connsiteX10" fmla="*/ 285763 w 1985514"/>
              <a:gd name="connsiteY10" fmla="*/ 1891765 h 1891765"/>
              <a:gd name="connsiteX11" fmla="*/ 260094 w 1985514"/>
              <a:gd name="connsiteY11" fmla="*/ 1863523 h 1891765"/>
              <a:gd name="connsiteX12" fmla="*/ 0 w 1985514"/>
              <a:gd name="connsiteY12" fmla="*/ 1139008 h 1891765"/>
              <a:gd name="connsiteX13" fmla="*/ 1139008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139008" y="0"/>
                </a:moveTo>
                <a:cubicBezTo>
                  <a:pt x="1453537" y="0"/>
                  <a:pt x="1738289" y="127488"/>
                  <a:pt x="1944408" y="333608"/>
                </a:cubicBezTo>
                <a:lnTo>
                  <a:pt x="1985514" y="378836"/>
                </a:lnTo>
                <a:lnTo>
                  <a:pt x="1953106" y="414493"/>
                </a:lnTo>
                <a:cubicBezTo>
                  <a:pt x="1790620" y="611381"/>
                  <a:pt x="1693012" y="863796"/>
                  <a:pt x="1693012" y="1139008"/>
                </a:cubicBezTo>
                <a:cubicBezTo>
                  <a:pt x="1693012" y="1374905"/>
                  <a:pt x="1764724" y="1594052"/>
                  <a:pt x="1887537" y="1775838"/>
                </a:cubicBezTo>
                <a:lnTo>
                  <a:pt x="1914603" y="1812033"/>
                </a:lnTo>
                <a:lnTo>
                  <a:pt x="1863523" y="1765608"/>
                </a:lnTo>
                <a:cubicBezTo>
                  <a:pt x="1666635" y="1603122"/>
                  <a:pt x="1414221" y="1505514"/>
                  <a:pt x="1139008" y="1505514"/>
                </a:cubicBezTo>
                <a:cubicBezTo>
                  <a:pt x="824480" y="1505514"/>
                  <a:pt x="539728" y="1633002"/>
                  <a:pt x="333608" y="1839122"/>
                </a:cubicBezTo>
                <a:lnTo>
                  <a:pt x="285763" y="1891765"/>
                </a:lnTo>
                <a:lnTo>
                  <a:pt x="260094" y="1863523"/>
                </a:lnTo>
                <a:cubicBezTo>
                  <a:pt x="97608" y="1666635"/>
                  <a:pt x="0" y="1414221"/>
                  <a:pt x="0" y="1139008"/>
                </a:cubicBezTo>
                <a:cubicBezTo>
                  <a:pt x="0" y="509951"/>
                  <a:pt x="509951" y="0"/>
                  <a:pt x="1139008" y="0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 l="19000" t="35000" r="25000" b="34000"/>
            </a:stretch>
          </a:blipFill>
          <a:ln w="38100">
            <a:solidFill>
              <a:srgbClr val="F4E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005194" y="2093343"/>
            <a:ext cx="1799856" cy="1714873"/>
          </a:xfrm>
          <a:custGeom>
            <a:avLst/>
            <a:gdLst>
              <a:gd name="connsiteX0" fmla="*/ 846506 w 1985514"/>
              <a:gd name="connsiteY0" fmla="*/ 0 h 1891765"/>
              <a:gd name="connsiteX1" fmla="*/ 1985514 w 1985514"/>
              <a:gd name="connsiteY1" fmla="*/ 1139008 h 1891765"/>
              <a:gd name="connsiteX2" fmla="*/ 1725420 w 1985514"/>
              <a:gd name="connsiteY2" fmla="*/ 1863523 h 1891765"/>
              <a:gd name="connsiteX3" fmla="*/ 1699752 w 1985514"/>
              <a:gd name="connsiteY3" fmla="*/ 1891765 h 1891765"/>
              <a:gd name="connsiteX4" fmla="*/ 1651906 w 1985514"/>
              <a:gd name="connsiteY4" fmla="*/ 1839122 h 1891765"/>
              <a:gd name="connsiteX5" fmla="*/ 846506 w 1985514"/>
              <a:gd name="connsiteY5" fmla="*/ 1505514 h 1891765"/>
              <a:gd name="connsiteX6" fmla="*/ 121991 w 1985514"/>
              <a:gd name="connsiteY6" fmla="*/ 1765608 h 1891765"/>
              <a:gd name="connsiteX7" fmla="*/ 70911 w 1985514"/>
              <a:gd name="connsiteY7" fmla="*/ 1812033 h 1891765"/>
              <a:gd name="connsiteX8" fmla="*/ 97977 w 1985514"/>
              <a:gd name="connsiteY8" fmla="*/ 1775838 h 1891765"/>
              <a:gd name="connsiteX9" fmla="*/ 292502 w 1985514"/>
              <a:gd name="connsiteY9" fmla="*/ 1139008 h 1891765"/>
              <a:gd name="connsiteX10" fmla="*/ 32408 w 1985514"/>
              <a:gd name="connsiteY10" fmla="*/ 414493 h 1891765"/>
              <a:gd name="connsiteX11" fmla="*/ 0 w 1985514"/>
              <a:gd name="connsiteY11" fmla="*/ 378836 h 1891765"/>
              <a:gd name="connsiteX12" fmla="*/ 41106 w 1985514"/>
              <a:gd name="connsiteY12" fmla="*/ 333608 h 1891765"/>
              <a:gd name="connsiteX13" fmla="*/ 846506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846506" y="0"/>
                </a:moveTo>
                <a:cubicBezTo>
                  <a:pt x="1475563" y="0"/>
                  <a:pt x="1985514" y="509951"/>
                  <a:pt x="1985514" y="1139008"/>
                </a:cubicBezTo>
                <a:cubicBezTo>
                  <a:pt x="1985514" y="1414221"/>
                  <a:pt x="1887906" y="1666635"/>
                  <a:pt x="1725420" y="1863523"/>
                </a:cubicBezTo>
                <a:lnTo>
                  <a:pt x="1699752" y="1891765"/>
                </a:lnTo>
                <a:lnTo>
                  <a:pt x="1651906" y="1839122"/>
                </a:lnTo>
                <a:cubicBezTo>
                  <a:pt x="1445787" y="1633002"/>
                  <a:pt x="1161035" y="1505514"/>
                  <a:pt x="846506" y="1505514"/>
                </a:cubicBezTo>
                <a:cubicBezTo>
                  <a:pt x="571294" y="1505514"/>
                  <a:pt x="318879" y="1603122"/>
                  <a:pt x="121991" y="1765608"/>
                </a:cubicBezTo>
                <a:lnTo>
                  <a:pt x="70911" y="1812033"/>
                </a:lnTo>
                <a:lnTo>
                  <a:pt x="97977" y="1775838"/>
                </a:lnTo>
                <a:cubicBezTo>
                  <a:pt x="220790" y="1594052"/>
                  <a:pt x="292502" y="1374905"/>
                  <a:pt x="292502" y="1139008"/>
                </a:cubicBezTo>
                <a:cubicBezTo>
                  <a:pt x="292502" y="863796"/>
                  <a:pt x="194894" y="611381"/>
                  <a:pt x="32408" y="414493"/>
                </a:cubicBezTo>
                <a:lnTo>
                  <a:pt x="0" y="378836"/>
                </a:lnTo>
                <a:lnTo>
                  <a:pt x="41106" y="333608"/>
                </a:lnTo>
                <a:cubicBezTo>
                  <a:pt x="247226" y="127488"/>
                  <a:pt x="531978" y="0"/>
                  <a:pt x="846506" y="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 l="20000" t="30000" r="20000" b="30000"/>
            </a:stretch>
          </a:blipFill>
          <a:ln w="38100">
            <a:solidFill>
              <a:srgbClr val="FA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4205338" y="3808216"/>
            <a:ext cx="1799856" cy="1714873"/>
          </a:xfrm>
          <a:custGeom>
            <a:avLst/>
            <a:gdLst>
              <a:gd name="connsiteX0" fmla="*/ 285763 w 1985514"/>
              <a:gd name="connsiteY0" fmla="*/ 0 h 1891765"/>
              <a:gd name="connsiteX1" fmla="*/ 333608 w 1985514"/>
              <a:gd name="connsiteY1" fmla="*/ 52643 h 1891765"/>
              <a:gd name="connsiteX2" fmla="*/ 1139008 w 1985514"/>
              <a:gd name="connsiteY2" fmla="*/ 386251 h 1891765"/>
              <a:gd name="connsiteX3" fmla="*/ 1863523 w 1985514"/>
              <a:gd name="connsiteY3" fmla="*/ 126157 h 1891765"/>
              <a:gd name="connsiteX4" fmla="*/ 1914603 w 1985514"/>
              <a:gd name="connsiteY4" fmla="*/ 79732 h 1891765"/>
              <a:gd name="connsiteX5" fmla="*/ 1887537 w 1985514"/>
              <a:gd name="connsiteY5" fmla="*/ 115927 h 1891765"/>
              <a:gd name="connsiteX6" fmla="*/ 1693012 w 1985514"/>
              <a:gd name="connsiteY6" fmla="*/ 752757 h 1891765"/>
              <a:gd name="connsiteX7" fmla="*/ 1953106 w 1985514"/>
              <a:gd name="connsiteY7" fmla="*/ 1477272 h 1891765"/>
              <a:gd name="connsiteX8" fmla="*/ 1985514 w 1985514"/>
              <a:gd name="connsiteY8" fmla="*/ 1512930 h 1891765"/>
              <a:gd name="connsiteX9" fmla="*/ 1944408 w 1985514"/>
              <a:gd name="connsiteY9" fmla="*/ 1558157 h 1891765"/>
              <a:gd name="connsiteX10" fmla="*/ 1139008 w 1985514"/>
              <a:gd name="connsiteY10" fmla="*/ 1891765 h 1891765"/>
              <a:gd name="connsiteX11" fmla="*/ 0 w 1985514"/>
              <a:gd name="connsiteY11" fmla="*/ 752757 h 1891765"/>
              <a:gd name="connsiteX12" fmla="*/ 260094 w 1985514"/>
              <a:gd name="connsiteY12" fmla="*/ 28242 h 1891765"/>
              <a:gd name="connsiteX13" fmla="*/ 285763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285763" y="0"/>
                </a:moveTo>
                <a:lnTo>
                  <a:pt x="333608" y="52643"/>
                </a:lnTo>
                <a:cubicBezTo>
                  <a:pt x="539728" y="258763"/>
                  <a:pt x="824480" y="386251"/>
                  <a:pt x="1139008" y="386251"/>
                </a:cubicBezTo>
                <a:cubicBezTo>
                  <a:pt x="1414221" y="386251"/>
                  <a:pt x="1666635" y="288643"/>
                  <a:pt x="1863523" y="126157"/>
                </a:cubicBezTo>
                <a:lnTo>
                  <a:pt x="1914603" y="79732"/>
                </a:lnTo>
                <a:lnTo>
                  <a:pt x="1887537" y="115927"/>
                </a:lnTo>
                <a:cubicBezTo>
                  <a:pt x="1764724" y="297714"/>
                  <a:pt x="1693012" y="516861"/>
                  <a:pt x="1693012" y="752757"/>
                </a:cubicBezTo>
                <a:cubicBezTo>
                  <a:pt x="1693012" y="1027970"/>
                  <a:pt x="1790620" y="1280384"/>
                  <a:pt x="1953106" y="1477272"/>
                </a:cubicBezTo>
                <a:lnTo>
                  <a:pt x="1985514" y="1512930"/>
                </a:lnTo>
                <a:lnTo>
                  <a:pt x="1944408" y="1558157"/>
                </a:lnTo>
                <a:cubicBezTo>
                  <a:pt x="1738289" y="1764277"/>
                  <a:pt x="1453537" y="1891765"/>
                  <a:pt x="1139008" y="1891765"/>
                </a:cubicBezTo>
                <a:cubicBezTo>
                  <a:pt x="509951" y="1891765"/>
                  <a:pt x="0" y="1381814"/>
                  <a:pt x="0" y="752757"/>
                </a:cubicBezTo>
                <a:cubicBezTo>
                  <a:pt x="0" y="477545"/>
                  <a:pt x="97608" y="225130"/>
                  <a:pt x="260094" y="28242"/>
                </a:cubicBezTo>
                <a:lnTo>
                  <a:pt x="285763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 l="15000" t="33000" r="23000" b="26000"/>
            </a:stretch>
          </a:blipFill>
          <a:ln w="38100">
            <a:solidFill>
              <a:srgbClr val="FA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005195" y="3808217"/>
            <a:ext cx="1799857" cy="1714874"/>
          </a:xfrm>
          <a:custGeom>
            <a:avLst/>
            <a:gdLst>
              <a:gd name="connsiteX0" fmla="*/ 1699752 w 1985514"/>
              <a:gd name="connsiteY0" fmla="*/ 0 h 1891765"/>
              <a:gd name="connsiteX1" fmla="*/ 1725420 w 1985514"/>
              <a:gd name="connsiteY1" fmla="*/ 28242 h 1891765"/>
              <a:gd name="connsiteX2" fmla="*/ 1985514 w 1985514"/>
              <a:gd name="connsiteY2" fmla="*/ 752757 h 1891765"/>
              <a:gd name="connsiteX3" fmla="*/ 846506 w 1985514"/>
              <a:gd name="connsiteY3" fmla="*/ 1891765 h 1891765"/>
              <a:gd name="connsiteX4" fmla="*/ 41106 w 1985514"/>
              <a:gd name="connsiteY4" fmla="*/ 1558157 h 1891765"/>
              <a:gd name="connsiteX5" fmla="*/ 0 w 1985514"/>
              <a:gd name="connsiteY5" fmla="*/ 1512930 h 1891765"/>
              <a:gd name="connsiteX6" fmla="*/ 32408 w 1985514"/>
              <a:gd name="connsiteY6" fmla="*/ 1477272 h 1891765"/>
              <a:gd name="connsiteX7" fmla="*/ 292502 w 1985514"/>
              <a:gd name="connsiteY7" fmla="*/ 752757 h 1891765"/>
              <a:gd name="connsiteX8" fmla="*/ 97977 w 1985514"/>
              <a:gd name="connsiteY8" fmla="*/ 115927 h 1891765"/>
              <a:gd name="connsiteX9" fmla="*/ 70911 w 1985514"/>
              <a:gd name="connsiteY9" fmla="*/ 79732 h 1891765"/>
              <a:gd name="connsiteX10" fmla="*/ 121991 w 1985514"/>
              <a:gd name="connsiteY10" fmla="*/ 126157 h 1891765"/>
              <a:gd name="connsiteX11" fmla="*/ 846506 w 1985514"/>
              <a:gd name="connsiteY11" fmla="*/ 386251 h 1891765"/>
              <a:gd name="connsiteX12" fmla="*/ 1651906 w 1985514"/>
              <a:gd name="connsiteY12" fmla="*/ 52643 h 1891765"/>
              <a:gd name="connsiteX13" fmla="*/ 1699752 w 1985514"/>
              <a:gd name="connsiteY13" fmla="*/ 0 h 189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5514" h="1891765">
                <a:moveTo>
                  <a:pt x="1699752" y="0"/>
                </a:moveTo>
                <a:lnTo>
                  <a:pt x="1725420" y="28242"/>
                </a:lnTo>
                <a:cubicBezTo>
                  <a:pt x="1887906" y="225130"/>
                  <a:pt x="1985514" y="477545"/>
                  <a:pt x="1985514" y="752757"/>
                </a:cubicBezTo>
                <a:cubicBezTo>
                  <a:pt x="1985514" y="1381814"/>
                  <a:pt x="1475563" y="1891765"/>
                  <a:pt x="846506" y="1891765"/>
                </a:cubicBezTo>
                <a:cubicBezTo>
                  <a:pt x="531978" y="1891765"/>
                  <a:pt x="247226" y="1764277"/>
                  <a:pt x="41106" y="1558157"/>
                </a:cubicBezTo>
                <a:lnTo>
                  <a:pt x="0" y="1512930"/>
                </a:lnTo>
                <a:lnTo>
                  <a:pt x="32408" y="1477272"/>
                </a:lnTo>
                <a:cubicBezTo>
                  <a:pt x="194894" y="1280384"/>
                  <a:pt x="292502" y="1027970"/>
                  <a:pt x="292502" y="752757"/>
                </a:cubicBezTo>
                <a:cubicBezTo>
                  <a:pt x="292502" y="516861"/>
                  <a:pt x="220790" y="297714"/>
                  <a:pt x="97977" y="115927"/>
                </a:cubicBezTo>
                <a:lnTo>
                  <a:pt x="70911" y="79732"/>
                </a:lnTo>
                <a:lnTo>
                  <a:pt x="121991" y="126157"/>
                </a:lnTo>
                <a:cubicBezTo>
                  <a:pt x="318879" y="288643"/>
                  <a:pt x="571294" y="386251"/>
                  <a:pt x="846506" y="386251"/>
                </a:cubicBezTo>
                <a:cubicBezTo>
                  <a:pt x="1161035" y="386251"/>
                  <a:pt x="1445787" y="258763"/>
                  <a:pt x="1651906" y="52643"/>
                </a:cubicBezTo>
                <a:lnTo>
                  <a:pt x="1699752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 l="21000" t="16000" r="14000" b="2000"/>
            </a:stretch>
          </a:blipFill>
          <a:ln w="38100">
            <a:solidFill>
              <a:srgbClr val="F4E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" name="AutoShape 2" descr="Anypoint Exchang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Anypoint Exchang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Anypoint Exchange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Anypoint Exchange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="" xmlns:a16="http://schemas.microsoft.com/office/drawing/2014/main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C28F9A6-1F87-4DD8-9C6B-14C8D88E1602}"/>
                </a:ext>
              </a:extLst>
            </p:cNvPr>
            <p:cNvSpPr txBox="1"/>
            <p:nvPr/>
          </p:nvSpPr>
          <p:spPr>
            <a:xfrm>
              <a:off x="4665880" y="464075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Service Flow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56390" y="4955913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7924" y="2363819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11574" y="2363848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31971" y="2325691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5739" y="2446861"/>
            <a:ext cx="1643326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 요청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44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Client Application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4452" y="362631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5085" y="3118780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파일전송</a:t>
            </a:r>
            <a:endParaRPr lang="ko-KR" altLang="en-US" sz="16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72270" y="2438395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Exchange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50477" y="3776806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644750" y="2507441"/>
            <a:ext cx="1286765" cy="2607933"/>
            <a:chOff x="7236295" y="2647146"/>
            <a:chExt cx="1286765" cy="2607933"/>
          </a:xfrm>
        </p:grpSpPr>
        <p:sp>
          <p:nvSpPr>
            <p:cNvPr id="69" name="타원 68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b="1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41" y="5397490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모서리가 둥근 직사각형 73"/>
          <p:cNvSpPr/>
          <p:nvPr/>
        </p:nvSpPr>
        <p:spPr>
          <a:xfrm>
            <a:off x="7902576" y="2454648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898061" y="3480809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121829" y="3776806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37" y="4938979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554" y="2094502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4331041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8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676153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모서리가 둥근 직사각형 88"/>
          <p:cNvSpPr/>
          <p:nvPr/>
        </p:nvSpPr>
        <p:spPr>
          <a:xfrm>
            <a:off x="7726807" y="168753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52194" y="3197377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Binding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8404211" y="4233294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…</a:t>
            </a: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34452" y="4328622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처리 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82373" y="5109336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9514945" y="555265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1144" y="2366186"/>
            <a:ext cx="10010994" cy="3114776"/>
            <a:chOff x="651144" y="2366186"/>
            <a:chExt cx="10010994" cy="3114776"/>
          </a:xfrm>
        </p:grpSpPr>
        <p:cxnSp>
          <p:nvCxnSpPr>
            <p:cNvPr id="63" name="직선 화살표 연결선 62"/>
            <p:cNvCxnSpPr/>
            <p:nvPr/>
          </p:nvCxnSpPr>
          <p:spPr>
            <a:xfrm flipH="1">
              <a:off x="651144" y="3043741"/>
              <a:ext cx="79773" cy="58257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294472" y="2738599"/>
              <a:ext cx="1777798" cy="66891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5639354" y="3109566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6310403" y="3043743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9287203" y="2805484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443033" y="2875607"/>
              <a:ext cx="1491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Exchange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RoutingKey</a:t>
              </a: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Object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99273" y="2366186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10403" y="3701713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V="1">
              <a:off x="9881226" y="3233498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756650" y="3844688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0708" y="2393884"/>
            <a:ext cx="9216883" cy="3120056"/>
            <a:chOff x="1900708" y="2393884"/>
            <a:chExt cx="9216883" cy="3120056"/>
          </a:xfrm>
        </p:grpSpPr>
        <p:cxnSp>
          <p:nvCxnSpPr>
            <p:cNvPr id="76" name="직선 화살표 연결선 75"/>
            <p:cNvCxnSpPr>
              <a:endCxn id="66" idx="6"/>
            </p:cNvCxnSpPr>
            <p:nvPr/>
          </p:nvCxnSpPr>
          <p:spPr>
            <a:xfrm flipH="1">
              <a:off x="6095996" y="2736959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4597690" y="3109567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9213859" y="3021178"/>
              <a:ext cx="1313727" cy="369332"/>
              <a:chOff x="9069920" y="3156650"/>
              <a:chExt cx="1357547" cy="369332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6383871" y="2393884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 flipH="1">
              <a:off x="2233010" y="4515078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443032" y="4537960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1900708" y="3431488"/>
              <a:ext cx="166314" cy="15976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67022" y="3903832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push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5" name="직선 화살표 연결선 104"/>
            <p:cNvCxnSpPr/>
            <p:nvPr/>
          </p:nvCxnSpPr>
          <p:spPr>
            <a:xfrm flipH="1">
              <a:off x="10209394" y="3308227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0494102" y="4682943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</a:t>
              </a:r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8590" y="370756"/>
            <a:ext cx="12549179" cy="6066223"/>
            <a:chOff x="-178590" y="370756"/>
            <a:chExt cx="12549179" cy="6066223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="" xmlns:a16="http://schemas.microsoft.com/office/drawing/2014/main" id="{3C6788F7-731F-4752-9288-2F8E5AE4A3C0}"/>
                </a:ext>
              </a:extLst>
            </p:cNvPr>
            <p:cNvSpPr/>
            <p:nvPr/>
          </p:nvSpPr>
          <p:spPr>
            <a:xfrm>
              <a:off x="214311" y="1189266"/>
              <a:ext cx="11763375" cy="5247713"/>
            </a:xfrm>
            <a:prstGeom prst="round2SameRect">
              <a:avLst>
                <a:gd name="adj1" fmla="val 368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1BD6460-22F9-418C-A72D-05009D498E3C}"/>
                </a:ext>
              </a:extLst>
            </p:cNvPr>
            <p:cNvCxnSpPr>
              <a:cxnSpLocks/>
            </p:cNvCxnSpPr>
            <p:nvPr/>
          </p:nvCxnSpPr>
          <p:spPr>
            <a:xfrm>
              <a:off x="-178590" y="648741"/>
              <a:ext cx="12549179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495D9B1-0E21-4ED8-911E-B8B88C08FD06}"/>
                </a:ext>
              </a:extLst>
            </p:cNvPr>
            <p:cNvSpPr/>
            <p:nvPr/>
          </p:nvSpPr>
          <p:spPr>
            <a:xfrm>
              <a:off x="3850477" y="370756"/>
              <a:ext cx="4491039" cy="514350"/>
            </a:xfrm>
            <a:prstGeom prst="rect">
              <a:avLst/>
            </a:prstGeom>
            <a:solidFill>
              <a:srgbClr val="F4EA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 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C28F9A6-1F87-4DD8-9C6B-14C8D88E1602}"/>
                </a:ext>
              </a:extLst>
            </p:cNvPr>
            <p:cNvSpPr txBox="1"/>
            <p:nvPr/>
          </p:nvSpPr>
          <p:spPr>
            <a:xfrm>
              <a:off x="4665880" y="464075"/>
              <a:ext cx="268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고려 사항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1.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분배 규칙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2051" name="Picture 3" descr="C:\Users\user\Downloads\rabbitmq_exchange_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" y="1333178"/>
            <a:ext cx="8127205" cy="49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6980938" y="1413096"/>
            <a:ext cx="496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Send(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Exchange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RoutingKey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57715" y="2227522"/>
            <a:ext cx="4191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Routing Key </a:t>
            </a: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관련 키워드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작업 우선순위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변환될 문서 형식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 (TIFF, TTS, COVER)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변환 전 문서 형식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 (Doc, pdf,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 크기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2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  <a:alpha val="70000"/>
          </a:schemeClr>
        </a:solidFill>
        <a:ln w="38100">
          <a:solidFill>
            <a:srgbClr val="505183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644</Words>
  <Application>Microsoft Office PowerPoint</Application>
  <PresentationFormat>사용자 지정</PresentationFormat>
  <Paragraphs>272</Paragraphs>
  <Slides>16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user</cp:lastModifiedBy>
  <cp:revision>67</cp:revision>
  <dcterms:created xsi:type="dcterms:W3CDTF">2018-03-30T09:07:07Z</dcterms:created>
  <dcterms:modified xsi:type="dcterms:W3CDTF">2020-05-21T07:11:31Z</dcterms:modified>
</cp:coreProperties>
</file>