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5"/>
  </p:notesMasterIdLst>
  <p:handoutMasterIdLst>
    <p:handoutMasterId r:id="rId36"/>
  </p:handoutMasterIdLst>
  <p:sldIdLst>
    <p:sldId id="1338" r:id="rId5"/>
    <p:sldId id="1463" r:id="rId6"/>
    <p:sldId id="1497" r:id="rId7"/>
    <p:sldId id="1465" r:id="rId8"/>
    <p:sldId id="1466" r:id="rId9"/>
    <p:sldId id="1467" r:id="rId10"/>
    <p:sldId id="1468" r:id="rId11"/>
    <p:sldId id="1469" r:id="rId12"/>
    <p:sldId id="1470" r:id="rId13"/>
    <p:sldId id="1471" r:id="rId14"/>
    <p:sldId id="1472" r:id="rId15"/>
    <p:sldId id="1473" r:id="rId16"/>
    <p:sldId id="1474" r:id="rId17"/>
    <p:sldId id="1475" r:id="rId18"/>
    <p:sldId id="1476" r:id="rId19"/>
    <p:sldId id="1477" r:id="rId20"/>
    <p:sldId id="1478" r:id="rId21"/>
    <p:sldId id="1479" r:id="rId22"/>
    <p:sldId id="1480" r:id="rId23"/>
    <p:sldId id="1481" r:id="rId24"/>
    <p:sldId id="1482" r:id="rId25"/>
    <p:sldId id="1483" r:id="rId26"/>
    <p:sldId id="1484" r:id="rId27"/>
    <p:sldId id="1490" r:id="rId28"/>
    <p:sldId id="1491" r:id="rId29"/>
    <p:sldId id="1492" r:id="rId30"/>
    <p:sldId id="1500" r:id="rId31"/>
    <p:sldId id="1499" r:id="rId32"/>
    <p:sldId id="1459" r:id="rId33"/>
    <p:sldId id="1326"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1"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220" autoAdjust="0"/>
  </p:normalViewPr>
  <p:slideViewPr>
    <p:cSldViewPr snapToGrid="0">
      <p:cViewPr varScale="1">
        <p:scale>
          <a:sx n="86" d="100"/>
          <a:sy n="86" d="100"/>
        </p:scale>
        <p:origin x="48" y="1147"/>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4220A-95B2-4D26-8AAC-DCA095881EAA}" type="datetime8">
              <a:rPr lang="en-US" smtClean="0">
                <a:latin typeface="Segoe UI" pitchFamily="34" charset="0"/>
              </a:rPr>
              <a:t>1/25/2016 3:13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BD84AE93-5507-4F8A-A282-A02F6549CAD1}" type="datetime8">
              <a:rPr lang="en-US" smtClean="0"/>
              <a:t>1/25/2016 3:13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E884E3-6EC0-41E3-8C2C-6070A43BAAF3}" type="datetime8">
              <a:rPr lang="en-US" smtClean="0"/>
              <a:t>1/25/2016 3:13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626CA6CC-2D37-4B9F-8461-FAEA852D0603}"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02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B0F328-5644-48AC-87C6-9FF5C7D8A9A2}"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359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45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331807F-EAC3-484B-BA54-3D416C38CC9E}" type="datetime8">
              <a:rPr lang="en-US" smtClean="0">
                <a:solidFill>
                  <a:prstClr val="black"/>
                </a:solidFill>
              </a:rPr>
              <a:t>1/25/2016 3:13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4</a:t>
            </a:fld>
            <a:endParaRPr lang="en-US">
              <a:solidFill>
                <a:prstClr val="black"/>
              </a:solidFill>
            </a:endParaRPr>
          </a:p>
        </p:txBody>
      </p:sp>
    </p:spTree>
    <p:extLst>
      <p:ext uri="{BB962C8B-B14F-4D97-AF65-F5344CB8AC3E}">
        <p14:creationId xmlns:p14="http://schemas.microsoft.com/office/powerpoint/2010/main" val="194736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54305A2-A1B8-463A-AA9D-5475D4B964FF}" type="datetime8">
              <a:rPr lang="en-US" smtClean="0">
                <a:solidFill>
                  <a:prstClr val="black"/>
                </a:solidFill>
              </a:rPr>
              <a:t>1/25/2016 3:13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6894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7044BFEE-61BF-4B91-A96B-1011238991B3}"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90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129B44-77D1-4979-9026-EBD64EDFE80F}"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58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5729F14C-777D-4BC4-9CE6-FB737AF95B0D}"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119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59684103-15D7-4ACC-AFC4-6952EE12DBB1}"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856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258FD5FA-1E59-4D0C-BF9E-6D02F09DB956}"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29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62A4158A-FC0C-4045-9D80-4903C8EC366F}" type="datetime8">
              <a:rPr lang="en-US" smtClean="0">
                <a:solidFill>
                  <a:prstClr val="black"/>
                </a:solidFill>
              </a:rPr>
              <a:t>1/25/2016 3:13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7207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graph.microsoft.io/app-registration"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5.emf"/><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authentication flow</a:t>
            </a:r>
            <a:endParaRPr lang="en-US" dirty="0"/>
          </a:p>
        </p:txBody>
      </p:sp>
      <p:sp>
        <p:nvSpPr>
          <p:cNvPr id="3" name="Text Placeholder 2"/>
          <p:cNvSpPr>
            <a:spLocks noGrp="1"/>
          </p:cNvSpPr>
          <p:nvPr>
            <p:ph type="body" sz="quarter" idx="12"/>
          </p:nvPr>
        </p:nvSpPr>
        <p:spPr/>
        <p:txBody>
          <a:bodyPr/>
          <a:lstStyle/>
          <a:p>
            <a:r>
              <a:rPr lang="en-US" dirty="0" smtClean="0"/>
              <a:t>Demo</a:t>
            </a:r>
            <a:endParaRPr lang="en-US" dirty="0"/>
          </a:p>
        </p:txBody>
      </p:sp>
      <p:grpSp>
        <p:nvGrpSpPr>
          <p:cNvPr id="4" name="Group 3"/>
          <p:cNvGrpSpPr/>
          <p:nvPr/>
        </p:nvGrpSpPr>
        <p:grpSpPr>
          <a:xfrm>
            <a:off x="6139161" y="2873984"/>
            <a:ext cx="5840114" cy="3641116"/>
            <a:chOff x="7183317" y="4538026"/>
            <a:chExt cx="4740605" cy="2321778"/>
          </a:xfrm>
        </p:grpSpPr>
        <p:sp>
          <p:nvSpPr>
            <p:cNvPr id="5"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6" name="Group 15"/>
            <p:cNvGrpSpPr/>
            <p:nvPr/>
          </p:nvGrpSpPr>
          <p:grpSpPr>
            <a:xfrm>
              <a:off x="7375748" y="4702951"/>
              <a:ext cx="384223" cy="545367"/>
              <a:chOff x="7405547" y="4764560"/>
              <a:chExt cx="302717" cy="429678"/>
            </a:xfrm>
          </p:grpSpPr>
          <p:sp>
            <p:nvSpPr>
              <p:cNvPr id="154"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17"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3"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5" name="Group 24"/>
            <p:cNvGrpSpPr/>
            <p:nvPr/>
          </p:nvGrpSpPr>
          <p:grpSpPr>
            <a:xfrm>
              <a:off x="9346657" y="4578187"/>
              <a:ext cx="385310" cy="539024"/>
              <a:chOff x="9374573" y="4664153"/>
              <a:chExt cx="312233" cy="436794"/>
            </a:xfrm>
          </p:grpSpPr>
          <p:sp>
            <p:nvSpPr>
              <p:cNvPr id="135"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1"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6"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0" name="Group 29"/>
            <p:cNvGrpSpPr/>
            <p:nvPr/>
          </p:nvGrpSpPr>
          <p:grpSpPr>
            <a:xfrm>
              <a:off x="7183317" y="5150771"/>
              <a:ext cx="763845" cy="1011010"/>
              <a:chOff x="7051597" y="5172550"/>
              <a:chExt cx="922338" cy="1220787"/>
            </a:xfrm>
          </p:grpSpPr>
          <p:sp>
            <p:nvSpPr>
              <p:cNvPr id="126"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1"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3"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34"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1" name="Group 30"/>
            <p:cNvGrpSpPr/>
            <p:nvPr/>
          </p:nvGrpSpPr>
          <p:grpSpPr>
            <a:xfrm>
              <a:off x="10916482" y="4730585"/>
              <a:ext cx="809127" cy="2103604"/>
              <a:chOff x="4725988" y="7138463"/>
              <a:chExt cx="893762" cy="2323642"/>
            </a:xfrm>
          </p:grpSpPr>
          <p:sp>
            <p:nvSpPr>
              <p:cNvPr id="99"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5"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08" name="Group 107"/>
              <p:cNvGrpSpPr/>
              <p:nvPr/>
            </p:nvGrpSpPr>
            <p:grpSpPr>
              <a:xfrm>
                <a:off x="4895429" y="7138463"/>
                <a:ext cx="432081" cy="562325"/>
                <a:chOff x="4949548" y="7156100"/>
                <a:chExt cx="347110" cy="451741"/>
              </a:xfrm>
            </p:grpSpPr>
            <p:sp>
              <p:nvSpPr>
                <p:cNvPr id="109"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5"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2"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3"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4" name="Group 33"/>
            <p:cNvGrpSpPr/>
            <p:nvPr/>
          </p:nvGrpSpPr>
          <p:grpSpPr>
            <a:xfrm>
              <a:off x="10094772" y="4578187"/>
              <a:ext cx="775032" cy="2280981"/>
              <a:chOff x="10094772" y="4617073"/>
              <a:chExt cx="761819" cy="2242095"/>
            </a:xfrm>
          </p:grpSpPr>
          <p:sp>
            <p:nvSpPr>
              <p:cNvPr id="72"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98"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5"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36"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7"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8"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9" name="Group 38"/>
            <p:cNvGrpSpPr/>
            <p:nvPr/>
          </p:nvGrpSpPr>
          <p:grpSpPr>
            <a:xfrm>
              <a:off x="8164080" y="4538026"/>
              <a:ext cx="736600" cy="2320703"/>
              <a:chOff x="8164080" y="4538026"/>
              <a:chExt cx="736600" cy="2320703"/>
            </a:xfrm>
          </p:grpSpPr>
          <p:grpSp>
            <p:nvGrpSpPr>
              <p:cNvPr id="40" name="Group 39"/>
              <p:cNvGrpSpPr/>
              <p:nvPr/>
            </p:nvGrpSpPr>
            <p:grpSpPr>
              <a:xfrm>
                <a:off x="8164080" y="4538026"/>
                <a:ext cx="736600" cy="2278663"/>
                <a:chOff x="6086476" y="7174900"/>
                <a:chExt cx="736600" cy="2278663"/>
              </a:xfrm>
            </p:grpSpPr>
            <p:sp>
              <p:nvSpPr>
                <p:cNvPr id="43"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4"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45"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6"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7"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0"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1"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57" name="Group 56"/>
                <p:cNvGrpSpPr/>
                <p:nvPr/>
              </p:nvGrpSpPr>
              <p:grpSpPr>
                <a:xfrm>
                  <a:off x="6275388" y="7174900"/>
                  <a:ext cx="353529" cy="441132"/>
                  <a:chOff x="6770468" y="7164742"/>
                  <a:chExt cx="289365" cy="361068"/>
                </a:xfrm>
              </p:grpSpPr>
              <p:sp>
                <p:nvSpPr>
                  <p:cNvPr id="58"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4"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1"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2"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68" name="Footer Placeholder 4"/>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gradFill>
                  <a:gsLst>
                    <a:gs pos="13174">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13174">
                      <a:schemeClr val="bg1"/>
                    </a:gs>
                    <a:gs pos="100000">
                      <a:schemeClr val="bg1"/>
                    </a:gs>
                  </a:gsLst>
                  <a:lin ang="5400000" scaled="0"/>
                </a:gradFill>
              </a:rPr>
              <a:t> OAuth basics and authentication flow</a:t>
            </a:r>
          </a:p>
          <a:p>
            <a:pPr algn="r"/>
            <a:endParaRPr lang="en-US" sz="1200" dirty="0">
              <a:gradFill>
                <a:gsLst>
                  <a:gs pos="13174">
                    <a:schemeClr val="bg1"/>
                  </a:gs>
                  <a:gs pos="100000">
                    <a:schemeClr val="bg1"/>
                  </a:gs>
                </a:gsLst>
                <a:lin ang="5400000" scaled="0"/>
              </a:gradFill>
            </a:endParaRPr>
          </a:p>
        </p:txBody>
      </p:sp>
    </p:spTree>
    <p:extLst>
      <p:ext uri="{BB962C8B-B14F-4D97-AF65-F5344CB8AC3E}">
        <p14:creationId xmlns:p14="http://schemas.microsoft.com/office/powerpoint/2010/main" val="32112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App registration tool</a:t>
            </a:r>
            <a:endParaRPr lang="en-US" dirty="0"/>
          </a:p>
        </p:txBody>
      </p:sp>
      <p:sp>
        <p:nvSpPr>
          <p:cNvPr id="5" name="Text Placeholder 4"/>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24943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options</a:t>
            </a:r>
            <a:endParaRPr lang="en-US" dirty="0"/>
          </a:p>
        </p:txBody>
      </p:sp>
      <p:sp>
        <p:nvSpPr>
          <p:cNvPr id="3" name="Text Placeholder 2"/>
          <p:cNvSpPr>
            <a:spLocks noGrp="1"/>
          </p:cNvSpPr>
          <p:nvPr>
            <p:ph type="body" sz="quarter" idx="10"/>
          </p:nvPr>
        </p:nvSpPr>
        <p:spPr>
          <a:xfrm>
            <a:off x="274638" y="1212850"/>
            <a:ext cx="11887200" cy="2954655"/>
          </a:xfrm>
        </p:spPr>
        <p:txBody>
          <a:bodyPr/>
          <a:lstStyle/>
          <a:p>
            <a:r>
              <a:rPr lang="en-US" dirty="0" smtClean="0"/>
              <a:t>App registration is stored in Azure AD</a:t>
            </a:r>
          </a:p>
          <a:p>
            <a:pPr lvl="1"/>
            <a:r>
              <a:rPr lang="en-US" dirty="0" smtClean="0"/>
              <a:t>Simplified registration experience</a:t>
            </a:r>
          </a:p>
          <a:p>
            <a:pPr marL="292100" lvl="1" indent="-292100">
              <a:buFont typeface="Arial" panose="020B0604020202020204" pitchFamily="34" charset="0"/>
              <a:buChar char="•"/>
            </a:pPr>
            <a:r>
              <a:rPr lang="en-US" dirty="0" smtClean="0"/>
              <a:t>http://graph.microsoft.io/app-registration</a:t>
            </a:r>
          </a:p>
          <a:p>
            <a:pPr>
              <a:spcBef>
                <a:spcPts val="2400"/>
              </a:spcBef>
            </a:pPr>
            <a:r>
              <a:rPr lang="en-US" dirty="0" smtClean="0"/>
              <a:t>Two models for registration</a:t>
            </a:r>
          </a:p>
          <a:p>
            <a:pPr lvl="1"/>
            <a:r>
              <a:rPr lang="en-US" dirty="0" smtClean="0"/>
              <a:t>App model v1</a:t>
            </a:r>
          </a:p>
          <a:p>
            <a:pPr lvl="1"/>
            <a:r>
              <a:rPr lang="en-US" dirty="0" smtClean="0"/>
              <a:t>App model v2 (preview)</a:t>
            </a:r>
            <a:endParaRPr lang="en-US" dirty="0"/>
          </a:p>
        </p:txBody>
      </p:sp>
      <p:sp>
        <p:nvSpPr>
          <p:cNvPr id="6" name="Footer Placeholder 5"/>
          <p:cNvSpPr>
            <a:spLocks noGrp="1"/>
          </p:cNvSpPr>
          <p:nvPr>
            <p:ph type="ftr" sz="quarter" idx="11"/>
          </p:nvPr>
        </p:nvSpPr>
        <p:spPr/>
        <p:txBody>
          <a:bodyPr/>
          <a:lstStyle/>
          <a:p>
            <a:pPr>
              <a:defRPr/>
            </a:pPr>
            <a:r>
              <a:rPr lang="en-US" sz="1400" dirty="0" smtClean="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7"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3268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 registration </a:t>
            </a:r>
            <a:r>
              <a:rPr lang="en-US" dirty="0"/>
              <a:t>o</a:t>
            </a:r>
            <a:r>
              <a:rPr lang="en-US" dirty="0" smtClean="0"/>
              <a:t>ptions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smtClean="0"/>
              <a:t>Azure AD “app model v1“</a:t>
            </a:r>
          </a:p>
          <a:p>
            <a:pPr lvl="1"/>
            <a:r>
              <a:rPr lang="en-US" dirty="0" smtClean="0"/>
              <a:t>Separate authentication flow </a:t>
            </a:r>
          </a:p>
          <a:p>
            <a:pPr lvl="1"/>
            <a:r>
              <a:rPr lang="en-US" dirty="0" smtClean="0"/>
              <a:t>Supports Azure AD accounts only</a:t>
            </a:r>
          </a:p>
          <a:p>
            <a:pPr lvl="1"/>
            <a:r>
              <a:rPr lang="en-US" dirty="0" smtClean="0"/>
              <a:t>Office 365 app </a:t>
            </a:r>
            <a:r>
              <a:rPr lang="en-US" dirty="0"/>
              <a:t>r</a:t>
            </a:r>
            <a:r>
              <a:rPr lang="en-US" dirty="0" smtClean="0"/>
              <a:t>egistration </a:t>
            </a:r>
            <a:r>
              <a:rPr lang="en-US" dirty="0"/>
              <a:t>t</a:t>
            </a:r>
            <a:r>
              <a:rPr lang="en-US" dirty="0" smtClean="0"/>
              <a:t>ool</a:t>
            </a:r>
          </a:p>
          <a:p>
            <a:pPr marL="342900" lvl="1" indent="-342900">
              <a:buFont typeface="Arial" panose="020B0604020202020204" pitchFamily="34" charset="0"/>
              <a:buChar char="•"/>
            </a:pPr>
            <a:r>
              <a:rPr lang="en-US" dirty="0" smtClean="0"/>
              <a:t>http://dev.office.com/app-registration </a:t>
            </a:r>
          </a:p>
        </p:txBody>
      </p:sp>
      <p:sp>
        <p:nvSpPr>
          <p:cNvPr id="7" name="Footer Placeholder 6"/>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816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 registration options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smtClean="0"/>
              <a:t>Azure AD "app model v2" (preview)</a:t>
            </a:r>
          </a:p>
          <a:p>
            <a:pPr lvl="1"/>
            <a:r>
              <a:rPr lang="en-US" dirty="0" smtClean="0"/>
              <a:t>Converged authentication flow </a:t>
            </a:r>
          </a:p>
          <a:p>
            <a:pPr lvl="1"/>
            <a:r>
              <a:rPr lang="en-US" dirty="0" smtClean="0"/>
              <a:t>Supports Azure AD accounts and Microsoft accounts (</a:t>
            </a:r>
            <a:r>
              <a:rPr lang="en-US" dirty="0" err="1" smtClean="0"/>
              <a:t>LiveID</a:t>
            </a:r>
            <a:r>
              <a:rPr lang="en-US" dirty="0" smtClean="0"/>
              <a:t>—hotmail.com, etc.)</a:t>
            </a:r>
          </a:p>
          <a:p>
            <a:pPr lvl="1"/>
            <a:r>
              <a:rPr lang="en-US" dirty="0" smtClean="0"/>
              <a:t>New app </a:t>
            </a:r>
            <a:r>
              <a:rPr lang="en-US" dirty="0"/>
              <a:t>r</a:t>
            </a:r>
            <a:r>
              <a:rPr lang="en-US" dirty="0" smtClean="0"/>
              <a:t>egistration </a:t>
            </a:r>
            <a:r>
              <a:rPr lang="en-US" dirty="0"/>
              <a:t>p</a:t>
            </a:r>
            <a:r>
              <a:rPr lang="en-US" dirty="0" smtClean="0"/>
              <a:t>ortal</a:t>
            </a:r>
          </a:p>
          <a:p>
            <a:pPr marL="342900" lvl="1" indent="-342900">
              <a:buFont typeface="Arial" panose="020B0604020202020204" pitchFamily="34" charset="0"/>
              <a:buChar char="•"/>
            </a:pPr>
            <a:r>
              <a:rPr lang="en-US" dirty="0" smtClean="0"/>
              <a:t>http://apps.dev.microsoft.com/ </a:t>
            </a:r>
            <a:endParaRPr lang="en-US" dirty="0"/>
          </a:p>
        </p:txBody>
      </p:sp>
      <p:sp>
        <p:nvSpPr>
          <p:cNvPr id="9" name="Footer Placeholder 8"/>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784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hlinkClick r:id="rId3"/>
              </a:rPr>
              <a:t>http://graph.microsoft.io/app-registration</a:t>
            </a:r>
            <a:endParaRPr lang="en-US" dirty="0"/>
          </a:p>
        </p:txBody>
      </p:sp>
      <p:sp>
        <p:nvSpPr>
          <p:cNvPr id="3" name="Text Placeholder 2"/>
          <p:cNvSpPr>
            <a:spLocks noGrp="1"/>
          </p:cNvSpPr>
          <p:nvPr>
            <p:ph type="body" sz="quarter" idx="12"/>
          </p:nvPr>
        </p:nvSpPr>
        <p:spPr/>
        <p:txBody>
          <a:bodyPr/>
          <a:lstStyle/>
          <a:p>
            <a:r>
              <a:rPr lang="en-US" smtClean="0"/>
              <a:t>Demo</a:t>
            </a:r>
            <a:endParaRPr lang="en-US" dirty="0"/>
          </a:p>
        </p:txBody>
      </p:sp>
      <p:grpSp>
        <p:nvGrpSpPr>
          <p:cNvPr id="6" name="Group 5"/>
          <p:cNvGrpSpPr/>
          <p:nvPr/>
        </p:nvGrpSpPr>
        <p:grpSpPr>
          <a:xfrm>
            <a:off x="6139161" y="2873984"/>
            <a:ext cx="5840114" cy="3641116"/>
            <a:chOff x="7183317" y="4538026"/>
            <a:chExt cx="4740605" cy="2321778"/>
          </a:xfrm>
        </p:grpSpPr>
        <p:sp>
          <p:nvSpPr>
            <p:cNvPr id="7"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8" name="Group 17"/>
            <p:cNvGrpSpPr/>
            <p:nvPr/>
          </p:nvGrpSpPr>
          <p:grpSpPr>
            <a:xfrm>
              <a:off x="7375748" y="4702951"/>
              <a:ext cx="384223" cy="545367"/>
              <a:chOff x="7405547" y="4764560"/>
              <a:chExt cx="302717" cy="429678"/>
            </a:xfrm>
          </p:grpSpPr>
          <p:sp>
            <p:nvSpPr>
              <p:cNvPr id="156"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19"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3"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7" name="Group 26"/>
            <p:cNvGrpSpPr/>
            <p:nvPr/>
          </p:nvGrpSpPr>
          <p:grpSpPr>
            <a:xfrm>
              <a:off x="9346657" y="4578187"/>
              <a:ext cx="385310" cy="539024"/>
              <a:chOff x="9374573" y="4664153"/>
              <a:chExt cx="312233" cy="436794"/>
            </a:xfrm>
          </p:grpSpPr>
          <p:sp>
            <p:nvSpPr>
              <p:cNvPr id="137"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1"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8"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7183317" y="5150771"/>
              <a:ext cx="763845" cy="1011010"/>
              <a:chOff x="7051597" y="5172550"/>
              <a:chExt cx="922338" cy="1220787"/>
            </a:xfrm>
          </p:grpSpPr>
          <p:sp>
            <p:nvSpPr>
              <p:cNvPr id="12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3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3" name="Group 32"/>
            <p:cNvGrpSpPr/>
            <p:nvPr/>
          </p:nvGrpSpPr>
          <p:grpSpPr>
            <a:xfrm>
              <a:off x="10916482" y="4730585"/>
              <a:ext cx="809127" cy="2103604"/>
              <a:chOff x="4725988" y="7138463"/>
              <a:chExt cx="893762" cy="2323642"/>
            </a:xfrm>
          </p:grpSpPr>
          <p:sp>
            <p:nvSpPr>
              <p:cNvPr id="101"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5"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0" name="Group 109"/>
              <p:cNvGrpSpPr/>
              <p:nvPr/>
            </p:nvGrpSpPr>
            <p:grpSpPr>
              <a:xfrm>
                <a:off x="4895429" y="7138463"/>
                <a:ext cx="432081" cy="562325"/>
                <a:chOff x="4949548" y="7156100"/>
                <a:chExt cx="347110" cy="451741"/>
              </a:xfrm>
            </p:grpSpPr>
            <p:sp>
              <p:nvSpPr>
                <p:cNvPr id="111"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5"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4"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6" name="Group 35"/>
            <p:cNvGrpSpPr/>
            <p:nvPr/>
          </p:nvGrpSpPr>
          <p:grpSpPr>
            <a:xfrm>
              <a:off x="10094772" y="4578187"/>
              <a:ext cx="775032" cy="2280981"/>
              <a:chOff x="10094772" y="4617073"/>
              <a:chExt cx="761819" cy="2242095"/>
            </a:xfrm>
          </p:grpSpPr>
          <p:sp>
            <p:nvSpPr>
              <p:cNvPr id="7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7"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38"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9"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8164080" y="4538026"/>
              <a:ext cx="736600" cy="2320703"/>
              <a:chOff x="8164080" y="4538026"/>
              <a:chExt cx="736600" cy="2320703"/>
            </a:xfrm>
          </p:grpSpPr>
          <p:grpSp>
            <p:nvGrpSpPr>
              <p:cNvPr id="42" name="Group 41"/>
              <p:cNvGrpSpPr/>
              <p:nvPr/>
            </p:nvGrpSpPr>
            <p:grpSpPr>
              <a:xfrm>
                <a:off x="8164080" y="4538026"/>
                <a:ext cx="736600" cy="2278663"/>
                <a:chOff x="6086476" y="7174900"/>
                <a:chExt cx="736600" cy="2278663"/>
              </a:xfrm>
            </p:grpSpPr>
            <p:sp>
              <p:nvSpPr>
                <p:cNvPr id="45"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6"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47"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0"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1"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59" name="Group 58"/>
                <p:cNvGrpSpPr/>
                <p:nvPr/>
              </p:nvGrpSpPr>
              <p:grpSpPr>
                <a:xfrm>
                  <a:off x="6275388" y="7174900"/>
                  <a:ext cx="353529" cy="441132"/>
                  <a:chOff x="6770468" y="7164742"/>
                  <a:chExt cx="289365" cy="361068"/>
                </a:xfrm>
              </p:grpSpPr>
              <p:sp>
                <p:nvSpPr>
                  <p:cNvPr id="60"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3"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0" name="Footer Placeholder 8"/>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gradFill>
                  <a:gsLst>
                    <a:gs pos="13174">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13174">
                      <a:schemeClr val="tx1"/>
                    </a:gs>
                    <a:gs pos="100000">
                      <a:schemeClr val="tx1"/>
                    </a:gs>
                  </a:gsLst>
                  <a:lin ang="5400000" scaled="0"/>
                </a:gradFill>
              </a:rPr>
              <a:t> App registration tool</a:t>
            </a:r>
          </a:p>
          <a:p>
            <a:pPr algn="r"/>
            <a:endParaRPr lang="en-US" sz="1200" dirty="0">
              <a:gradFill>
                <a:gsLst>
                  <a:gs pos="13174">
                    <a:schemeClr val="tx1"/>
                  </a:gs>
                  <a:gs pos="100000">
                    <a:schemeClr val="tx1"/>
                  </a:gs>
                </a:gsLst>
                <a:lin ang="5400000" scaled="0"/>
              </a:gradFill>
            </a:endParaRPr>
          </a:p>
        </p:txBody>
      </p:sp>
    </p:spTree>
    <p:extLst>
      <p:ext uri="{BB962C8B-B14F-4D97-AF65-F5344CB8AC3E}">
        <p14:creationId xmlns:p14="http://schemas.microsoft.com/office/powerpoint/2010/main" val="20763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smtClean="0"/>
              <a:t>Azure Management </a:t>
            </a:r>
            <a:br>
              <a:rPr lang="en-US" dirty="0" smtClean="0"/>
            </a:br>
            <a:r>
              <a:rPr lang="en-US" dirty="0" smtClean="0"/>
              <a:t>Portal access</a:t>
            </a:r>
            <a:endParaRPr lang="en-US" dirty="0"/>
          </a:p>
        </p:txBody>
      </p:sp>
      <p:sp>
        <p:nvSpPr>
          <p:cNvPr id="5" name="Text Placeholder 4"/>
          <p:cNvSpPr>
            <a:spLocks noGrp="1"/>
          </p:cNvSpPr>
          <p:nvPr>
            <p:ph type="body"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5934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Azure Active Directory (Azure AD)</a:t>
            </a:r>
            <a:endParaRPr lang="en-US" dirty="0"/>
          </a:p>
        </p:txBody>
      </p:sp>
      <p:sp>
        <p:nvSpPr>
          <p:cNvPr id="7" name="Text Placeholder 6"/>
          <p:cNvSpPr>
            <a:spLocks noGrp="1"/>
          </p:cNvSpPr>
          <p:nvPr>
            <p:ph type="body" sz="quarter" idx="10"/>
          </p:nvPr>
        </p:nvSpPr>
        <p:spPr>
          <a:xfrm>
            <a:off x="274638" y="1212850"/>
            <a:ext cx="11887200" cy="1754326"/>
          </a:xfrm>
        </p:spPr>
        <p:txBody>
          <a:bodyPr/>
          <a:lstStyle/>
          <a:p>
            <a:r>
              <a:rPr lang="en-US" dirty="0" smtClean="0"/>
              <a:t>Included in Office 365 subscription</a:t>
            </a:r>
          </a:p>
          <a:p>
            <a:r>
              <a:rPr lang="en-US" dirty="0" smtClean="0"/>
              <a:t>Users and groups managed in Office 365 portal</a:t>
            </a:r>
          </a:p>
          <a:p>
            <a:pPr lvl="1"/>
            <a:r>
              <a:rPr lang="en-US" dirty="0" smtClean="0"/>
              <a:t>Changes persisted in Azure AD</a:t>
            </a:r>
          </a:p>
        </p:txBody>
      </p:sp>
      <p:pic>
        <p:nvPicPr>
          <p:cNvPr id="2" name="Picture 1"/>
          <p:cNvPicPr>
            <a:picLocks noChangeAspect="1"/>
          </p:cNvPicPr>
          <p:nvPr/>
        </p:nvPicPr>
        <p:blipFill rotWithShape="1">
          <a:blip r:embed="rId3"/>
          <a:srcRect b="8309"/>
          <a:stretch/>
        </p:blipFill>
        <p:spPr>
          <a:xfrm>
            <a:off x="436563" y="3040063"/>
            <a:ext cx="6451065" cy="3342352"/>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700365" y="3786444"/>
            <a:ext cx="7461473" cy="2595971"/>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smtClean="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837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registration</a:t>
            </a:r>
            <a:endParaRPr lang="en-US" dirty="0"/>
          </a:p>
        </p:txBody>
      </p:sp>
      <p:sp>
        <p:nvSpPr>
          <p:cNvPr id="6" name="Text Placeholder 5"/>
          <p:cNvSpPr>
            <a:spLocks noGrp="1"/>
          </p:cNvSpPr>
          <p:nvPr>
            <p:ph type="body" sz="quarter" idx="10"/>
          </p:nvPr>
        </p:nvSpPr>
        <p:spPr>
          <a:xfrm>
            <a:off x="274638" y="1212850"/>
            <a:ext cx="11887200" cy="4124206"/>
          </a:xfrm>
        </p:spPr>
        <p:txBody>
          <a:bodyPr/>
          <a:lstStyle/>
          <a:p>
            <a:r>
              <a:rPr lang="en-US" dirty="0" smtClean="0"/>
              <a:t>Application types</a:t>
            </a:r>
          </a:p>
          <a:p>
            <a:pPr lvl="1"/>
            <a:r>
              <a:rPr lang="en-US" dirty="0" smtClean="0"/>
              <a:t>Custom developed</a:t>
            </a:r>
          </a:p>
          <a:p>
            <a:pPr lvl="1"/>
            <a:r>
              <a:rPr lang="en-US" dirty="0" smtClean="0"/>
              <a:t>Third party, published in the gallery</a:t>
            </a:r>
          </a:p>
          <a:p>
            <a:pPr marL="290513" lvl="2" indent="-290513">
              <a:buFont typeface="Arial" panose="020B0604020202020204" pitchFamily="34" charset="0"/>
              <a:buChar char="•"/>
            </a:pPr>
            <a:r>
              <a:rPr lang="en-US" dirty="0" smtClean="0"/>
              <a:t>Office 365 SharePoint, Exchange</a:t>
            </a:r>
          </a:p>
          <a:p>
            <a:pPr marL="290513" lvl="2" indent="-290513">
              <a:buFont typeface="Arial" panose="020B0604020202020204" pitchFamily="34" charset="0"/>
              <a:buChar char="•"/>
            </a:pPr>
            <a:r>
              <a:rPr lang="en-US" dirty="0" smtClean="0"/>
              <a:t>Dynamics CRM</a:t>
            </a:r>
          </a:p>
          <a:p>
            <a:pPr marL="290513" lvl="2" indent="-290513">
              <a:buFont typeface="Arial" panose="020B0604020202020204" pitchFamily="34" charset="0"/>
              <a:buChar char="•"/>
            </a:pPr>
            <a:r>
              <a:rPr lang="en-US" dirty="0" smtClean="0"/>
              <a:t>Thousands of others</a:t>
            </a:r>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pic>
        <p:nvPicPr>
          <p:cNvPr id="7" name="Picture 6"/>
          <p:cNvPicPr>
            <a:picLocks noChangeAspect="1"/>
          </p:cNvPicPr>
          <p:nvPr/>
        </p:nvPicPr>
        <p:blipFill>
          <a:blip r:embed="rId2"/>
          <a:stretch>
            <a:fillRect/>
          </a:stretch>
        </p:blipFill>
        <p:spPr>
          <a:xfrm>
            <a:off x="5667616" y="1212849"/>
            <a:ext cx="6494222" cy="4527563"/>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141542" y="3028648"/>
            <a:ext cx="4896592" cy="3497565"/>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5433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application registration</a:t>
            </a:r>
            <a:endParaRPr lang="en-US" dirty="0"/>
          </a:p>
        </p:txBody>
      </p:sp>
      <p:sp>
        <p:nvSpPr>
          <p:cNvPr id="2" name="Text Placeholder 1"/>
          <p:cNvSpPr>
            <a:spLocks noGrp="1"/>
          </p:cNvSpPr>
          <p:nvPr>
            <p:ph type="body" sz="quarter" idx="10"/>
          </p:nvPr>
        </p:nvSpPr>
        <p:spPr>
          <a:xfrm>
            <a:off x="274638" y="1212850"/>
            <a:ext cx="11887200" cy="1754326"/>
          </a:xfrm>
        </p:spPr>
        <p:txBody>
          <a:bodyPr/>
          <a:lstStyle/>
          <a:p>
            <a:r>
              <a:rPr lang="en-US" dirty="0" smtClean="0"/>
              <a:t>Key information</a:t>
            </a:r>
          </a:p>
          <a:p>
            <a:pPr lvl="1"/>
            <a:r>
              <a:rPr lang="en-US" dirty="0" smtClean="0"/>
              <a:t>Client ID</a:t>
            </a:r>
          </a:p>
          <a:p>
            <a:pPr lvl="1"/>
            <a:r>
              <a:rPr lang="en-US" dirty="0" smtClean="0"/>
              <a:t>Keys (aka client secret)</a:t>
            </a:r>
          </a:p>
          <a:p>
            <a:pPr lvl="1"/>
            <a:r>
              <a:rPr lang="en-US" dirty="0" smtClean="0"/>
              <a:t>Redirect/Sign-on URI</a:t>
            </a:r>
          </a:p>
        </p:txBody>
      </p:sp>
      <p:pic>
        <p:nvPicPr>
          <p:cNvPr id="5" name="Picture 4"/>
          <p:cNvPicPr>
            <a:picLocks noChangeAspect="1"/>
          </p:cNvPicPr>
          <p:nvPr/>
        </p:nvPicPr>
        <p:blipFill>
          <a:blip r:embed="rId2"/>
          <a:stretch>
            <a:fillRect/>
          </a:stretch>
        </p:blipFill>
        <p:spPr>
          <a:xfrm>
            <a:off x="4251009" y="1546677"/>
            <a:ext cx="7910829" cy="4474014"/>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5125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smtClean="0"/>
              <a:t>Deep dive into Azure AD with the </a:t>
            </a:r>
            <a:r>
              <a:rPr lang="en-US" dirty="0" smtClean="0"/>
              <a:t>Microsoft Graph</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77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Application authentication</a:t>
            </a:r>
            <a:endParaRPr lang="en-US" dirty="0"/>
          </a:p>
        </p:txBody>
      </p:sp>
      <p:sp>
        <p:nvSpPr>
          <p:cNvPr id="2" name="Text Placeholder 1"/>
          <p:cNvSpPr>
            <a:spLocks noGrp="1"/>
          </p:cNvSpPr>
          <p:nvPr>
            <p:ph type="body" sz="quarter" idx="10"/>
          </p:nvPr>
        </p:nvSpPr>
        <p:spPr>
          <a:xfrm>
            <a:off x="274638" y="1212850"/>
            <a:ext cx="11887200" cy="1077218"/>
          </a:xfrm>
        </p:spPr>
        <p:txBody>
          <a:bodyPr/>
          <a:lstStyle/>
          <a:p>
            <a:r>
              <a:rPr lang="en-US" dirty="0" smtClean="0"/>
              <a:t>App authentication uses client ID/secret</a:t>
            </a:r>
          </a:p>
          <a:p>
            <a:pPr lvl="1"/>
            <a:r>
              <a:rPr lang="en-US" dirty="0" smtClean="0"/>
              <a:t>Protect this information just as you would a user name/password</a:t>
            </a:r>
            <a:endParaRPr lang="en-US" dirty="0"/>
          </a:p>
        </p:txBody>
      </p:sp>
      <p:pic>
        <p:nvPicPr>
          <p:cNvPr id="5" name="Picture 4"/>
          <p:cNvPicPr>
            <a:picLocks noChangeAspect="1"/>
          </p:cNvPicPr>
          <p:nvPr/>
        </p:nvPicPr>
        <p:blipFill>
          <a:blip r:embed="rId3"/>
          <a:stretch>
            <a:fillRect/>
          </a:stretch>
        </p:blipFill>
        <p:spPr>
          <a:xfrm>
            <a:off x="436563" y="2333610"/>
            <a:ext cx="10810875" cy="2058467"/>
          </a:xfrm>
          <a:prstGeom prst="rect">
            <a:avLst/>
          </a:prstGeom>
          <a:ln w="19050">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66245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2238" y="1164716"/>
            <a:ext cx="8043396" cy="5445863"/>
          </a:xfrm>
          <a:prstGeom prst="rect">
            <a:avLst/>
          </a:prstGeom>
        </p:spPr>
      </p:pic>
      <p:sp>
        <p:nvSpPr>
          <p:cNvPr id="3" name="Title 2"/>
          <p:cNvSpPr>
            <a:spLocks noGrp="1"/>
          </p:cNvSpPr>
          <p:nvPr>
            <p:ph type="title"/>
          </p:nvPr>
        </p:nvSpPr>
        <p:spPr/>
        <p:txBody>
          <a:bodyPr/>
          <a:lstStyle/>
          <a:p>
            <a:r>
              <a:rPr lang="en-US" dirty="0" smtClean="0"/>
              <a:t>Azure Management Portal </a:t>
            </a:r>
            <a:br>
              <a:rPr lang="en-US" dirty="0" smtClean="0"/>
            </a:br>
            <a:r>
              <a:rPr lang="en-US" dirty="0" smtClean="0"/>
              <a:t>(new tenant)</a:t>
            </a:r>
            <a:endParaRPr lang="en-US" dirty="0"/>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6452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4" t="1787" r="1461" b="1478"/>
          <a:stretch/>
        </p:blipFill>
        <p:spPr>
          <a:xfrm>
            <a:off x="3017424" y="1198605"/>
            <a:ext cx="6475768" cy="5338119"/>
          </a:xfrm>
          <a:prstGeom prst="rect">
            <a:avLst/>
          </a:prstGeom>
        </p:spPr>
      </p:pic>
      <p:sp>
        <p:nvSpPr>
          <p:cNvPr id="2" name="Title 1"/>
          <p:cNvSpPr>
            <a:spLocks noGrp="1"/>
          </p:cNvSpPr>
          <p:nvPr>
            <p:ph type="title"/>
          </p:nvPr>
        </p:nvSpPr>
        <p:spPr/>
        <p:txBody>
          <a:bodyPr/>
          <a:lstStyle/>
          <a:p>
            <a:r>
              <a:rPr lang="en-US" dirty="0" smtClean="0"/>
              <a:t>Azure trial sign-up—part 1</a:t>
            </a:r>
            <a:endParaRPr lang="en-US" dirty="0"/>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874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35" t="1576" r="1390" b="1021"/>
          <a:stretch/>
        </p:blipFill>
        <p:spPr>
          <a:xfrm>
            <a:off x="2993124" y="1186249"/>
            <a:ext cx="6450227" cy="5346576"/>
          </a:xfrm>
          <a:prstGeom prst="rect">
            <a:avLst/>
          </a:prstGeom>
        </p:spPr>
      </p:pic>
      <p:sp>
        <p:nvSpPr>
          <p:cNvPr id="2" name="Title 1"/>
          <p:cNvSpPr>
            <a:spLocks noGrp="1"/>
          </p:cNvSpPr>
          <p:nvPr>
            <p:ph type="title"/>
          </p:nvPr>
        </p:nvSpPr>
        <p:spPr/>
        <p:txBody>
          <a:bodyPr/>
          <a:lstStyle/>
          <a:p>
            <a:r>
              <a:rPr lang="en-US" dirty="0" smtClean="0"/>
              <a:t>Azure trial sign-up—part 2</a:t>
            </a:r>
            <a:endParaRPr lang="en-US" dirty="0"/>
          </a:p>
        </p:txBody>
      </p:sp>
      <p:sp>
        <p:nvSpPr>
          <p:cNvPr id="4" name="Footer Placeholder 3"/>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8671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Troubleshooting</a:t>
            </a:r>
            <a:endParaRPr lang="en-US" dirty="0"/>
          </a:p>
        </p:txBody>
      </p:sp>
      <p:sp>
        <p:nvSpPr>
          <p:cNvPr id="4" name="Text Placeholder 3"/>
          <p:cNvSpPr>
            <a:spLocks noGrp="1"/>
          </p:cNvSpPr>
          <p:nvPr>
            <p:ph type="body" sz="quarter" idx="12"/>
          </p:nvPr>
        </p:nvSpPr>
        <p:spPr/>
        <p:txBody>
          <a:bodyPr/>
          <a:lstStyle/>
          <a:p>
            <a:r>
              <a:rPr lang="en-US" dirty="0"/>
              <a:t>5</a:t>
            </a:r>
            <a:endParaRPr lang="en-US" dirty="0"/>
          </a:p>
        </p:txBody>
      </p:sp>
      <p:grpSp>
        <p:nvGrpSpPr>
          <p:cNvPr id="5" name="Group 4"/>
          <p:cNvGrpSpPr/>
          <p:nvPr/>
        </p:nvGrpSpPr>
        <p:grpSpPr>
          <a:xfrm>
            <a:off x="8892219" y="2542429"/>
            <a:ext cx="3087056" cy="4156180"/>
            <a:chOff x="6977063" y="4021138"/>
            <a:chExt cx="1425575" cy="1919287"/>
          </a:xfrm>
        </p:grpSpPr>
        <p:sp>
          <p:nvSpPr>
            <p:cNvPr id="6" name="Freeform 5"/>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6977063" y="4870450"/>
              <a:ext cx="1425575" cy="1069975"/>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7013575" y="4905375"/>
              <a:ext cx="1354137"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7418388" y="5372100"/>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7373938" y="537210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7418388" y="5429250"/>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7373938" y="542925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7418388" y="5484813"/>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7373938" y="5484813"/>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7570788" y="5160963"/>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7521575" y="5272088"/>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7473950" y="5207000"/>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7421563" y="5181600"/>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370763" y="5229225"/>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7691438" y="5221288"/>
              <a:ext cx="282575" cy="280988"/>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7996238" y="5003800"/>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7273925" y="4967288"/>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7270750" y="5070475"/>
              <a:ext cx="842962" cy="536575"/>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7507288" y="4094163"/>
              <a:ext cx="79375" cy="776288"/>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7507288" y="4094163"/>
              <a:ext cx="793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7392988" y="4672013"/>
              <a:ext cx="80962" cy="19843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7392988" y="4672013"/>
              <a:ext cx="809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7277100" y="4333875"/>
              <a:ext cx="80962" cy="5365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7277100" y="4333875"/>
              <a:ext cx="80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159625" y="4194175"/>
              <a:ext cx="82550" cy="6762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159625" y="4194175"/>
              <a:ext cx="82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046913" y="4449763"/>
              <a:ext cx="79375" cy="420688"/>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7764463" y="4021138"/>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7696200" y="4021138"/>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7764463" y="4110038"/>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7696200" y="41100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7764463" y="4192588"/>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7696200" y="4192588"/>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7764463" y="4325938"/>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7764463" y="4325938"/>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7696200" y="43259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7764463" y="4411663"/>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7764463" y="4411663"/>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7696200" y="441166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7764463" y="4494213"/>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7764463" y="4494213"/>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7696200" y="449421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
            <p:cNvSpPr>
              <a:spLocks/>
            </p:cNvSpPr>
            <p:nvPr/>
          </p:nvSpPr>
          <p:spPr bwMode="auto">
            <a:xfrm>
              <a:off x="7119938" y="4400550"/>
              <a:ext cx="38100" cy="36513"/>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3"/>
            <p:cNvSpPr>
              <a:spLocks/>
            </p:cNvSpPr>
            <p:nvPr/>
          </p:nvSpPr>
          <p:spPr bwMode="auto">
            <a:xfrm>
              <a:off x="8251825" y="4365625"/>
              <a:ext cx="34925" cy="38100"/>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75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2" name="Text Placeholder 1"/>
          <p:cNvSpPr>
            <a:spLocks noGrp="1"/>
          </p:cNvSpPr>
          <p:nvPr>
            <p:ph type="body" sz="quarter" idx="10"/>
          </p:nvPr>
        </p:nvSpPr>
        <p:spPr>
          <a:xfrm>
            <a:off x="274638" y="1212850"/>
            <a:ext cx="11887200" cy="3477875"/>
          </a:xfrm>
        </p:spPr>
        <p:txBody>
          <a:bodyPr/>
          <a:lstStyle/>
          <a:p>
            <a:r>
              <a:rPr lang="en-US" dirty="0" smtClean="0"/>
              <a:t>Login errors</a:t>
            </a:r>
          </a:p>
          <a:p>
            <a:pPr lvl="1"/>
            <a:r>
              <a:rPr lang="en-US" dirty="0" smtClean="0"/>
              <a:t>Shown on web page</a:t>
            </a:r>
          </a:p>
          <a:p>
            <a:pPr>
              <a:spcBef>
                <a:spcPts val="2400"/>
              </a:spcBef>
            </a:pPr>
            <a:r>
              <a:rPr lang="en-US" dirty="0" smtClean="0"/>
              <a:t>Fiddler</a:t>
            </a:r>
          </a:p>
          <a:p>
            <a:pPr lvl="1"/>
            <a:r>
              <a:rPr lang="en-US" dirty="0" smtClean="0"/>
              <a:t>Shows response/request from apps running on local computer</a:t>
            </a:r>
          </a:p>
          <a:p>
            <a:pPr lvl="0">
              <a:spcBef>
                <a:spcPts val="2400"/>
              </a:spcBef>
            </a:pPr>
            <a:r>
              <a:rPr lang="en-US" dirty="0" smtClean="0"/>
              <a:t>Review response as JSON</a:t>
            </a:r>
          </a:p>
          <a:p>
            <a:pPr lvl="1"/>
            <a:r>
              <a:rPr lang="en-US" dirty="0" smtClean="0"/>
              <a:t>Authentication errors (invalid values)</a:t>
            </a:r>
          </a:p>
        </p:txBody>
      </p:sp>
      <p:sp>
        <p:nvSpPr>
          <p:cNvPr id="5" name="Rectangle 4"/>
          <p:cNvSpPr/>
          <p:nvPr/>
        </p:nvSpPr>
        <p:spPr>
          <a:xfrm>
            <a:off x="334337" y="4824680"/>
            <a:ext cx="11644938" cy="958583"/>
          </a:xfrm>
          <a:prstGeom prst="rect">
            <a:avLst/>
          </a:prstGeom>
        </p:spPr>
        <p:txBody>
          <a:bodyPr wrap="square">
            <a:spAutoFit/>
          </a:bodyPr>
          <a:lstStyle/>
          <a:p>
            <a:pPr defTabSz="932559"/>
            <a:r>
              <a:rPr lang="en-US" sz="1836" dirty="0">
                <a:solidFill>
                  <a:srgbClr val="000000"/>
                </a:solidFill>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endParaRPr lang="en-US" sz="244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935089" y="1212849"/>
            <a:ext cx="5226750" cy="1466908"/>
          </a:xfrm>
          <a:prstGeom prst="rect">
            <a:avLst/>
          </a:prstGeom>
          <a:ln>
            <a:solidFill>
              <a:schemeClr val="tx1"/>
            </a:solidFill>
          </a:ln>
        </p:spPr>
      </p:pic>
      <p:sp>
        <p:nvSpPr>
          <p:cNvPr id="9" name="Footer Placeholder 8"/>
          <p:cNvSpPr>
            <a:spLocks noGrp="1"/>
          </p:cNvSpPr>
          <p:nvPr>
            <p:ph type="ftr" sz="quarter" idx="11"/>
          </p:nvPr>
        </p:nvSpPr>
        <p:spPr/>
        <p:txBody>
          <a:bodyPr/>
          <a:lstStyle/>
          <a:p>
            <a:pPr>
              <a:defRPr/>
            </a:pPr>
            <a:r>
              <a:rPr lang="en-US" sz="1400" dirty="0" smtClean="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smtClean="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4097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Troubleshooting tokens</a:t>
            </a:r>
            <a:endParaRPr lang="en-US" dirty="0"/>
          </a:p>
        </p:txBody>
      </p:sp>
      <p:sp>
        <p:nvSpPr>
          <p:cNvPr id="2" name="Text Placeholder 1"/>
          <p:cNvSpPr>
            <a:spLocks noGrp="1"/>
          </p:cNvSpPr>
          <p:nvPr>
            <p:ph type="body" sz="quarter" idx="10"/>
          </p:nvPr>
        </p:nvSpPr>
        <p:spPr>
          <a:xfrm>
            <a:off x="274638" y="1212850"/>
            <a:ext cx="11887200" cy="3570208"/>
          </a:xfrm>
        </p:spPr>
        <p:txBody>
          <a:bodyPr/>
          <a:lstStyle/>
          <a:p>
            <a:r>
              <a:rPr lang="en-US" dirty="0" smtClean="0"/>
              <a:t>Fiddler</a:t>
            </a:r>
          </a:p>
          <a:p>
            <a:pPr lvl="1"/>
            <a:r>
              <a:rPr lang="en-US" dirty="0" smtClean="0"/>
              <a:t>Extension to view SharePoint 2013 App </a:t>
            </a:r>
            <a:r>
              <a:rPr lang="en-US" dirty="0"/>
              <a:t>t</a:t>
            </a:r>
            <a:r>
              <a:rPr lang="en-US" dirty="0" smtClean="0"/>
              <a:t>okens</a:t>
            </a:r>
          </a:p>
          <a:p>
            <a:pPr marL="290513" lvl="1" indent="-290513">
              <a:buFont typeface="Arial" panose="020B0604020202020204" pitchFamily="34" charset="0"/>
              <a:buChar char="•"/>
            </a:pPr>
            <a:r>
              <a:rPr lang="en-US" dirty="0" smtClean="0">
                <a:hlinkClick r:id="rId2"/>
              </a:rPr>
              <a:t>http://blogs.msdn.com/b/kaevans/archive/2013/08/25/creating-a-fiddler-extension-for-sharepoint-2013-app-tokens.aspx</a:t>
            </a:r>
            <a:r>
              <a:rPr lang="en-US" dirty="0" smtClean="0"/>
              <a:t> </a:t>
            </a:r>
          </a:p>
          <a:p>
            <a:pPr lvl="0">
              <a:spcBef>
                <a:spcPts val="2400"/>
              </a:spcBef>
            </a:pPr>
            <a:r>
              <a:rPr lang="en-US" dirty="0" smtClean="0"/>
              <a:t>Online</a:t>
            </a:r>
          </a:p>
          <a:p>
            <a:pPr lvl="1"/>
            <a:r>
              <a:rPr lang="en-US" dirty="0" smtClean="0"/>
              <a:t>Paste token in web page</a:t>
            </a:r>
          </a:p>
          <a:p>
            <a:pPr marL="290513" lvl="1" indent="-290513">
              <a:buFont typeface="Arial" panose="020B0604020202020204" pitchFamily="34" charset="0"/>
              <a:buChar char="•"/>
            </a:pPr>
            <a:r>
              <a:rPr lang="en-US" dirty="0" smtClean="0">
                <a:hlinkClick r:id="rId3"/>
              </a:rPr>
              <a:t>http://jwt.io/</a:t>
            </a:r>
            <a:r>
              <a:rPr lang="en-US" dirty="0" smtClean="0"/>
              <a:t> </a:t>
            </a:r>
          </a:p>
          <a:p>
            <a:pPr lvl="1"/>
            <a:endParaRPr lang="en-US" dirty="0"/>
          </a:p>
        </p:txBody>
      </p:sp>
      <p:pic>
        <p:nvPicPr>
          <p:cNvPr id="5" name="Picture 4"/>
          <p:cNvPicPr>
            <a:picLocks noChangeAspect="1"/>
          </p:cNvPicPr>
          <p:nvPr/>
        </p:nvPicPr>
        <p:blipFill>
          <a:blip r:embed="rId4"/>
          <a:stretch>
            <a:fillRect/>
          </a:stretch>
        </p:blipFill>
        <p:spPr>
          <a:xfrm>
            <a:off x="3932239" y="2882878"/>
            <a:ext cx="8229600" cy="3400720"/>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38698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a:t>
            </a:r>
            <a:r>
              <a:rPr lang="en-US" sz="3200" dirty="0" smtClean="0">
                <a:gradFill>
                  <a:gsLst>
                    <a:gs pos="1250">
                      <a:schemeClr val="tx1"/>
                    </a:gs>
                    <a:gs pos="99000">
                      <a:schemeClr val="tx1"/>
                    </a:gs>
                  </a:gsLst>
                  <a:lin ang="5400000" scaled="0"/>
                </a:gradFill>
              </a:rPr>
              <a:t>basics and authentication flow</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App </a:t>
            </a:r>
            <a:r>
              <a:rPr lang="en-US" sz="3200" dirty="0" smtClean="0">
                <a:gradFill>
                  <a:gsLst>
                    <a:gs pos="1250">
                      <a:schemeClr val="tx1"/>
                    </a:gs>
                    <a:gs pos="99000">
                      <a:schemeClr val="tx1"/>
                    </a:gs>
                  </a:gsLst>
                  <a:lin ang="5400000" scaled="0"/>
                </a:gradFill>
              </a:rPr>
              <a:t>registration </a:t>
            </a:r>
            <a:r>
              <a:rPr lang="en-US" sz="3200" dirty="0" smtClean="0">
                <a:gradFill>
                  <a:gsLst>
                    <a:gs pos="1250">
                      <a:schemeClr val="tx1"/>
                    </a:gs>
                    <a:gs pos="99000">
                      <a:schemeClr val="tx1"/>
                    </a:gs>
                  </a:gsLst>
                  <a:lin ang="5400000" scaled="0"/>
                </a:gradFill>
              </a:rPr>
              <a:t>tool</a:t>
            </a:r>
          </a:p>
          <a:p>
            <a:pPr marL="690563">
              <a:spcBef>
                <a:spcPts val="2400"/>
              </a:spcBef>
            </a:pPr>
            <a:r>
              <a:rPr lang="en-US" sz="3200" dirty="0" smtClean="0">
                <a:gradFill>
                  <a:gsLst>
                    <a:gs pos="1250">
                      <a:schemeClr val="tx1"/>
                    </a:gs>
                    <a:gs pos="99000">
                      <a:schemeClr val="tx1"/>
                    </a:gs>
                  </a:gsLst>
                  <a:lin ang="5400000" scaled="0"/>
                </a:gradFill>
              </a:rPr>
              <a:t>Azure Management Portal access</a:t>
            </a:r>
          </a:p>
          <a:p>
            <a:pPr marL="690563">
              <a:spcBef>
                <a:spcPts val="2400"/>
              </a:spcBef>
            </a:pPr>
            <a:r>
              <a:rPr lang="en-US" sz="3200" dirty="0" smtClean="0">
                <a:gradFill>
                  <a:gsLst>
                    <a:gs pos="1250">
                      <a:schemeClr val="tx1"/>
                    </a:gs>
                    <a:gs pos="99000">
                      <a:schemeClr val="tx1"/>
                    </a:gs>
                  </a:gsLst>
                  <a:lin ang="5400000" scaled="0"/>
                </a:gradFill>
              </a:rPr>
              <a:t>Troubleshooting</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924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9905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a:t>
            </a:r>
            <a:r>
              <a:rPr lang="en-US" sz="3200" dirty="0" smtClean="0">
                <a:gradFill>
                  <a:gsLst>
                    <a:gs pos="1250">
                      <a:schemeClr val="tx1"/>
                    </a:gs>
                    <a:gs pos="99000">
                      <a:schemeClr val="tx1"/>
                    </a:gs>
                  </a:gsLst>
                  <a:lin ang="5400000" scaled="0"/>
                </a:gradFill>
              </a:rPr>
              <a:t>basics and authentication flow</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App </a:t>
            </a:r>
            <a:r>
              <a:rPr lang="en-US" sz="3200" dirty="0" smtClean="0">
                <a:gradFill>
                  <a:gsLst>
                    <a:gs pos="1250">
                      <a:schemeClr val="tx1"/>
                    </a:gs>
                    <a:gs pos="99000">
                      <a:schemeClr val="tx1"/>
                    </a:gs>
                  </a:gsLst>
                  <a:lin ang="5400000" scaled="0"/>
                </a:gradFill>
              </a:rPr>
              <a:t>registration </a:t>
            </a:r>
            <a:r>
              <a:rPr lang="en-US" sz="3200" dirty="0" smtClean="0">
                <a:gradFill>
                  <a:gsLst>
                    <a:gs pos="1250">
                      <a:schemeClr val="tx1"/>
                    </a:gs>
                    <a:gs pos="99000">
                      <a:schemeClr val="tx1"/>
                    </a:gs>
                  </a:gsLst>
                  <a:lin ang="5400000" scaled="0"/>
                </a:gradFill>
              </a:rPr>
              <a:t>tool</a:t>
            </a:r>
          </a:p>
          <a:p>
            <a:pPr marL="690563">
              <a:spcBef>
                <a:spcPts val="2400"/>
              </a:spcBef>
            </a:pPr>
            <a:r>
              <a:rPr lang="en-US" sz="3200" dirty="0" smtClean="0">
                <a:gradFill>
                  <a:gsLst>
                    <a:gs pos="1250">
                      <a:schemeClr val="tx1"/>
                    </a:gs>
                    <a:gs pos="99000">
                      <a:schemeClr val="tx1"/>
                    </a:gs>
                  </a:gsLst>
                  <a:lin ang="5400000" scaled="0"/>
                </a:gradFill>
              </a:rPr>
              <a:t>Azure Management Portal access</a:t>
            </a:r>
          </a:p>
          <a:p>
            <a:pPr marL="690563">
              <a:spcBef>
                <a:spcPts val="2400"/>
              </a:spcBef>
            </a:pPr>
            <a:r>
              <a:rPr lang="en-US" sz="3200" dirty="0" smtClean="0">
                <a:gradFill>
                  <a:gsLst>
                    <a:gs pos="1250">
                      <a:schemeClr val="tx1"/>
                    </a:gs>
                    <a:gs pos="99000">
                      <a:schemeClr val="tx1"/>
                    </a:gs>
                  </a:gsLst>
                  <a:lin ang="5400000" scaled="0"/>
                </a:gradFill>
              </a:rPr>
              <a:t>Troubleshooting</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662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4104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Introduction</a:t>
            </a:r>
            <a:endParaRPr lang="en-US" dirty="0"/>
          </a:p>
        </p:txBody>
      </p:sp>
      <p:sp>
        <p:nvSpPr>
          <p:cNvPr id="5" name="Text Placeholder 4"/>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2880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r>
              <a:rPr lang="en-US" dirty="0"/>
              <a:t>d</a:t>
            </a:r>
            <a:r>
              <a:rPr lang="en-US" dirty="0" smtClean="0"/>
              <a:t>evice </a:t>
            </a:r>
            <a:r>
              <a:rPr lang="en-US" dirty="0"/>
              <a:t>a</a:t>
            </a:r>
            <a:r>
              <a:rPr lang="en-US" dirty="0" smtClean="0"/>
              <a:t>pps</a:t>
            </a:r>
            <a:endParaRPr lang="en-US" dirty="0"/>
          </a:p>
        </p:txBody>
      </p:sp>
      <p:pic>
        <p:nvPicPr>
          <p:cNvPr id="4" name="Picture 3"/>
          <p:cNvPicPr>
            <a:picLocks noChangeAspect="1"/>
          </p:cNvPicPr>
          <p:nvPr/>
        </p:nvPicPr>
        <p:blipFill rotWithShape="1">
          <a:blip r:embed="rId3"/>
          <a:srcRect l="13975" t="30366" r="64084" b="32367"/>
          <a:stretch/>
        </p:blipFill>
        <p:spPr>
          <a:xfrm>
            <a:off x="436563" y="1211263"/>
            <a:ext cx="4107879" cy="1962359"/>
          </a:xfrm>
          <a:prstGeom prst="rect">
            <a:avLst/>
          </a:prstGeom>
        </p:spPr>
      </p:pic>
      <p:pic>
        <p:nvPicPr>
          <p:cNvPr id="6" name="Picture 5"/>
          <p:cNvPicPr>
            <a:picLocks noChangeAspect="1"/>
          </p:cNvPicPr>
          <p:nvPr/>
        </p:nvPicPr>
        <p:blipFill rotWithShape="1">
          <a:blip r:embed="rId4"/>
          <a:srcRect l="16562" t="30741" r="66899" b="41332"/>
          <a:stretch/>
        </p:blipFill>
        <p:spPr>
          <a:xfrm>
            <a:off x="4706938" y="1211263"/>
            <a:ext cx="4131961" cy="1962359"/>
          </a:xfrm>
          <a:prstGeom prst="rect">
            <a:avLst/>
          </a:prstGeom>
          <a:ln w="9525" cap="sq">
            <a:solidFill>
              <a:schemeClr val="bg1">
                <a:lumMod val="85000"/>
              </a:schemeClr>
            </a:solidFill>
            <a:prstDash val="solid"/>
            <a:miter lim="800000"/>
          </a:ln>
          <a:effectLst/>
        </p:spPr>
      </p:pic>
      <p:pic>
        <p:nvPicPr>
          <p:cNvPr id="5" name="Picture 4"/>
          <p:cNvPicPr>
            <a:picLocks noChangeAspect="1"/>
          </p:cNvPicPr>
          <p:nvPr/>
        </p:nvPicPr>
        <p:blipFill rotWithShape="1">
          <a:blip r:embed="rId5"/>
          <a:srcRect l="1653" t="18672" r="83780" b="44074"/>
          <a:stretch/>
        </p:blipFill>
        <p:spPr>
          <a:xfrm>
            <a:off x="445221" y="3340306"/>
            <a:ext cx="4099221" cy="2948445"/>
          </a:xfrm>
          <a:prstGeom prst="rect">
            <a:avLst/>
          </a:prstGeom>
        </p:spPr>
      </p:pic>
      <p:pic>
        <p:nvPicPr>
          <p:cNvPr id="8" name="Picture 7"/>
          <p:cNvPicPr>
            <a:picLocks noChangeAspect="1"/>
          </p:cNvPicPr>
          <p:nvPr/>
        </p:nvPicPr>
        <p:blipFill>
          <a:blip r:embed="rId6"/>
          <a:stretch>
            <a:fillRect/>
          </a:stretch>
        </p:blipFill>
        <p:spPr>
          <a:xfrm>
            <a:off x="4706937" y="3332369"/>
            <a:ext cx="4131961" cy="2205638"/>
          </a:xfrm>
          <a:prstGeom prst="rect">
            <a:avLst/>
          </a:prstGeom>
        </p:spPr>
      </p:pic>
      <p:sp>
        <p:nvSpPr>
          <p:cNvPr id="16" name="Footer Placeholder 15"/>
          <p:cNvSpPr>
            <a:spLocks noGrp="1"/>
          </p:cNvSpPr>
          <p:nvPr>
            <p:ph type="ftr" sz="quarter" idx="10"/>
          </p:nvPr>
        </p:nvSpPr>
        <p:spPr/>
        <p:txBody>
          <a:bodyPr/>
          <a:lstStyle/>
          <a:p>
            <a:pPr>
              <a:defRPr/>
            </a:pPr>
            <a:r>
              <a:rPr lang="en-US" sz="1400" dirty="0" smtClean="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086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AD OAuth in Office 365</a:t>
            </a:r>
            <a:endParaRPr lang="en-US" dirty="0"/>
          </a:p>
        </p:txBody>
      </p:sp>
      <p:sp>
        <p:nvSpPr>
          <p:cNvPr id="3" name="Text Placeholder 2"/>
          <p:cNvSpPr>
            <a:spLocks noGrp="1"/>
          </p:cNvSpPr>
          <p:nvPr>
            <p:ph type="body" sz="quarter" idx="10"/>
          </p:nvPr>
        </p:nvSpPr>
        <p:spPr/>
        <p:txBody>
          <a:bodyPr/>
          <a:lstStyle/>
          <a:p>
            <a:r>
              <a:rPr lang="en-US" smtClean="0"/>
              <a:t>Single auth flow for Office 365</a:t>
            </a:r>
          </a:p>
          <a:p>
            <a:pPr lvl="1"/>
            <a:r>
              <a:rPr lang="en-US" smtClean="0"/>
              <a:t>Azure AD Graph, Exchange, SharePoint</a:t>
            </a:r>
          </a:p>
          <a:p>
            <a:pPr lvl="1"/>
            <a:r>
              <a:rPr lang="en-US" smtClean="0"/>
              <a:t>Device apps and web sites</a:t>
            </a:r>
          </a:p>
          <a:p>
            <a:pPr lvl="1"/>
            <a:r>
              <a:rPr lang="en-US" smtClean="0"/>
              <a:t>Admin and end-user consent</a:t>
            </a:r>
          </a:p>
          <a:p>
            <a:r>
              <a:rPr lang="en-US" smtClean="0"/>
              <a:t>Secure protocol</a:t>
            </a:r>
          </a:p>
          <a:p>
            <a:pPr lvl="1"/>
            <a:r>
              <a:rPr lang="en-US" smtClean="0"/>
              <a:t>OAuth 2.0</a:t>
            </a:r>
          </a:p>
          <a:p>
            <a:pPr lvl="1"/>
            <a:r>
              <a:rPr lang="en-US" smtClean="0"/>
              <a:t>No capturing user credentials</a:t>
            </a:r>
          </a:p>
          <a:p>
            <a:pPr lvl="1"/>
            <a:r>
              <a:rPr lang="en-US" smtClean="0"/>
              <a:t>Fine-grained access scopes</a:t>
            </a:r>
          </a:p>
          <a:p>
            <a:pPr lvl="1"/>
            <a:r>
              <a:rPr lang="en-US" smtClean="0"/>
              <a:t>Supports MFA and federated user sign-in</a:t>
            </a:r>
          </a:p>
          <a:p>
            <a:pPr lvl="1"/>
            <a:r>
              <a:rPr lang="en-US" smtClean="0"/>
              <a:t>Long-term access through refresh tokens</a:t>
            </a:r>
            <a:endParaRPr lang="en-US" dirty="0" smtClean="0"/>
          </a:p>
        </p:txBody>
      </p:sp>
      <p:pic>
        <p:nvPicPr>
          <p:cNvPr id="4" name="Picture 11"/>
          <p:cNvPicPr>
            <a:picLocks noChangeAspect="1"/>
          </p:cNvPicPr>
          <p:nvPr/>
        </p:nvPicPr>
        <p:blipFill rotWithShape="1">
          <a:blip r:embed="rId3"/>
          <a:srcRect l="38956" r="1088" b="17214"/>
          <a:stretch/>
        </p:blipFill>
        <p:spPr>
          <a:xfrm>
            <a:off x="8151499" y="1386516"/>
            <a:ext cx="4003121" cy="5009256"/>
          </a:xfrm>
          <a:prstGeom prst="rect">
            <a:avLst/>
          </a:prstGeom>
          <a:ln w="3175">
            <a:solidFill>
              <a:schemeClr val="tx1"/>
            </a:solidFill>
          </a:ln>
        </p:spPr>
      </p:pic>
      <p:sp>
        <p:nvSpPr>
          <p:cNvPr id="7" name="Footer Placeholder 6"/>
          <p:cNvSpPr>
            <a:spLocks noGrp="1"/>
          </p:cNvSpPr>
          <p:nvPr>
            <p:ph type="ftr" sz="quarter" idx="11"/>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19715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smtClean="0"/>
              <a:t>OAuth basics and authentication flow</a:t>
            </a:r>
            <a:endParaRPr lang="en-US" dirty="0"/>
          </a:p>
        </p:txBody>
      </p:sp>
      <p:sp>
        <p:nvSpPr>
          <p:cNvPr id="5" name="Text Placeholder 4"/>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10587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Authentication to </a:t>
            </a:r>
            <a:r>
              <a:rPr lang="en-US" sz="4400" dirty="0" smtClean="0"/>
              <a:t>Microsoft Graph </a:t>
            </a:r>
            <a:r>
              <a:rPr lang="en-US" sz="4400" dirty="0" smtClean="0"/>
              <a:t>using resource ID</a:t>
            </a:r>
            <a:endParaRPr lang="en-US" sz="4400" dirty="0"/>
          </a:p>
        </p:txBody>
      </p:sp>
      <p:sp>
        <p:nvSpPr>
          <p:cNvPr id="2" name="Rectangle 1"/>
          <p:cNvSpPr/>
          <p:nvPr/>
        </p:nvSpPr>
        <p:spPr bwMode="auto">
          <a:xfrm>
            <a:off x="1019704" y="2169823"/>
            <a:ext cx="457016" cy="4327279"/>
          </a:xfrm>
          <a:prstGeom prst="rect">
            <a:avLst/>
          </a:prstGeom>
          <a:solidFill>
            <a:schemeClr val="tx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7" name="Rectangle 6"/>
          <p:cNvSpPr/>
          <p:nvPr/>
        </p:nvSpPr>
        <p:spPr bwMode="auto">
          <a:xfrm>
            <a:off x="4318408" y="2169823"/>
            <a:ext cx="457016" cy="432727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8" name="Rectangle 7"/>
          <p:cNvSpPr/>
          <p:nvPr/>
        </p:nvSpPr>
        <p:spPr bwMode="auto">
          <a:xfrm>
            <a:off x="7490821" y="2169823"/>
            <a:ext cx="457016" cy="432727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9" name="Rectangle 8"/>
          <p:cNvSpPr/>
          <p:nvPr/>
        </p:nvSpPr>
        <p:spPr bwMode="auto">
          <a:xfrm>
            <a:off x="10784433" y="2169824"/>
            <a:ext cx="457016" cy="4323335"/>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10" name="TextBox 9"/>
          <p:cNvSpPr txBox="1"/>
          <p:nvPr/>
        </p:nvSpPr>
        <p:spPr>
          <a:xfrm>
            <a:off x="565663" y="1649432"/>
            <a:ext cx="1365097"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NATIVE</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APPLICATION</a:t>
            </a:r>
            <a:endParaRPr lang="en-US" sz="1200" b="1" dirty="0">
              <a:gradFill>
                <a:gsLst>
                  <a:gs pos="0">
                    <a:schemeClr val="tx1"/>
                  </a:gs>
                  <a:gs pos="100000">
                    <a:schemeClr val="tx1"/>
                  </a:gs>
                </a:gsLst>
                <a:lin ang="5400000" scaled="1"/>
              </a:gradFill>
            </a:endParaRPr>
          </a:p>
        </p:txBody>
      </p:sp>
      <p:sp>
        <p:nvSpPr>
          <p:cNvPr id="11" name="TextBox 10"/>
          <p:cNvSpPr txBox="1"/>
          <p:nvPr/>
        </p:nvSpPr>
        <p:spPr>
          <a:xfrm>
            <a:off x="3317455" y="1649432"/>
            <a:ext cx="2458922"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AZURE AD </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AUTHORIZATION ENDPOINT</a:t>
            </a:r>
            <a:endParaRPr lang="en-US" sz="1200" b="1" dirty="0">
              <a:gradFill>
                <a:gsLst>
                  <a:gs pos="0">
                    <a:schemeClr val="tx1"/>
                  </a:gs>
                  <a:gs pos="100000">
                    <a:schemeClr val="tx1"/>
                  </a:gs>
                </a:gsLst>
                <a:lin ang="5400000" scaled="1"/>
              </a:gradFill>
            </a:endParaRPr>
          </a:p>
        </p:txBody>
      </p:sp>
      <p:sp>
        <p:nvSpPr>
          <p:cNvPr id="12" name="TextBox 11"/>
          <p:cNvSpPr txBox="1"/>
          <p:nvPr/>
        </p:nvSpPr>
        <p:spPr>
          <a:xfrm>
            <a:off x="6881097" y="1649432"/>
            <a:ext cx="1676464"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AZURE AD TOKEN</a:t>
            </a:r>
          </a:p>
          <a:p>
            <a:pPr algn="ctr" defTabSz="932559">
              <a:lnSpc>
                <a:spcPct val="90000"/>
              </a:lnSpc>
            </a:pPr>
            <a:r>
              <a:rPr lang="en-US" sz="1200" b="1" dirty="0" smtClean="0">
                <a:gradFill>
                  <a:gsLst>
                    <a:gs pos="0">
                      <a:schemeClr val="tx1"/>
                    </a:gs>
                    <a:gs pos="100000">
                      <a:schemeClr val="tx1"/>
                    </a:gs>
                  </a:gsLst>
                  <a:lin ang="5400000" scaled="1"/>
                </a:gradFill>
              </a:rPr>
              <a:t>ENDPOINT</a:t>
            </a:r>
            <a:endParaRPr lang="en-US" sz="1200" b="1" dirty="0">
              <a:gradFill>
                <a:gsLst>
                  <a:gs pos="0">
                    <a:schemeClr val="tx1"/>
                  </a:gs>
                  <a:gs pos="100000">
                    <a:schemeClr val="tx1"/>
                  </a:gs>
                </a:gsLst>
                <a:lin ang="5400000" scaled="1"/>
              </a:gradFill>
            </a:endParaRPr>
          </a:p>
        </p:txBody>
      </p:sp>
      <p:sp>
        <p:nvSpPr>
          <p:cNvPr id="13" name="TextBox 12"/>
          <p:cNvSpPr txBox="1"/>
          <p:nvPr/>
        </p:nvSpPr>
        <p:spPr>
          <a:xfrm>
            <a:off x="10365692" y="1649432"/>
            <a:ext cx="1294500"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MICROSOFT </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GRAPH API</a:t>
            </a:r>
            <a:endParaRPr lang="en-US" sz="1200" b="1" dirty="0">
              <a:gradFill>
                <a:gsLst>
                  <a:gs pos="0">
                    <a:schemeClr val="tx1"/>
                  </a:gs>
                  <a:gs pos="100000">
                    <a:schemeClr val="tx1"/>
                  </a:gs>
                </a:gsLst>
                <a:lin ang="5400000" scaled="1"/>
              </a:gradFill>
            </a:endParaRPr>
          </a:p>
        </p:txBody>
      </p:sp>
      <p:cxnSp>
        <p:nvCxnSpPr>
          <p:cNvPr id="14" name="Straight Arrow Connector 13"/>
          <p:cNvCxnSpPr/>
          <p:nvPr/>
        </p:nvCxnSpPr>
        <p:spPr>
          <a:xfrm>
            <a:off x="1483038" y="2626839"/>
            <a:ext cx="284105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3038" y="3007685"/>
            <a:ext cx="2841054"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3038" y="3388533"/>
            <a:ext cx="216953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2570" y="3024464"/>
            <a:ext cx="0" cy="3808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5378" y="2245993"/>
            <a:ext cx="23948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Request authorization code</a:t>
            </a:r>
          </a:p>
        </p:txBody>
      </p:sp>
      <p:sp>
        <p:nvSpPr>
          <p:cNvPr id="21" name="TextBox 20"/>
          <p:cNvSpPr txBox="1"/>
          <p:nvPr/>
        </p:nvSpPr>
        <p:spPr>
          <a:xfrm>
            <a:off x="2120805" y="2622377"/>
            <a:ext cx="2417858"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Sign-in via browser pop-up</a:t>
            </a:r>
          </a:p>
        </p:txBody>
      </p:sp>
      <p:sp>
        <p:nvSpPr>
          <p:cNvPr id="22" name="TextBox 21"/>
          <p:cNvSpPr txBox="1"/>
          <p:nvPr/>
        </p:nvSpPr>
        <p:spPr>
          <a:xfrm>
            <a:off x="1388753" y="3006097"/>
            <a:ext cx="2341356"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authorization code</a:t>
            </a:r>
          </a:p>
        </p:txBody>
      </p:sp>
      <p:cxnSp>
        <p:nvCxnSpPr>
          <p:cNvPr id="24" name="Straight Arrow Connector 23"/>
          <p:cNvCxnSpPr/>
          <p:nvPr/>
        </p:nvCxnSpPr>
        <p:spPr>
          <a:xfrm>
            <a:off x="1471992" y="4074057"/>
            <a:ext cx="603718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3178" y="4531073"/>
            <a:ext cx="6037189"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2128" y="3695475"/>
            <a:ext cx="600473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Redeem authorization code and acquire access token for Office 365 resource</a:t>
            </a:r>
          </a:p>
        </p:txBody>
      </p:sp>
      <p:sp>
        <p:nvSpPr>
          <p:cNvPr id="27" name="TextBox 26"/>
          <p:cNvSpPr txBox="1"/>
          <p:nvPr/>
        </p:nvSpPr>
        <p:spPr>
          <a:xfrm>
            <a:off x="1372128" y="4469067"/>
            <a:ext cx="3184506"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access token and refresh token</a:t>
            </a:r>
          </a:p>
        </p:txBody>
      </p:sp>
      <p:cxnSp>
        <p:nvCxnSpPr>
          <p:cNvPr id="32" name="Straight Arrow Connector 31"/>
          <p:cNvCxnSpPr/>
          <p:nvPr/>
        </p:nvCxnSpPr>
        <p:spPr>
          <a:xfrm>
            <a:off x="1506372" y="5567369"/>
            <a:ext cx="926374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8753" y="5673613"/>
            <a:ext cx="191768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Http </a:t>
            </a:r>
            <a:r>
              <a:rPr lang="en-US" sz="1199" b="1" dirty="0" smtClean="0">
                <a:gradFill>
                  <a:gsLst>
                    <a:gs pos="0">
                      <a:schemeClr val="tx1"/>
                    </a:gs>
                    <a:gs pos="100000">
                      <a:schemeClr val="tx1"/>
                    </a:gs>
                  </a:gsLst>
                  <a:lin ang="5400000" scaled="1"/>
                </a:gradFill>
              </a:rPr>
              <a:t>response</a:t>
            </a:r>
            <a:endParaRPr lang="en-US" sz="1199" b="1" dirty="0">
              <a:gradFill>
                <a:gsLst>
                  <a:gs pos="0">
                    <a:schemeClr val="tx1"/>
                  </a:gs>
                  <a:gs pos="100000">
                    <a:schemeClr val="tx1"/>
                  </a:gs>
                </a:gsLst>
                <a:lin ang="5400000" scaled="1"/>
              </a:gradFill>
            </a:endParaRPr>
          </a:p>
        </p:txBody>
      </p:sp>
      <p:sp>
        <p:nvSpPr>
          <p:cNvPr id="34" name="TextBox 33"/>
          <p:cNvSpPr txBox="1"/>
          <p:nvPr/>
        </p:nvSpPr>
        <p:spPr>
          <a:xfrm>
            <a:off x="1388753" y="5176022"/>
            <a:ext cx="34297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Call Office 365 API using the access token</a:t>
            </a:r>
          </a:p>
        </p:txBody>
      </p:sp>
      <p:cxnSp>
        <p:nvCxnSpPr>
          <p:cNvPr id="35" name="Straight Arrow Connector 34"/>
          <p:cNvCxnSpPr/>
          <p:nvPr/>
        </p:nvCxnSpPr>
        <p:spPr>
          <a:xfrm>
            <a:off x="1492909" y="6032416"/>
            <a:ext cx="92637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z="1400" dirty="0" smtClean="0">
                <a:gradFill>
                  <a:gsLst>
                    <a:gs pos="0">
                      <a:schemeClr val="accent3">
                        <a:lumMod val="75000"/>
                      </a:schemeClr>
                    </a:gs>
                    <a:gs pos="100000">
                      <a:schemeClr val="accent3">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a:t>
            </a:r>
            <a:r>
              <a:rPr lang="en-US" sz="1400" dirty="0" smtClean="0">
                <a:gradFill>
                  <a:gsLst>
                    <a:gs pos="0">
                      <a:schemeClr val="tx1"/>
                    </a:gs>
                    <a:gs pos="100000">
                      <a:schemeClr val="tx1"/>
                    </a:gs>
                  </a:gsLst>
                  <a:lin ang="5400000" scaled="1"/>
                </a:gradFill>
              </a:rPr>
              <a:t>OAuth </a:t>
            </a:r>
            <a:r>
              <a:rPr lang="en-US" sz="1400" dirty="0">
                <a:gradFill>
                  <a:gsLst>
                    <a:gs pos="0">
                      <a:schemeClr val="tx1"/>
                    </a:gs>
                    <a:gs pos="100000">
                      <a:schemeClr val="tx1"/>
                    </a:gs>
                  </a:gsLst>
                  <a:lin ang="5400000" scaled="1"/>
                </a:gradFill>
              </a:rPr>
              <a:t>basics and authentication </a:t>
            </a:r>
            <a:r>
              <a:rPr lang="en-US" sz="1400" dirty="0" smtClean="0">
                <a:gradFill>
                  <a:gsLst>
                    <a:gs pos="0">
                      <a:schemeClr val="tx1"/>
                    </a:gs>
                    <a:gs pos="100000">
                      <a:schemeClr val="tx1"/>
                    </a:gs>
                  </a:gsLst>
                  <a:lin ang="5400000" scaled="1"/>
                </a:gradFill>
              </a:rPr>
              <a:t>flow</a:t>
            </a:r>
          </a:p>
          <a:p>
            <a:endParaRPr lang="en-US" dirty="0"/>
          </a:p>
        </p:txBody>
      </p:sp>
    </p:spTree>
    <p:extLst>
      <p:ext uri="{BB962C8B-B14F-4D97-AF65-F5344CB8AC3E}">
        <p14:creationId xmlns:p14="http://schemas.microsoft.com/office/powerpoint/2010/main" val="520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116</TotalTime>
  <Words>2057</Words>
  <Application>Microsoft Office PowerPoint</Application>
  <PresentationFormat>Custom</PresentationFormat>
  <Paragraphs>278</Paragraphs>
  <Slides>30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Consolas</vt:lpstr>
      <vt:lpstr>Lucida Console</vt:lpstr>
      <vt:lpstr>Segoe Light</vt:lpstr>
      <vt:lpstr>Segoe UI</vt:lpstr>
      <vt:lpstr>Segoe UI Black</vt:lpstr>
      <vt:lpstr>Segoe UI Light</vt:lpstr>
      <vt:lpstr>Times New Roman</vt:lpstr>
      <vt:lpstr>Wingdings</vt:lpstr>
      <vt:lpstr>6-30540_Office_365_CloudRoadShow</vt:lpstr>
      <vt:lpstr>Office 365 development</vt:lpstr>
      <vt:lpstr>Deep dive into Azure AD with the Microsoft Graph</vt:lpstr>
      <vt:lpstr>Agenda</vt:lpstr>
      <vt:lpstr>Developer vision</vt:lpstr>
      <vt:lpstr>PowerPoint Presentation</vt:lpstr>
      <vt:lpstr>Office 365 device apps</vt:lpstr>
      <vt:lpstr>Azure AD OAuth in Office 365</vt:lpstr>
      <vt:lpstr>PowerPoint Presentation</vt:lpstr>
      <vt:lpstr>Authentication to Microsoft Graph using resource ID</vt:lpstr>
      <vt:lpstr>OAuth authentication flow</vt:lpstr>
      <vt:lpstr>PowerPoint Presentation</vt:lpstr>
      <vt:lpstr>App registration options</vt:lpstr>
      <vt:lpstr>App registration options</vt:lpstr>
      <vt:lpstr>App registration options</vt:lpstr>
      <vt:lpstr>http://graph.microsoft.io/app-registration</vt:lpstr>
      <vt:lpstr>PowerPoint Presentation</vt:lpstr>
      <vt:lpstr>Azure Active Directory (Azure AD)</vt:lpstr>
      <vt:lpstr>Application registration</vt:lpstr>
      <vt:lpstr>Custom application registration</vt:lpstr>
      <vt:lpstr>Application authentication</vt:lpstr>
      <vt:lpstr>Azure Management Portal  (new tenant)</vt:lpstr>
      <vt:lpstr>Azure trial sign-up—part 1</vt:lpstr>
      <vt:lpstr>Azure trial sign-up—part 2</vt:lpstr>
      <vt:lpstr>PowerPoint Presentation</vt:lpstr>
      <vt:lpstr>Troubleshooting errors in Auth flow</vt:lpstr>
      <vt:lpstr>Troubleshooting tokens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Todd Baginski</cp:lastModifiedBy>
  <cp:revision>13</cp:revision>
  <dcterms:created xsi:type="dcterms:W3CDTF">2016-01-19T21:29:55Z</dcterms:created>
  <dcterms:modified xsi:type="dcterms:W3CDTF">2016-01-25T20:23:35Z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