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40" r:id="rId4"/>
  </p:sldMasterIdLst>
  <p:notesMasterIdLst>
    <p:notesMasterId r:id="rId40"/>
  </p:notesMasterIdLst>
  <p:handoutMasterIdLst>
    <p:handoutMasterId r:id="rId41"/>
  </p:handoutMasterIdLst>
  <p:sldIdLst>
    <p:sldId id="778" r:id="rId5"/>
    <p:sldId id="989" r:id="rId6"/>
    <p:sldId id="990" r:id="rId7"/>
    <p:sldId id="1034" r:id="rId8"/>
    <p:sldId id="1033" r:id="rId9"/>
    <p:sldId id="1007" r:id="rId10"/>
    <p:sldId id="1008" r:id="rId11"/>
    <p:sldId id="1035" r:id="rId12"/>
    <p:sldId id="1036" r:id="rId13"/>
    <p:sldId id="1037" r:id="rId14"/>
    <p:sldId id="1012" r:id="rId15"/>
    <p:sldId id="1013" r:id="rId16"/>
    <p:sldId id="1014" r:id="rId17"/>
    <p:sldId id="1015" r:id="rId18"/>
    <p:sldId id="1038" r:id="rId19"/>
    <p:sldId id="1039" r:id="rId20"/>
    <p:sldId id="1018" r:id="rId21"/>
    <p:sldId id="1040" r:id="rId22"/>
    <p:sldId id="1042" r:id="rId23"/>
    <p:sldId id="1021" r:id="rId24"/>
    <p:sldId id="1022" r:id="rId25"/>
    <p:sldId id="1023" r:id="rId26"/>
    <p:sldId id="1024" r:id="rId27"/>
    <p:sldId id="1025" r:id="rId28"/>
    <p:sldId id="1026" r:id="rId29"/>
    <p:sldId id="1043" r:id="rId30"/>
    <p:sldId id="1044" r:id="rId31"/>
    <p:sldId id="1045" r:id="rId32"/>
    <p:sldId id="1041" r:id="rId33"/>
    <p:sldId id="988" r:id="rId34"/>
    <p:sldId id="983" r:id="rId35"/>
    <p:sldId id="984" r:id="rId36"/>
    <p:sldId id="985" r:id="rId37"/>
    <p:sldId id="986" r:id="rId38"/>
    <p:sldId id="987" r:id="rId39"/>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47EAC62-7370-924F-BC5F-6CB22CF3DEC6}">
          <p14:sldIdLst>
            <p14:sldId id="778"/>
            <p14:sldId id="989"/>
            <p14:sldId id="990"/>
            <p14:sldId id="1034"/>
            <p14:sldId id="1033"/>
            <p14:sldId id="1007"/>
            <p14:sldId id="1008"/>
            <p14:sldId id="1035"/>
            <p14:sldId id="1036"/>
            <p14:sldId id="1037"/>
            <p14:sldId id="1012"/>
            <p14:sldId id="1013"/>
            <p14:sldId id="1014"/>
            <p14:sldId id="1015"/>
            <p14:sldId id="1038"/>
            <p14:sldId id="1039"/>
            <p14:sldId id="1018"/>
            <p14:sldId id="1040"/>
            <p14:sldId id="1042"/>
            <p14:sldId id="1021"/>
            <p14:sldId id="1022"/>
            <p14:sldId id="1023"/>
            <p14:sldId id="1024"/>
            <p14:sldId id="1025"/>
            <p14:sldId id="1026"/>
            <p14:sldId id="1043"/>
            <p14:sldId id="1044"/>
            <p14:sldId id="1045"/>
            <p14:sldId id="1041"/>
            <p14:sldId id="988"/>
            <p14:sldId id="983"/>
            <p14:sldId id="984"/>
            <p14:sldId id="985"/>
            <p14:sldId id="986"/>
            <p14:sldId id="987"/>
          </p14:sldIdLst>
        </p14:section>
      </p14:sectionLst>
    </p:ext>
    <p:ext uri="{EFAFB233-063F-42B5-8137-9DF3F51BA10A}">
      <p15:sldGuideLst xmlns:p15="http://schemas.microsoft.com/office/powerpoint/2012/main">
        <p15:guide id="6" orient="horz" pos="859" userDrawn="1">
          <p15:clr>
            <a:srgbClr val="A4A3A4"/>
          </p15:clr>
        </p15:guide>
        <p15:guide id="7" orient="horz" pos="2202" userDrawn="1">
          <p15:clr>
            <a:srgbClr val="A4A3A4"/>
          </p15:clr>
        </p15:guide>
        <p15:guide id="17" pos="3917" userDrawn="1">
          <p15:clr>
            <a:srgbClr val="A4A3A4"/>
          </p15:clr>
        </p15:guide>
        <p15:guide id="18" orient="horz" pos="220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F5F5F5"/>
    <a:srgbClr val="262626"/>
    <a:srgbClr val="5C2D91"/>
    <a:srgbClr val="FF8C00"/>
    <a:srgbClr val="FFB900"/>
    <a:srgbClr val="EB3C00"/>
    <a:srgbClr val="0042AC"/>
    <a:srgbClr val="68217A"/>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4" autoAdjust="0"/>
    <p:restoredTop sz="96814" autoAdjust="0"/>
  </p:normalViewPr>
  <p:slideViewPr>
    <p:cSldViewPr snapToGrid="0">
      <p:cViewPr varScale="1">
        <p:scale>
          <a:sx n="70" d="100"/>
          <a:sy n="70" d="100"/>
        </p:scale>
        <p:origin x="32" y="708"/>
      </p:cViewPr>
      <p:guideLst>
        <p:guide orient="horz" pos="859"/>
        <p:guide orient="horz" pos="2202"/>
        <p:guide pos="3917"/>
        <p:guide orient="horz" pos="2203"/>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1/4/2016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1/4/2016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a:t>
            </a:r>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33</a:t>
            </a:fld>
            <a:endParaRPr lang="en-US">
              <a:solidFill>
                <a:prstClr val="black"/>
              </a:solidFill>
              <a:latin typeface="Calibri" panose="020F0502020204030204"/>
            </a:endParaRPr>
          </a:p>
        </p:txBody>
      </p:sp>
    </p:spTree>
    <p:extLst>
      <p:ext uri="{BB962C8B-B14F-4D97-AF65-F5344CB8AC3E}">
        <p14:creationId xmlns:p14="http://schemas.microsoft.com/office/powerpoint/2010/main" val="33416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1/4/2016 10:13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3191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smtClean="0">
              <a:latin typeface="+mn-lt"/>
            </a:endParaRPr>
          </a:p>
          <a:p>
            <a:r>
              <a:rPr lang="en-US" sz="900" dirty="0" smtClean="0">
                <a:latin typeface="+mn-lt"/>
              </a:rPr>
              <a:t>Platform convergence has been a journey which ends today with Windows 10</a:t>
            </a:r>
          </a:p>
          <a:p>
            <a:pPr marL="171450" indent="-171450">
              <a:buFont typeface="Arial" panose="020B0604020202020204" pitchFamily="34" charset="0"/>
              <a:buChar char="•"/>
            </a:pPr>
            <a:r>
              <a:rPr lang="en-US" sz="900" dirty="0" smtClean="0">
                <a:latin typeface="+mn-lt"/>
              </a:rPr>
              <a:t>We started by using the same Internet Explorer code</a:t>
            </a:r>
            <a:r>
              <a:rPr lang="en-US" sz="900" baseline="0" dirty="0" smtClean="0">
                <a:latin typeface="+mn-lt"/>
              </a:rPr>
              <a:t> + engine on </a:t>
            </a:r>
            <a:r>
              <a:rPr lang="en-US" sz="900" dirty="0" smtClean="0">
                <a:latin typeface="+mn-lt"/>
              </a:rPr>
              <a:t>Windows Phone 7.5 and Xbox 360;</a:t>
            </a:r>
            <a:r>
              <a:rPr lang="en-US" sz="900" baseline="0" dirty="0" smtClean="0">
                <a:latin typeface="+mn-lt"/>
              </a:rPr>
              <a:t> and we started implementing the Microsoft modern design language.</a:t>
            </a:r>
            <a:endParaRPr lang="en-US" sz="900" dirty="0" smtClean="0">
              <a:latin typeface="+mn-lt"/>
            </a:endParaRPr>
          </a:p>
          <a:p>
            <a:pPr marL="171450" indent="-171450">
              <a:buFont typeface="Arial" panose="020B0604020202020204" pitchFamily="34" charset="0"/>
              <a:buChar char="•"/>
            </a:pPr>
            <a:r>
              <a:rPr lang="en-US" sz="900" dirty="0" smtClean="0">
                <a:latin typeface="+mn-lt"/>
              </a:rPr>
              <a:t>With the release of Windows 8, we converged the Windows kernel</a:t>
            </a:r>
            <a:r>
              <a:rPr lang="en-US" sz="900" baseline="0" dirty="0" smtClean="0">
                <a:latin typeface="+mn-lt"/>
              </a:rPr>
              <a:t> (which aligns, among other things, the HAL and driver models)</a:t>
            </a:r>
            <a:r>
              <a:rPr lang="en-US" sz="900" dirty="0" smtClean="0">
                <a:latin typeface="+mn-lt"/>
              </a:rPr>
              <a:t>. Windows Phone 8 took advantage of new</a:t>
            </a:r>
            <a:r>
              <a:rPr lang="en-US" sz="900" baseline="0" dirty="0" smtClean="0">
                <a:latin typeface="+mn-lt"/>
              </a:rPr>
              <a:t> lighter-weight kernel to enable multiple CPUs and other improvements, and the</a:t>
            </a:r>
            <a:r>
              <a:rPr lang="en-US" sz="900" dirty="0" smtClean="0">
                <a:latin typeface="+mn-lt"/>
              </a:rPr>
              <a:t> Xbox One was built on top of Windows 8.</a:t>
            </a:r>
            <a:br>
              <a:rPr lang="en-US" sz="900" dirty="0" smtClean="0">
                <a:latin typeface="+mn-lt"/>
              </a:rPr>
            </a:br>
            <a:r>
              <a:rPr lang="en-US" sz="900" dirty="0" smtClean="0">
                <a:latin typeface="+mn-lt"/>
              </a:rPr>
              <a:t>Xbox also introduced xJS,</a:t>
            </a:r>
            <a:r>
              <a:rPr lang="en-US" sz="900" baseline="0" dirty="0" smtClean="0">
                <a:latin typeface="+mn-lt"/>
              </a:rPr>
              <a:t> Xbox’s version of WinJS </a:t>
            </a:r>
            <a:r>
              <a:rPr lang="en-US" sz="900" dirty="0" smtClean="0">
                <a:latin typeface="+mn-lt"/>
              </a:rPr>
              <a:t>so developers could write apps in HTML/WinJS the same framework as available on Windows 8.</a:t>
            </a:r>
          </a:p>
          <a:p>
            <a:pPr marL="171450" indent="-171450">
              <a:buFont typeface="Arial" panose="020B0604020202020204" pitchFamily="34" charset="0"/>
              <a:buChar char="•"/>
            </a:pPr>
            <a:r>
              <a:rPr lang="en-US" sz="900" dirty="0" smtClean="0">
                <a:latin typeface="+mn-lt"/>
              </a:rPr>
              <a:t>With the release of Windows Phone 8.1 the runtimes from Windows 8.1 and phone came together as well – continuing up the Windows stack</a:t>
            </a:r>
            <a:r>
              <a:rPr lang="en-US" sz="900" baseline="0" dirty="0" smtClean="0">
                <a:latin typeface="+mn-lt"/>
              </a:rPr>
              <a:t> and building upon the kernel convergence that happened in 8.0 – aligning the app models and API set, bringing </a:t>
            </a:r>
            <a:r>
              <a:rPr lang="en-US" sz="900" dirty="0" smtClean="0">
                <a:latin typeface="+mn-lt"/>
              </a:rPr>
              <a:t>90%+ API convergence and unification/convergence</a:t>
            </a:r>
            <a:r>
              <a:rPr lang="en-US" sz="900" baseline="0" dirty="0" smtClean="0">
                <a:latin typeface="+mn-lt"/>
              </a:rPr>
              <a:t> of </a:t>
            </a:r>
            <a:r>
              <a:rPr lang="en-US" sz="900" dirty="0" smtClean="0">
                <a:latin typeface="+mn-lt"/>
              </a:rPr>
              <a:t>things like Windows Notification Services, back-stack behavior, sharing contracts, live tiles, etc.</a:t>
            </a:r>
          </a:p>
          <a:p>
            <a:pPr marL="171450" indent="-171450">
              <a:buFont typeface="Arial" panose="020B0604020202020204" pitchFamily="34" charset="0"/>
              <a:buChar char="•"/>
            </a:pPr>
            <a:r>
              <a:rPr lang="en-US" sz="900" dirty="0" smtClean="0">
                <a:latin typeface="+mn-lt"/>
              </a:rPr>
              <a:t>With Windows 10, we bring complete the unification</a:t>
            </a:r>
            <a:r>
              <a:rPr lang="en-US" sz="900" baseline="0" dirty="0" smtClean="0">
                <a:latin typeface="+mn-lt"/>
              </a:rPr>
              <a:t> of Windows families, and now provide a Windows core that can be used on embedded and IoT devices.</a:t>
            </a:r>
            <a:endParaRPr lang="en-US" sz="900" dirty="0" smtClean="0">
              <a:latin typeface="+mn-lt"/>
            </a:endParaRPr>
          </a:p>
          <a:p>
            <a:pPr defTabSz="894250">
              <a:lnSpc>
                <a:spcPct val="100000"/>
              </a:lnSpc>
              <a:spcAft>
                <a:spcPts val="0"/>
              </a:spcAft>
              <a:defRPr/>
            </a:pPr>
            <a:endParaRPr lang="en-US" dirty="0" smtClean="0"/>
          </a:p>
          <a:p>
            <a:pPr defTabSz="894250">
              <a:lnSpc>
                <a:spcPct val="100000"/>
              </a:lnSpc>
              <a:spcAft>
                <a:spcPts val="0"/>
              </a:spcAft>
              <a:defRPr/>
            </a:pPr>
            <a:endParaRPr lang="en-US" dirty="0" smtClean="0"/>
          </a:p>
          <a:p>
            <a:pPr defTabSz="894250">
              <a:lnSpc>
                <a:spcPct val="100000"/>
              </a:lnSpc>
              <a:spcAft>
                <a:spcPts val="0"/>
              </a:spcAft>
              <a:defRPr/>
            </a:pPr>
            <a:r>
              <a:rPr lang="en-US" baseline="0" dirty="0" smtClean="0"/>
              <a:t>Background data:</a:t>
            </a:r>
            <a:endParaRPr lang="en-US" dirty="0" smtClean="0"/>
          </a:p>
          <a:p>
            <a:pPr defTabSz="894250">
              <a:lnSpc>
                <a:spcPct val="100000"/>
              </a:lnSpc>
              <a:spcAft>
                <a:spcPts val="0"/>
              </a:spcAft>
              <a:defRPr/>
            </a:pPr>
            <a:r>
              <a:rPr lang="en-US" baseline="0" dirty="0" smtClean="0"/>
              <a:t>9/15/11 Windows Phone 7.5</a:t>
            </a:r>
            <a:endParaRPr lang="en-US" dirty="0" smtClean="0"/>
          </a:p>
          <a:p>
            <a:r>
              <a:rPr lang="en-US" dirty="0" smtClean="0"/>
              <a:t>10/26/12 Windows</a:t>
            </a:r>
            <a:r>
              <a:rPr lang="en-US" baseline="0" dirty="0" smtClean="0"/>
              <a:t> 8</a:t>
            </a:r>
          </a:p>
          <a:p>
            <a:pPr defTabSz="894250">
              <a:lnSpc>
                <a:spcPct val="100000"/>
              </a:lnSpc>
              <a:spcAft>
                <a:spcPts val="0"/>
              </a:spcAft>
              <a:defRPr/>
            </a:pPr>
            <a:r>
              <a:rPr lang="en-US" baseline="0" dirty="0" smtClean="0"/>
              <a:t>10/29/12 Windows Phone 8</a:t>
            </a:r>
            <a:endParaRPr lang="en-US" dirty="0" smtClean="0"/>
          </a:p>
          <a:p>
            <a:r>
              <a:rPr lang="en-US" baseline="0" dirty="0" smtClean="0"/>
              <a:t>10/18/13 Windows 8.1</a:t>
            </a:r>
          </a:p>
          <a:p>
            <a:r>
              <a:rPr lang="en-US" baseline="0" dirty="0" smtClean="0"/>
              <a:t>11/22/13 Xbox One</a:t>
            </a:r>
          </a:p>
          <a:p>
            <a:r>
              <a:rPr lang="en-US" baseline="0" dirty="0" smtClean="0"/>
              <a:t>4/8/14 Windows 8.1 Update</a:t>
            </a:r>
          </a:p>
          <a:p>
            <a:r>
              <a:rPr lang="en-US" baseline="0" dirty="0" smtClean="0"/>
              <a:t>3/26/14 Windows Phone 8.1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6</a:t>
            </a:fld>
            <a:endParaRPr lang="en-US" dirty="0">
              <a:solidFill>
                <a:prstClr val="black"/>
              </a:solidFill>
              <a:latin typeface="Arial"/>
            </a:endParaRPr>
          </a:p>
        </p:txBody>
      </p:sp>
    </p:spTree>
    <p:extLst>
      <p:ext uri="{BB962C8B-B14F-4D97-AF65-F5344CB8AC3E}">
        <p14:creationId xmlns:p14="http://schemas.microsoft.com/office/powerpoint/2010/main" val="378486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To bring the family</a:t>
            </a:r>
            <a:r>
              <a:rPr lang="en-US" baseline="0" dirty="0" smtClean="0"/>
              <a:t> together, Windows 10 is built upon a unified core (the Windows core) and a unified app platform (Universal Windows platform), meaning that all of our device families run Windows at their core. This provides the consistency that users need and the tailored experiences desire.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Gone are the days of Microsoft maintaining a number of code-bases that works to build bridges across silos; Windows has evolved to do that itself. And gone are the days of ISVs doing this as well – targeting Windows provides a single roadmap to the billion+ Windows screens.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Enabling</a:t>
            </a:r>
            <a:r>
              <a:rPr lang="en-US" baseline="0" dirty="0" smtClean="0"/>
              <a:t> this consistent, yet tailored, Windows experience are a number of services:</a:t>
            </a:r>
            <a:endParaRPr lang="en-US" dirty="0" smtClean="0"/>
          </a:p>
          <a:p>
            <a:pPr marL="514350" lvl="1" indent="-171450">
              <a:buFont typeface="Arial" panose="020B0604020202020204" pitchFamily="34" charset="0"/>
              <a:buChar char="•"/>
            </a:pPr>
            <a:r>
              <a:rPr lang="en-US" sz="800" dirty="0" smtClean="0"/>
              <a:t>Adaptive UX:</a:t>
            </a:r>
            <a:r>
              <a:rPr lang="en-US" sz="800" baseline="0" dirty="0" smtClean="0"/>
              <a:t> User interface design that adapts and reacts to the device family it’s running on</a:t>
            </a:r>
          </a:p>
          <a:p>
            <a:pPr marL="514350" lvl="1" indent="-171450">
              <a:buFont typeface="Arial" panose="020B0604020202020204" pitchFamily="34" charset="0"/>
              <a:buChar char="•"/>
            </a:pPr>
            <a:r>
              <a:rPr lang="en-US" sz="800" baseline="0" dirty="0" smtClean="0"/>
              <a:t>Natural user inputs: Speech, natural ink, gesture and facial recognition</a:t>
            </a:r>
          </a:p>
          <a:p>
            <a:pPr marL="514350" lvl="1" indent="-171450">
              <a:buFont typeface="Arial" panose="020B0604020202020204" pitchFamily="34" charset="0"/>
              <a:buChar char="•"/>
            </a:pPr>
            <a:r>
              <a:rPr lang="en-US" sz="800" baseline="0" dirty="0" smtClean="0"/>
              <a:t>Cloud-based intelligent services: Cortana AI, personal hubs, OneDrive, Office 365, Windows notification services, credential locker</a:t>
            </a:r>
          </a:p>
          <a:p>
            <a:pPr marL="514350" lvl="1" indent="-171450">
              <a:buFont typeface="Arial" panose="020B0604020202020204" pitchFamily="34" charset="0"/>
              <a:buChar char="•"/>
            </a:pPr>
            <a:r>
              <a:rPr lang="en-US" sz="800" baseline="0" dirty="0" smtClean="0"/>
              <a:t>Windows Store: Universally available apps and games, digital media</a:t>
            </a:r>
          </a:p>
          <a:p>
            <a:pPr marL="0" indent="0">
              <a:buFont typeface="Arial" panose="020B0604020202020204" pitchFamily="34" charset="0"/>
              <a:buNone/>
            </a:pPr>
            <a:endParaRPr lang="en-US" sz="800" baseline="0" dirty="0" smtClean="0"/>
          </a:p>
          <a:p>
            <a:pPr marL="0" indent="0">
              <a:buFont typeface="Arial" panose="020B0604020202020204" pitchFamily="34" charset="0"/>
              <a:buNone/>
            </a:pPr>
            <a:r>
              <a:rPr lang="en-US" sz="800" baseline="0" dirty="0" smtClean="0"/>
              <a:t>For the app builder, this also means that you can build one Windows solution that runs across all of the Windows device families, and use these Windows services to tailor your experience at runtime.</a:t>
            </a:r>
            <a:endParaRPr lang="en-US" sz="800"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7</a:t>
            </a:fld>
            <a:endParaRPr lang="en-US" dirty="0">
              <a:solidFill>
                <a:prstClr val="black"/>
              </a:solidFill>
              <a:latin typeface="Arial"/>
            </a:endParaRPr>
          </a:p>
        </p:txBody>
      </p:sp>
    </p:spTree>
    <p:extLst>
      <p:ext uri="{BB962C8B-B14F-4D97-AF65-F5344CB8AC3E}">
        <p14:creationId xmlns:p14="http://schemas.microsoft.com/office/powerpoint/2010/main" val="332956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Download the following manifest and run to show the sandbox for the new Word APIs: http://1drv.ms/1OiykkN</a:t>
            </a:r>
            <a:endParaRPr lang="en-US" dirty="0"/>
          </a:p>
        </p:txBody>
      </p:sp>
      <p:sp>
        <p:nvSpPr>
          <p:cNvPr id="4" name="Date Placeholder 3"/>
          <p:cNvSpPr>
            <a:spLocks noGrp="1"/>
          </p:cNvSpPr>
          <p:nvPr>
            <p:ph type="dt" idx="10"/>
          </p:nvPr>
        </p:nvSpPr>
        <p:spPr/>
        <p:txBody>
          <a:bodyPr/>
          <a:lstStyle/>
          <a:p>
            <a:fld id="{50EF68F8-7E01-4DE0-84A3-50BED001BD3E}" type="datetime1">
              <a:rPr lang="en-US" smtClean="0">
                <a:solidFill>
                  <a:prstClr val="black"/>
                </a:solidFill>
              </a:rPr>
              <a:pPr/>
              <a:t>1/4/2016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88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0EE975-024B-4DDF-85B2-785BAABDD489}" type="datetime1">
              <a:rPr lang="en-US" smtClean="0">
                <a:solidFill>
                  <a:prstClr val="black"/>
                </a:solidFill>
              </a:rPr>
              <a:pPr/>
              <a:t>1/4/2016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253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1/4/2016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8293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Download the following manifest and run to show the sandbox for the new Word APIs: http://1drv.ms/1OiykkN</a:t>
            </a:r>
            <a:endParaRPr lang="en-US" dirty="0"/>
          </a:p>
        </p:txBody>
      </p:sp>
      <p:sp>
        <p:nvSpPr>
          <p:cNvPr id="4" name="Date Placeholder 3"/>
          <p:cNvSpPr>
            <a:spLocks noGrp="1"/>
          </p:cNvSpPr>
          <p:nvPr>
            <p:ph type="dt" idx="10"/>
          </p:nvPr>
        </p:nvSpPr>
        <p:spPr/>
        <p:txBody>
          <a:bodyPr/>
          <a:lstStyle/>
          <a:p>
            <a:fld id="{50EF68F8-7E01-4DE0-84A3-50BED001BD3E}" type="datetime1">
              <a:rPr lang="en-US" smtClean="0">
                <a:solidFill>
                  <a:prstClr val="black"/>
                </a:solidFill>
              </a:rPr>
              <a:pPr/>
              <a:t>1/4/2016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3350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1/4/2016 10:13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83644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val="365931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
        <p:nvSpPr>
          <p:cNvPr id="8"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40368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233584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373083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392518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237985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no logo or UR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641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52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0"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39" y="2416174"/>
            <a:ext cx="5943599" cy="917575"/>
          </a:xfrm>
          <a:noFill/>
        </p:spPr>
        <p:txBody>
          <a:bodyPr/>
          <a:lstStyle>
            <a:lvl1pPr>
              <a:defRPr sz="4800">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324496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3203126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2045127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2270832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9076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1188543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22654468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1196992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1904667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1571820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r>
              <a:rPr lang="en-US"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10557846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6108">
                      <a:srgbClr val="262626"/>
                    </a:gs>
                    <a:gs pos="87425">
                      <a:srgbClr val="262626"/>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r>
              <a:rPr lang="en-US"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371988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160484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94293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4171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104636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1377612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21120032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Tree>
    <p:extLst>
      <p:ext uri="{BB962C8B-B14F-4D97-AF65-F5344CB8AC3E}">
        <p14:creationId xmlns:p14="http://schemas.microsoft.com/office/powerpoint/2010/main" val="2873891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415683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262626"/>
                    </a:gs>
                    <a:gs pos="100000">
                      <a:srgbClr val="262626"/>
                    </a:gs>
                  </a:gsLst>
                  <a:lin ang="5400000" scaled="0"/>
                </a:gradFill>
                <a:cs typeface="Segoe UI" pitchFamily="34" charset="0"/>
              </a:rPr>
              <a:t>© </a:t>
            </a:r>
            <a:r>
              <a:rPr lang="en-US" sz="700" dirty="0" smtClean="0">
                <a:gradFill>
                  <a:gsLst>
                    <a:gs pos="0">
                      <a:srgbClr val="262626"/>
                    </a:gs>
                    <a:gs pos="100000">
                      <a:srgbClr val="262626"/>
                    </a:gs>
                  </a:gsLst>
                  <a:lin ang="5400000" scaled="0"/>
                </a:gradFill>
                <a:cs typeface="Segoe UI" pitchFamily="34" charset="0"/>
              </a:rPr>
              <a:t>2015 </a:t>
            </a:r>
            <a:r>
              <a:rPr lang="en-US" sz="700" dirty="0">
                <a:gradFill>
                  <a:gsLst>
                    <a:gs pos="0">
                      <a:srgbClr val="262626"/>
                    </a:gs>
                    <a:gs pos="100000">
                      <a:srgbClr val="262626"/>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17100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2015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911691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62837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70117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2000">
                <a:gradFill>
                  <a:gsLst>
                    <a:gs pos="97211">
                      <a:schemeClr val="bg1"/>
                    </a:gs>
                    <a:gs pos="11000">
                      <a:schemeClr val="bg1"/>
                    </a:gs>
                  </a:gsLst>
                  <a:lin ang="5400000" scaled="0"/>
                </a:gradFill>
              </a:defRPr>
            </a:lvl2pPr>
            <a:lvl3pPr marL="228600" indent="0">
              <a:buNone/>
              <a:defRPr>
                <a:gradFill>
                  <a:gsLst>
                    <a:gs pos="97211">
                      <a:schemeClr val="bg1"/>
                    </a:gs>
                    <a:gs pos="11000">
                      <a:schemeClr val="bg1"/>
                    </a:gs>
                  </a:gsLst>
                  <a:lin ang="5400000" scaled="0"/>
                </a:gradFill>
              </a:defRPr>
            </a:lvl3pPr>
            <a:lvl4pPr marL="457200" indent="0">
              <a:buNone/>
              <a:defRPr>
                <a:gradFill>
                  <a:gsLst>
                    <a:gs pos="97211">
                      <a:schemeClr val="bg1"/>
                    </a:gs>
                    <a:gs pos="11000">
                      <a:schemeClr val="bg1"/>
                    </a:gs>
                  </a:gsLst>
                  <a:lin ang="5400000" scaled="0"/>
                </a:gradFill>
              </a:defRPr>
            </a:lvl4pPr>
            <a:lvl5pPr marL="685800" indent="0">
              <a:buNone/>
              <a:defRPr>
                <a:gradFill>
                  <a:gsLst>
                    <a:gs pos="97211">
                      <a:schemeClr val="bg1"/>
                    </a:gs>
                    <a:gs pos="11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147160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41360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156622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324324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Tree>
    <p:extLst>
      <p:ext uri="{BB962C8B-B14F-4D97-AF65-F5344CB8AC3E}">
        <p14:creationId xmlns:p14="http://schemas.microsoft.com/office/powerpoint/2010/main" val="93867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92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492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74544706"/>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 id="2147484453" r:id="rId13"/>
    <p:sldLayoutId id="2147484630" r:id="rId14"/>
    <p:sldLayoutId id="2147484454" r:id="rId15"/>
    <p:sldLayoutId id="2147484455" r:id="rId16"/>
    <p:sldLayoutId id="2147484456" r:id="rId17"/>
    <p:sldLayoutId id="2147484457" r:id="rId18"/>
    <p:sldLayoutId id="2147484458" r:id="rId19"/>
    <p:sldLayoutId id="2147484459" r:id="rId20"/>
    <p:sldLayoutId id="2147484460" r:id="rId21"/>
    <p:sldLayoutId id="2147484461" r:id="rId22"/>
    <p:sldLayoutId id="2147484462" r:id="rId23"/>
    <p:sldLayoutId id="2147484463" r:id="rId24"/>
    <p:sldLayoutId id="2147484464" r:id="rId25"/>
    <p:sldLayoutId id="2147484465" r:id="rId26"/>
    <p:sldLayoutId id="2147484466" r:id="rId27"/>
    <p:sldLayoutId id="2147484467" r:id="rId28"/>
    <p:sldLayoutId id="2147484468" r:id="rId29"/>
    <p:sldLayoutId id="2147484469" r:id="rId30"/>
    <p:sldLayoutId id="2147484470" r:id="rId31"/>
    <p:sldLayoutId id="2147484471" r:id="rId32"/>
    <p:sldLayoutId id="2147484472" r:id="rId33"/>
    <p:sldLayoutId id="2147484473" r:id="rId34"/>
    <p:sldLayoutId id="2147484474" r:id="rId35"/>
    <p:sldLayoutId id="2147484475"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dev.office.com/codesamples#?filters=office%20add-ins" TargetMode="External"/><Relationship Id="rId2" Type="http://schemas.openxmlformats.org/officeDocument/2006/relationships/hyperlink" Target="http://dev.office.com/getting-started/addins" TargetMode="External"/><Relationship Id="rId1" Type="http://schemas.openxmlformats.org/officeDocument/2006/relationships/slideLayout" Target="../slideLayouts/slideLayout13.xml"/><Relationship Id="rId6" Type="http://schemas.openxmlformats.org/officeDocument/2006/relationships/hyperlink" Target="https://msdn.microsoft.com/en-us/library/office/jj220060.aspx" TargetMode="External"/><Relationship Id="rId5" Type="http://schemas.openxmlformats.org/officeDocument/2006/relationships/hyperlink" Target="http://dev.office.com/snack-videos" TargetMode="External"/><Relationship Id="rId4" Type="http://schemas.openxmlformats.org/officeDocument/2006/relationships/hyperlink" Target="http://dev.office.com/training#?filters=deep%20dive%20into%20the%20office%20365%20add-in%20mode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47.emf"/><Relationship Id="rId4" Type="http://schemas.openxmlformats.org/officeDocument/2006/relationships/image" Target="../media/image46.emf"/></Relationships>
</file>

<file path=ppt/slides/_rels/slide33.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49.emf"/><Relationship Id="rId11" Type="http://schemas.openxmlformats.org/officeDocument/2006/relationships/image" Target="../media/image51.png"/><Relationship Id="rId5" Type="http://schemas.openxmlformats.org/officeDocument/2006/relationships/image" Target="../media/image48.emf"/><Relationship Id="rId10" Type="http://schemas.openxmlformats.org/officeDocument/2006/relationships/image" Target="../media/image50.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Office 365 </a:t>
            </a:r>
            <a:r>
              <a:rPr lang="en-US" sz="6000" dirty="0" smtClean="0"/>
              <a:t/>
            </a:r>
            <a:br>
              <a:rPr lang="en-US" sz="6000" dirty="0" smtClean="0"/>
            </a:br>
            <a:r>
              <a:rPr lang="en-US" sz="6000" dirty="0" smtClean="0"/>
              <a:t>development</a:t>
            </a:r>
            <a:endParaRPr lang="en-US" sz="6000" dirty="0"/>
          </a:p>
        </p:txBody>
      </p:sp>
      <p:sp>
        <p:nvSpPr>
          <p:cNvPr id="4" name="Text Placeholder 3"/>
          <p:cNvSpPr>
            <a:spLocks noGrp="1"/>
          </p:cNvSpPr>
          <p:nvPr>
            <p:ph type="body" sz="quarter" idx="12"/>
          </p:nvPr>
        </p:nvSpPr>
        <p:spPr/>
        <p:txBody>
          <a:bodyPr/>
          <a:lstStyle/>
          <a:p>
            <a:endParaRPr lang="en-US"/>
          </a:p>
        </p:txBody>
      </p:sp>
      <p:grpSp>
        <p:nvGrpSpPr>
          <p:cNvPr id="5" name="Group 4"/>
          <p:cNvGrpSpPr/>
          <p:nvPr/>
        </p:nvGrpSpPr>
        <p:grpSpPr>
          <a:xfrm>
            <a:off x="5895976" y="1303338"/>
            <a:ext cx="5227954" cy="5280025"/>
            <a:chOff x="5654676" y="1252538"/>
            <a:chExt cx="5227954" cy="5280025"/>
          </a:xfrm>
        </p:grpSpPr>
        <p:grpSp>
          <p:nvGrpSpPr>
            <p:cNvPr id="6" name="Group 5"/>
            <p:cNvGrpSpPr/>
            <p:nvPr/>
          </p:nvGrpSpPr>
          <p:grpSpPr>
            <a:xfrm>
              <a:off x="5654676" y="1252538"/>
              <a:ext cx="5024436" cy="4213226"/>
              <a:chOff x="5654676" y="1252538"/>
              <a:chExt cx="5024436" cy="4213226"/>
            </a:xfrm>
          </p:grpSpPr>
          <p:grpSp>
            <p:nvGrpSpPr>
              <p:cNvPr id="73" name="Group 72"/>
              <p:cNvGrpSpPr/>
              <p:nvPr/>
            </p:nvGrpSpPr>
            <p:grpSpPr>
              <a:xfrm>
                <a:off x="9685338" y="2705101"/>
                <a:ext cx="993774" cy="1214438"/>
                <a:chOff x="9685338" y="2705101"/>
                <a:chExt cx="993774" cy="1214438"/>
              </a:xfrm>
            </p:grpSpPr>
            <p:sp>
              <p:nvSpPr>
                <p:cNvPr id="105"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4" name="Group 73"/>
              <p:cNvGrpSpPr/>
              <p:nvPr/>
            </p:nvGrpSpPr>
            <p:grpSpPr>
              <a:xfrm>
                <a:off x="6997700" y="1252538"/>
                <a:ext cx="2908300" cy="1195388"/>
                <a:chOff x="6997700" y="1252538"/>
                <a:chExt cx="2908300" cy="1195388"/>
              </a:xfrm>
            </p:grpSpPr>
            <p:sp>
              <p:nvSpPr>
                <p:cNvPr id="89"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5654676" y="2908301"/>
                <a:ext cx="681036" cy="809625"/>
                <a:chOff x="5654676" y="2908301"/>
                <a:chExt cx="681036" cy="809625"/>
              </a:xfrm>
            </p:grpSpPr>
            <p:sp>
              <p:nvSpPr>
                <p:cNvPr id="85"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6481763" y="4656138"/>
                <a:ext cx="1308100" cy="809626"/>
                <a:chOff x="6481763" y="4656138"/>
                <a:chExt cx="1308100" cy="809626"/>
              </a:xfrm>
            </p:grpSpPr>
            <p:sp>
              <p:nvSpPr>
                <p:cNvPr id="77"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5966324" y="2135188"/>
              <a:ext cx="4916306" cy="4397375"/>
              <a:chOff x="5966324" y="2135188"/>
              <a:chExt cx="4916306" cy="4397375"/>
            </a:xfrm>
          </p:grpSpPr>
          <p:grpSp>
            <p:nvGrpSpPr>
              <p:cNvPr id="8" name="Group 7"/>
              <p:cNvGrpSpPr/>
              <p:nvPr/>
            </p:nvGrpSpPr>
            <p:grpSpPr>
              <a:xfrm>
                <a:off x="5966324" y="4167004"/>
                <a:ext cx="4916306" cy="2303514"/>
                <a:chOff x="5966324" y="4167004"/>
                <a:chExt cx="4916306" cy="2303514"/>
              </a:xfrm>
            </p:grpSpPr>
            <p:sp>
              <p:nvSpPr>
                <p:cNvPr id="70"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9"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Tailored experiences</a:t>
            </a:r>
            <a:br>
              <a:rPr lang="en-US" dirty="0" smtClean="0"/>
            </a:br>
            <a:r>
              <a:rPr lang="en-US" sz="2400" dirty="0" smtClean="0">
                <a:latin typeface="+mn-lt"/>
              </a:rPr>
              <a:t>Based on a set of adaptive control and enable an experience tailored to the device</a:t>
            </a:r>
            <a:endParaRPr lang="en-US" sz="4400" dirty="0">
              <a:latin typeface="+mn-lt"/>
            </a:endParaRPr>
          </a:p>
        </p:txBody>
      </p:sp>
      <p:grpSp>
        <p:nvGrpSpPr>
          <p:cNvPr id="10" name="Group 9"/>
          <p:cNvGrpSpPr/>
          <p:nvPr/>
        </p:nvGrpSpPr>
        <p:grpSpPr>
          <a:xfrm>
            <a:off x="30838" y="1438605"/>
            <a:ext cx="12405251" cy="5314955"/>
            <a:chOff x="30838" y="1438605"/>
            <a:chExt cx="12405251" cy="5314955"/>
          </a:xfrm>
        </p:grpSpPr>
        <p:pic>
          <p:nvPicPr>
            <p:cNvPr id="9" name="Picture 8"/>
            <p:cNvPicPr/>
            <p:nvPr/>
          </p:nvPicPr>
          <p:blipFill rotWithShape="1">
            <a:blip r:embed="rId2"/>
            <a:srcRect t="27500" b="1925"/>
            <a:stretch/>
          </p:blipFill>
          <p:spPr>
            <a:xfrm>
              <a:off x="30838" y="1828800"/>
              <a:ext cx="12405251" cy="4924760"/>
            </a:xfrm>
            <a:prstGeom prst="rect">
              <a:avLst/>
            </a:prstGeom>
          </p:spPr>
        </p:pic>
        <p:grpSp>
          <p:nvGrpSpPr>
            <p:cNvPr id="8" name="Group 7"/>
            <p:cNvGrpSpPr/>
            <p:nvPr/>
          </p:nvGrpSpPr>
          <p:grpSpPr>
            <a:xfrm>
              <a:off x="1146215" y="1438605"/>
              <a:ext cx="7998070" cy="633744"/>
              <a:chOff x="1146215" y="1438605"/>
              <a:chExt cx="7998070" cy="633744"/>
            </a:xfrm>
          </p:grpSpPr>
          <p:sp>
            <p:nvSpPr>
              <p:cNvPr id="4" name="Rectangle 3"/>
              <p:cNvSpPr/>
              <p:nvPr/>
            </p:nvSpPr>
            <p:spPr bwMode="auto">
              <a:xfrm>
                <a:off x="1371970" y="1772621"/>
                <a:ext cx="1463024" cy="17017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1146215" y="1770072"/>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Phone (portrait)</a:t>
                </a:r>
              </a:p>
            </p:txBody>
          </p:sp>
          <p:sp>
            <p:nvSpPr>
              <p:cNvPr id="7" name="TextBox 6"/>
              <p:cNvSpPr txBox="1"/>
              <p:nvPr/>
            </p:nvSpPr>
            <p:spPr>
              <a:xfrm>
                <a:off x="7315505" y="1438605"/>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Tablet (landscape)/desktop</a:t>
                </a:r>
              </a:p>
            </p:txBody>
          </p:sp>
        </p:grpSp>
      </p:grpSp>
      <p:grpSp>
        <p:nvGrpSpPr>
          <p:cNvPr id="11" name="Group 10"/>
          <p:cNvGrpSpPr/>
          <p:nvPr/>
        </p:nvGrpSpPr>
        <p:grpSpPr>
          <a:xfrm>
            <a:off x="9818612" y="167118"/>
            <a:ext cx="2525781" cy="287338"/>
            <a:chOff x="2440123" y="6593453"/>
            <a:chExt cx="3744755" cy="287338"/>
          </a:xfrm>
        </p:grpSpPr>
        <p:sp>
          <p:nvSpPr>
            <p:cNvPr id="12" name="TextBox 11"/>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13"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54032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 Windows 8.1 apps</a:t>
            </a:r>
            <a:endParaRPr lang="en-US" dirty="0"/>
          </a:p>
        </p:txBody>
      </p:sp>
      <p:pic>
        <p:nvPicPr>
          <p:cNvPr id="4" name="Picture 3"/>
          <p:cNvPicPr>
            <a:picLocks noChangeAspect="1"/>
          </p:cNvPicPr>
          <p:nvPr/>
        </p:nvPicPr>
        <p:blipFill>
          <a:blip r:embed="rId2"/>
          <a:stretch>
            <a:fillRect/>
          </a:stretch>
        </p:blipFill>
        <p:spPr>
          <a:xfrm>
            <a:off x="449263" y="1223963"/>
            <a:ext cx="2894435" cy="4978429"/>
          </a:xfrm>
          <a:prstGeom prst="rect">
            <a:avLst/>
          </a:prstGeom>
        </p:spPr>
      </p:pic>
      <p:sp>
        <p:nvSpPr>
          <p:cNvPr id="5" name="Rectangle 4"/>
          <p:cNvSpPr/>
          <p:nvPr/>
        </p:nvSpPr>
        <p:spPr>
          <a:xfrm>
            <a:off x="3614738" y="1223963"/>
            <a:ext cx="8378629" cy="3045449"/>
          </a:xfrm>
          <a:prstGeom prst="rect">
            <a:avLst/>
          </a:prstGeom>
        </p:spPr>
        <p:txBody>
          <a:bodyPr wrap="square">
            <a:spAutoFit/>
          </a:bodyPr>
          <a:lstStyle/>
          <a:p>
            <a:r>
              <a:rPr lang="en-US" sz="1599" dirty="0" smtClean="0">
                <a:solidFill>
                  <a:srgbClr val="0000FF"/>
                </a:solidFill>
                <a:highlight>
                  <a:srgbClr val="FFFFFF"/>
                </a:highlight>
                <a:latin typeface="Consolas" panose="020B0609020204030204" pitchFamily="49" charset="0"/>
              </a:rPr>
              <a:t>#</a:t>
            </a:r>
            <a:r>
              <a:rPr lang="en-US" sz="1599" dirty="0">
                <a:solidFill>
                  <a:srgbClr val="0000FF"/>
                </a:solidFill>
                <a:highlight>
                  <a:srgbClr val="FFFFFF"/>
                </a:highlight>
                <a:latin typeface="Consolas" panose="020B0609020204030204" pitchFamily="49" charset="0"/>
              </a:rPr>
              <a:t>if</a:t>
            </a:r>
            <a:r>
              <a:rPr lang="en-US" sz="1599" dirty="0">
                <a:solidFill>
                  <a:srgbClr val="000000"/>
                </a:solidFill>
                <a:highlight>
                  <a:srgbClr val="FFFFFF"/>
                </a:highlight>
                <a:latin typeface="Consolas" panose="020B0609020204030204" pitchFamily="49" charset="0"/>
              </a:rPr>
              <a:t> WINDOWS_APP</a:t>
            </a:r>
          </a:p>
          <a:p>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ResourceLoader</a:t>
            </a:r>
            <a:r>
              <a:rPr lang="en-US" sz="1599" dirty="0">
                <a:solidFill>
                  <a:srgbClr val="000000"/>
                </a:solidFill>
                <a:highlight>
                  <a:srgbClr val="FFFFFF"/>
                </a:highlight>
                <a:latin typeface="Consolas" panose="020B0609020204030204" pitchFamily="49" charset="0"/>
              </a:rPr>
              <a:t> loader = </a:t>
            </a:r>
            <a:r>
              <a:rPr lang="en-US" sz="1599" dirty="0">
                <a:solidFill>
                  <a:srgbClr val="0000FF"/>
                </a:solidFill>
                <a:highlight>
                  <a:srgbClr val="FFFFFF"/>
                </a:highlight>
                <a:latin typeface="Consolas" panose="020B0609020204030204" pitchFamily="49" charset="0"/>
              </a:rPr>
              <a:t>new</a:t>
            </a:r>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ResourceLoader</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about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a:t>
            </a:r>
            <a:r>
              <a:rPr lang="en-US" sz="1599" dirty="0" err="1">
                <a:solidFill>
                  <a:srgbClr val="A31515"/>
                </a:solidFill>
                <a:highlight>
                  <a:srgbClr val="FFFFFF"/>
                </a:highlight>
                <a:latin typeface="Consolas" panose="020B0609020204030204" pitchFamily="49" charset="0"/>
              </a:rPr>
              <a:t>SettingsLabel</a:t>
            </a:r>
            <a:r>
              <a:rPr lang="en-US" sz="1599" dirty="0">
                <a:solidFill>
                  <a:srgbClr val="A31515"/>
                </a:solidFill>
                <a:highlight>
                  <a:srgbClr val="FFFFFF"/>
                </a:highlight>
                <a:latin typeface="Consolas" panose="020B0609020204030204" pitchFamily="49" charset="0"/>
              </a:rPr>
              <a:t>/Text"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privacy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a:t>
            </a:r>
            <a:r>
              <a:rPr lang="en-US" sz="1599" dirty="0" err="1">
                <a:solidFill>
                  <a:srgbClr val="A31515"/>
                </a:solidFill>
                <a:highlight>
                  <a:srgbClr val="FFFFFF"/>
                </a:highlight>
                <a:latin typeface="Consolas" panose="020B0609020204030204" pitchFamily="49" charset="0"/>
              </a:rPr>
              <a:t>PrivacySettings</a:t>
            </a:r>
            <a:r>
              <a:rPr lang="en-US" sz="1599" dirty="0">
                <a:solidFill>
                  <a:srgbClr val="A31515"/>
                </a:solidFill>
                <a:highlight>
                  <a:srgbClr val="FFFFFF"/>
                </a:highlight>
                <a:latin typeface="Consolas" panose="020B0609020204030204" pitchFamily="49" charset="0"/>
              </a:rPr>
              <a:t>/Text"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options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"Settings/Text"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ISettingsService</a:t>
            </a:r>
            <a:r>
              <a:rPr lang="en-US" sz="1599" dirty="0">
                <a:solidFill>
                  <a:srgbClr val="000000"/>
                </a:solidFill>
                <a:highlight>
                  <a:srgbClr val="FFFFFF"/>
                </a:highlight>
                <a:latin typeface="Consolas" panose="020B0609020204030204" pitchFamily="49" charset="0"/>
              </a:rPr>
              <a:t> settings = </a:t>
            </a:r>
            <a:r>
              <a:rPr lang="en-US" sz="1599" dirty="0" err="1">
                <a:solidFill>
                  <a:srgbClr val="000000"/>
                </a:solidFill>
                <a:highlight>
                  <a:srgbClr val="FFFFFF"/>
                </a:highlight>
                <a:latin typeface="Consolas" panose="020B0609020204030204" pitchFamily="49" charset="0"/>
              </a:rPr>
              <a:t>container.RegisterSettingsService</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AboutViewModel</a:t>
            </a:r>
            <a:r>
              <a:rPr lang="en-US" sz="1599" dirty="0">
                <a:solidFill>
                  <a:srgbClr val="000000"/>
                </a:solidFill>
                <a:highlight>
                  <a:srgbClr val="FFFFFF"/>
                </a:highlight>
                <a:latin typeface="Consolas" panose="020B0609020204030204" pitchFamily="49" charset="0"/>
              </a:rPr>
              <a:t>&gt;(about);</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PrivacyPolicyViewModel</a:t>
            </a:r>
            <a:r>
              <a:rPr lang="en-US" sz="1599" dirty="0">
                <a:solidFill>
                  <a:srgbClr val="000000"/>
                </a:solidFill>
                <a:highlight>
                  <a:srgbClr val="FFFFFF"/>
                </a:highlight>
                <a:latin typeface="Consolas" panose="020B0609020204030204" pitchFamily="49" charset="0"/>
              </a:rPr>
              <a:t>&gt;(privacy);</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SettingsViewModel</a:t>
            </a:r>
            <a:r>
              <a:rPr lang="en-US" sz="1599" dirty="0">
                <a:solidFill>
                  <a:srgbClr val="000000"/>
                </a:solidFill>
                <a:highlight>
                  <a:srgbClr val="FFFFFF"/>
                </a:highlight>
                <a:latin typeface="Consolas" panose="020B0609020204030204" pitchFamily="49" charset="0"/>
              </a:rPr>
              <a:t>&gt;(options);</a:t>
            </a:r>
          </a:p>
          <a:p>
            <a:r>
              <a:rPr lang="en-US" sz="1599" dirty="0">
                <a:solidFill>
                  <a:srgbClr val="0000FF"/>
                </a:solidFill>
                <a:highlight>
                  <a:srgbClr val="FFFFFF"/>
                </a:highlight>
                <a:latin typeface="Consolas" panose="020B0609020204030204" pitchFamily="49" charset="0"/>
              </a:rPr>
              <a:t>#</a:t>
            </a:r>
            <a:r>
              <a:rPr lang="en-US" sz="1599" dirty="0" err="1">
                <a:solidFill>
                  <a:srgbClr val="0000FF"/>
                </a:solidFill>
                <a:highlight>
                  <a:srgbClr val="FFFFFF"/>
                </a:highlight>
                <a:latin typeface="Consolas" panose="020B0609020204030204" pitchFamily="49" charset="0"/>
              </a:rPr>
              <a:t>endif</a:t>
            </a:r>
            <a:endParaRPr lang="en-US" sz="1599" dirty="0"/>
          </a:p>
        </p:txBody>
      </p:sp>
      <p:grpSp>
        <p:nvGrpSpPr>
          <p:cNvPr id="6" name="Group 5"/>
          <p:cNvGrpSpPr/>
          <p:nvPr/>
        </p:nvGrpSpPr>
        <p:grpSpPr>
          <a:xfrm>
            <a:off x="9818612" y="167118"/>
            <a:ext cx="2525781" cy="287338"/>
            <a:chOff x="2440123" y="6593453"/>
            <a:chExt cx="3744755" cy="287338"/>
          </a:xfrm>
        </p:grpSpPr>
        <p:sp>
          <p:nvSpPr>
            <p:cNvPr id="7" name="TextBox 6"/>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8"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171352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8288696" cy="3637919"/>
          </a:xfrm>
        </p:spPr>
        <p:txBody>
          <a:bodyPr/>
          <a:lstStyle/>
          <a:p>
            <a:pPr>
              <a:spcBef>
                <a:spcPts val="1200"/>
              </a:spcBef>
            </a:pPr>
            <a:r>
              <a:rPr lang="en-US" sz="3600" dirty="0" smtClean="0"/>
              <a:t>No more shared project and specific platforms project</a:t>
            </a:r>
          </a:p>
          <a:p>
            <a:pPr>
              <a:spcBef>
                <a:spcPts val="1200"/>
              </a:spcBef>
            </a:pPr>
            <a:r>
              <a:rPr lang="en-US" sz="3600" dirty="0" smtClean="0"/>
              <a:t>No more conditional code</a:t>
            </a:r>
          </a:p>
          <a:p>
            <a:pPr>
              <a:spcBef>
                <a:spcPts val="1200"/>
              </a:spcBef>
            </a:pPr>
            <a:r>
              <a:rPr lang="en-US" sz="3600" dirty="0" smtClean="0"/>
              <a:t>Only one store</a:t>
            </a:r>
          </a:p>
          <a:p>
            <a:pPr>
              <a:spcBef>
                <a:spcPts val="1200"/>
              </a:spcBef>
            </a:pPr>
            <a:r>
              <a:rPr lang="en-US" sz="3600" dirty="0" smtClean="0"/>
              <a:t>The Universal Windows Platform is available on every Windows 10 device</a:t>
            </a:r>
            <a:endParaRPr lang="en-US" sz="3600" dirty="0"/>
          </a:p>
        </p:txBody>
      </p:sp>
      <p:sp>
        <p:nvSpPr>
          <p:cNvPr id="3" name="Title 2"/>
          <p:cNvSpPr>
            <a:spLocks noGrp="1"/>
          </p:cNvSpPr>
          <p:nvPr>
            <p:ph type="title"/>
          </p:nvPr>
        </p:nvSpPr>
        <p:spPr/>
        <p:txBody>
          <a:bodyPr/>
          <a:lstStyle/>
          <a:p>
            <a:r>
              <a:rPr lang="en-US" dirty="0" smtClean="0"/>
              <a:t>One binary for every device</a:t>
            </a:r>
            <a:endParaRPr lang="en-US" dirty="0"/>
          </a:p>
        </p:txBody>
      </p:sp>
      <p:grpSp>
        <p:nvGrpSpPr>
          <p:cNvPr id="6" name="Group 5"/>
          <p:cNvGrpSpPr/>
          <p:nvPr/>
        </p:nvGrpSpPr>
        <p:grpSpPr>
          <a:xfrm>
            <a:off x="8504238" y="1211263"/>
            <a:ext cx="3672556" cy="5303837"/>
            <a:chOff x="8504238" y="1211263"/>
            <a:chExt cx="3672556" cy="5303837"/>
          </a:xfrm>
        </p:grpSpPr>
        <p:sp>
          <p:nvSpPr>
            <p:cNvPr id="5" name="Rectangle 4"/>
            <p:cNvSpPr/>
            <p:nvPr/>
          </p:nvSpPr>
          <p:spPr bwMode="auto">
            <a:xfrm>
              <a:off x="8504238" y="1211263"/>
              <a:ext cx="3672556" cy="5303837"/>
            </a:xfrm>
            <a:prstGeom prst="rect">
              <a:avLst/>
            </a:prstGeom>
            <a:solidFill>
              <a:srgbClr val="F5F5F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rotWithShape="1">
            <a:blip r:embed="rId2"/>
            <a:srcRect l="1859" r="2401"/>
            <a:stretch/>
          </p:blipFill>
          <p:spPr>
            <a:xfrm>
              <a:off x="8504238" y="1212850"/>
              <a:ext cx="3613460" cy="4570414"/>
            </a:xfrm>
            <a:prstGeom prst="rect">
              <a:avLst/>
            </a:prstGeom>
            <a:noFill/>
            <a:ln>
              <a:noFill/>
            </a:ln>
          </p:spPr>
        </p:pic>
      </p:grpSp>
      <p:grpSp>
        <p:nvGrpSpPr>
          <p:cNvPr id="7" name="Group 6"/>
          <p:cNvGrpSpPr/>
          <p:nvPr/>
        </p:nvGrpSpPr>
        <p:grpSpPr>
          <a:xfrm>
            <a:off x="9818612" y="167118"/>
            <a:ext cx="2525781" cy="287338"/>
            <a:chOff x="2440123" y="6593453"/>
            <a:chExt cx="3744755" cy="287338"/>
          </a:xfrm>
        </p:grpSpPr>
        <p:sp>
          <p:nvSpPr>
            <p:cNvPr id="8" name="TextBox 7"/>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9"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37354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704637" cy="1969770"/>
          </a:xfrm>
        </p:spPr>
        <p:txBody>
          <a:bodyPr/>
          <a:lstStyle/>
          <a:p>
            <a:r>
              <a:rPr lang="en-US" dirty="0" smtClean="0"/>
              <a:t>It’s a collection of contracts and extensions</a:t>
            </a:r>
          </a:p>
          <a:p>
            <a:r>
              <a:rPr lang="en-US" dirty="0" smtClean="0"/>
              <a:t>When you create an app you target a version of the UWP, not of the operating system</a:t>
            </a:r>
          </a:p>
        </p:txBody>
      </p:sp>
      <p:sp>
        <p:nvSpPr>
          <p:cNvPr id="3" name="Title 2"/>
          <p:cNvSpPr>
            <a:spLocks noGrp="1"/>
          </p:cNvSpPr>
          <p:nvPr>
            <p:ph type="title"/>
          </p:nvPr>
        </p:nvSpPr>
        <p:spPr/>
        <p:txBody>
          <a:bodyPr/>
          <a:lstStyle/>
          <a:p>
            <a:r>
              <a:rPr lang="en-US" dirty="0" smtClean="0"/>
              <a:t>Universal Windows Platform</a:t>
            </a:r>
            <a:endParaRPr lang="en-US" dirty="0"/>
          </a:p>
        </p:txBody>
      </p:sp>
      <p:sp>
        <p:nvSpPr>
          <p:cNvPr id="4" name="TextBox 3"/>
          <p:cNvSpPr txBox="1"/>
          <p:nvPr/>
        </p:nvSpPr>
        <p:spPr>
          <a:xfrm>
            <a:off x="274638" y="3314384"/>
            <a:ext cx="11864165" cy="1280351"/>
          </a:xfrm>
          <a:prstGeom prst="rect">
            <a:avLst/>
          </a:prstGeom>
          <a:noFill/>
        </p:spPr>
        <p:txBody>
          <a:bodyPr wrap="square" lIns="182880" tIns="146304" rIns="182880" bIns="146304" rtlCol="0">
            <a:spAutoFit/>
          </a:bodyPr>
          <a:lstStyle/>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Dependencies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TargetDeviceFamily</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Windows.Universal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MinVersion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10.0.10069.0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MaxVersionTested</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10.0.10166.0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Dependencies</a:t>
            </a:r>
            <a:r>
              <a:rPr lang="en-US" sz="1600" dirty="0" smtClean="0">
                <a:solidFill>
                  <a:srgbClr val="0000FF"/>
                </a:solidFill>
                <a:highlight>
                  <a:srgbClr val="FFFFFF"/>
                </a:highlight>
                <a:latin typeface="Consolas" panose="020B0609020204030204" pitchFamily="49" charset="0"/>
              </a:rPr>
              <a:t>&gt;</a:t>
            </a:r>
            <a:endParaRPr lang="en-US" sz="1600" dirty="0"/>
          </a:p>
        </p:txBody>
      </p:sp>
      <p:grpSp>
        <p:nvGrpSpPr>
          <p:cNvPr id="5" name="Group 4"/>
          <p:cNvGrpSpPr/>
          <p:nvPr/>
        </p:nvGrpSpPr>
        <p:grpSpPr>
          <a:xfrm>
            <a:off x="9818612" y="167118"/>
            <a:ext cx="2525781" cy="287338"/>
            <a:chOff x="2440123" y="6593453"/>
            <a:chExt cx="3744755" cy="287338"/>
          </a:xfrm>
        </p:grpSpPr>
        <p:sp>
          <p:nvSpPr>
            <p:cNvPr id="6" name="TextBox 5"/>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7"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120975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Platform extensions</a:t>
            </a:r>
            <a:endParaRPr lang="en-US" dirty="0"/>
          </a:p>
        </p:txBody>
      </p:sp>
      <p:sp>
        <p:nvSpPr>
          <p:cNvPr id="2" name="Text Placeholder 1"/>
          <p:cNvSpPr>
            <a:spLocks noGrp="1"/>
          </p:cNvSpPr>
          <p:nvPr>
            <p:ph type="body" sz="quarter" idx="10"/>
          </p:nvPr>
        </p:nvSpPr>
        <p:spPr>
          <a:xfrm>
            <a:off x="274638" y="1212850"/>
            <a:ext cx="11887200" cy="1181862"/>
          </a:xfrm>
        </p:spPr>
        <p:txBody>
          <a:bodyPr/>
          <a:lstStyle/>
          <a:p>
            <a:r>
              <a:rPr lang="en-US" sz="3600" dirty="0" smtClean="0"/>
              <a:t>SDKs to add specific platform APIs on top of the Universal Windows Platform</a:t>
            </a:r>
          </a:p>
        </p:txBody>
      </p:sp>
      <p:pic>
        <p:nvPicPr>
          <p:cNvPr id="5" name="Picture 4"/>
          <p:cNvPicPr>
            <a:picLocks noChangeAspect="1"/>
          </p:cNvPicPr>
          <p:nvPr/>
        </p:nvPicPr>
        <p:blipFill rotWithShape="1">
          <a:blip r:embed="rId2"/>
          <a:srcRect t="800"/>
          <a:stretch/>
        </p:blipFill>
        <p:spPr>
          <a:xfrm>
            <a:off x="436563" y="2517583"/>
            <a:ext cx="5985864" cy="2873759"/>
          </a:xfrm>
          <a:prstGeom prst="rect">
            <a:avLst/>
          </a:prstGeom>
          <a:ln w="6350" cap="sq">
            <a:solidFill>
              <a:schemeClr val="tx1"/>
            </a:solidFill>
            <a:miter lim="800000"/>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85" t="1196" r="1132" b="1567"/>
          <a:stretch/>
        </p:blipFill>
        <p:spPr>
          <a:xfrm>
            <a:off x="1410018" y="2834687"/>
            <a:ext cx="6019800" cy="3489960"/>
          </a:xfrm>
          <a:prstGeom prst="rect">
            <a:avLst/>
          </a:prstGeom>
        </p:spPr>
      </p:pic>
      <p:pic>
        <p:nvPicPr>
          <p:cNvPr id="7" name="Picture 6"/>
          <p:cNvPicPr>
            <a:picLocks noChangeAspect="1"/>
          </p:cNvPicPr>
          <p:nvPr/>
        </p:nvPicPr>
        <p:blipFill rotWithShape="1">
          <a:blip r:embed="rId4"/>
          <a:srcRect l="558" r="3158"/>
          <a:stretch/>
        </p:blipFill>
        <p:spPr>
          <a:xfrm>
            <a:off x="7429818" y="3347680"/>
            <a:ext cx="3813570" cy="2976967"/>
          </a:xfrm>
          <a:prstGeom prst="rect">
            <a:avLst/>
          </a:prstGeom>
        </p:spPr>
      </p:pic>
      <p:grpSp>
        <p:nvGrpSpPr>
          <p:cNvPr id="9" name="Group 8"/>
          <p:cNvGrpSpPr/>
          <p:nvPr/>
        </p:nvGrpSpPr>
        <p:grpSpPr>
          <a:xfrm>
            <a:off x="9818612" y="167118"/>
            <a:ext cx="2525781" cy="287338"/>
            <a:chOff x="2440123" y="6593453"/>
            <a:chExt cx="3744755" cy="287338"/>
          </a:xfrm>
        </p:grpSpPr>
        <p:sp>
          <p:nvSpPr>
            <p:cNvPr id="10" name="TextBox 9"/>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11"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334811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smtClean="0"/>
              <a:t>Demo:</a:t>
            </a:r>
            <a:br>
              <a:rPr lang="en-US" dirty="0" smtClean="0"/>
            </a:br>
            <a:r>
              <a:rPr lang="en-US" dirty="0" smtClean="0"/>
              <a:t>Universal App template</a:t>
            </a:r>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2253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920" y="2125662"/>
            <a:ext cx="11887200" cy="1181862"/>
          </a:xfrm>
        </p:spPr>
        <p:txBody>
          <a:bodyPr/>
          <a:lstStyle/>
          <a:p>
            <a:r>
              <a:rPr lang="en-US" dirty="0" smtClean="0"/>
              <a:t>Integrating Office 365</a:t>
            </a:r>
            <a:endParaRPr lang="en-US" dirty="0"/>
          </a:p>
        </p:txBody>
      </p:sp>
      <p:sp>
        <p:nvSpPr>
          <p:cNvPr id="3" name="Freeform 5" hidden="1"/>
          <p:cNvSpPr>
            <a:spLocks/>
          </p:cNvSpPr>
          <p:nvPr/>
        </p:nvSpPr>
        <p:spPr bwMode="auto">
          <a:xfrm>
            <a:off x="712788" y="1439905"/>
            <a:ext cx="851856" cy="1679575"/>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Freeform 5"/>
          <p:cNvSpPr>
            <a:spLocks/>
          </p:cNvSpPr>
          <p:nvPr/>
        </p:nvSpPr>
        <p:spPr bwMode="auto">
          <a:xfrm>
            <a:off x="489520" y="1358880"/>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lumMod val="50000"/>
              <a:alpha val="44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11" name="Group 110"/>
          <p:cNvGrpSpPr/>
          <p:nvPr/>
        </p:nvGrpSpPr>
        <p:grpSpPr>
          <a:xfrm>
            <a:off x="8283412" y="3040062"/>
            <a:ext cx="3695862" cy="3475037"/>
            <a:chOff x="5112327" y="274302"/>
            <a:chExt cx="6858207" cy="6448435"/>
          </a:xfrm>
        </p:grpSpPr>
        <p:grpSp>
          <p:nvGrpSpPr>
            <p:cNvPr id="6" name="Group 5"/>
            <p:cNvGrpSpPr/>
            <p:nvPr/>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5"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29" name="Group 28"/>
            <p:cNvGrpSpPr/>
            <p:nvPr/>
          </p:nvGrpSpPr>
          <p:grpSpPr>
            <a:xfrm>
              <a:off x="6825497" y="1378359"/>
              <a:ext cx="1264708" cy="1505127"/>
              <a:chOff x="6825497" y="1378359"/>
              <a:chExt cx="1264708" cy="1505127"/>
            </a:xfrm>
          </p:grpSpPr>
          <p:grpSp>
            <p:nvGrpSpPr>
              <p:cNvPr id="30" name="Group 29"/>
              <p:cNvGrpSpPr/>
              <p:nvPr/>
            </p:nvGrpSpPr>
            <p:grpSpPr>
              <a:xfrm>
                <a:off x="6825497" y="1378359"/>
                <a:ext cx="1251014" cy="1505127"/>
                <a:chOff x="6825497" y="1378359"/>
                <a:chExt cx="1251014" cy="1505127"/>
              </a:xfrm>
            </p:grpSpPr>
            <p:sp>
              <p:nvSpPr>
                <p:cNvPr id="33"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31"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1"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45" name="Group 44"/>
            <p:cNvGrpSpPr/>
            <p:nvPr/>
          </p:nvGrpSpPr>
          <p:grpSpPr>
            <a:xfrm>
              <a:off x="5112327" y="1406878"/>
              <a:ext cx="6646956" cy="5315859"/>
              <a:chOff x="6527800" y="2483620"/>
              <a:chExt cx="5473700" cy="4377555"/>
            </a:xfrm>
          </p:grpSpPr>
          <p:grpSp>
            <p:nvGrpSpPr>
              <p:cNvPr id="46" name="Group 45"/>
              <p:cNvGrpSpPr/>
              <p:nvPr/>
            </p:nvGrpSpPr>
            <p:grpSpPr>
              <a:xfrm>
                <a:off x="10091976" y="4361890"/>
                <a:ext cx="1909524" cy="2419674"/>
                <a:chOff x="10091976" y="4967384"/>
                <a:chExt cx="1431688" cy="1814179"/>
              </a:xfrm>
            </p:grpSpPr>
            <p:sp>
              <p:nvSpPr>
                <p:cNvPr id="87"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7" name="Group 46"/>
              <p:cNvGrpSpPr/>
              <p:nvPr/>
            </p:nvGrpSpPr>
            <p:grpSpPr>
              <a:xfrm flipH="1">
                <a:off x="8613773" y="2483620"/>
                <a:ext cx="1958976" cy="4377555"/>
                <a:chOff x="8956675" y="449263"/>
                <a:chExt cx="2063751" cy="4611687"/>
              </a:xfrm>
            </p:grpSpPr>
            <p:sp>
              <p:nvSpPr>
                <p:cNvPr id="60"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8" name="Group 47"/>
              <p:cNvGrpSpPr/>
              <p:nvPr/>
            </p:nvGrpSpPr>
            <p:grpSpPr>
              <a:xfrm>
                <a:off x="6527800" y="3994753"/>
                <a:ext cx="3240121" cy="2863247"/>
                <a:chOff x="7045326" y="4452083"/>
                <a:chExt cx="2722595" cy="2405917"/>
              </a:xfrm>
            </p:grpSpPr>
            <p:sp>
              <p:nvSpPr>
                <p:cNvPr id="49"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Tree>
    <p:extLst>
      <p:ext uri="{BB962C8B-B14F-4D97-AF65-F5344CB8AC3E}">
        <p14:creationId xmlns:p14="http://schemas.microsoft.com/office/powerpoint/2010/main" val="419201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Add</a:t>
            </a:r>
            <a:r>
              <a:rPr lang="en-US" baseline="0" dirty="0" smtClean="0"/>
              <a:t> Office 365 to Universal App</a:t>
            </a:r>
            <a:endParaRPr lang="en-US" dirty="0"/>
          </a:p>
        </p:txBody>
      </p:sp>
      <p:sp>
        <p:nvSpPr>
          <p:cNvPr id="8" name="Text Placeholder 7"/>
          <p:cNvSpPr>
            <a:spLocks noGrp="1"/>
          </p:cNvSpPr>
          <p:nvPr>
            <p:ph type="body" sz="quarter" idx="10"/>
          </p:nvPr>
        </p:nvSpPr>
        <p:spPr>
          <a:xfrm>
            <a:off x="274638" y="1212850"/>
            <a:ext cx="11887200" cy="4124206"/>
          </a:xfrm>
        </p:spPr>
        <p:txBody>
          <a:bodyPr/>
          <a:lstStyle/>
          <a:p>
            <a:pPr lvl="0">
              <a:spcBef>
                <a:spcPts val="1200"/>
              </a:spcBef>
            </a:pPr>
            <a:r>
              <a:rPr lang="en-US" dirty="0" smtClean="0"/>
              <a:t>Create Azure Active Directory application</a:t>
            </a:r>
          </a:p>
          <a:p>
            <a:pPr lvl="1">
              <a:spcBef>
                <a:spcPts val="300"/>
              </a:spcBef>
            </a:pPr>
            <a:r>
              <a:rPr lang="en-US" dirty="0" smtClean="0"/>
              <a:t>Register </a:t>
            </a:r>
            <a:r>
              <a:rPr lang="en-US" dirty="0"/>
              <a:t>application in Azure AD </a:t>
            </a:r>
            <a:r>
              <a:rPr lang="en-US" dirty="0" smtClean="0"/>
              <a:t>and set the appropriate Office 365 permissions</a:t>
            </a:r>
          </a:p>
          <a:p>
            <a:pPr lvl="0">
              <a:spcBef>
                <a:spcPts val="1200"/>
              </a:spcBef>
            </a:pPr>
            <a:r>
              <a:rPr lang="en-US" dirty="0" smtClean="0"/>
              <a:t>Add ADAL and JSON </a:t>
            </a:r>
            <a:r>
              <a:rPr lang="en-US" dirty="0" err="1" smtClean="0"/>
              <a:t>Nuget</a:t>
            </a:r>
            <a:r>
              <a:rPr lang="en-US" dirty="0" smtClean="0"/>
              <a:t> Packages</a:t>
            </a:r>
          </a:p>
          <a:p>
            <a:pPr lvl="1">
              <a:spcBef>
                <a:spcPts val="300"/>
              </a:spcBef>
            </a:pPr>
            <a:r>
              <a:rPr lang="en-US" dirty="0" smtClean="0"/>
              <a:t>Import </a:t>
            </a:r>
            <a:r>
              <a:rPr lang="en-US" dirty="0" smtClean="0"/>
              <a:t>necessary assemblies</a:t>
            </a:r>
            <a:endParaRPr lang="en-US" baseline="0" dirty="0" smtClean="0"/>
          </a:p>
          <a:p>
            <a:pPr lvl="0">
              <a:spcBef>
                <a:spcPts val="1200"/>
              </a:spcBef>
            </a:pPr>
            <a:r>
              <a:rPr lang="en-US" dirty="0" smtClean="0"/>
              <a:t>Create a data source</a:t>
            </a:r>
          </a:p>
          <a:p>
            <a:pPr lvl="1">
              <a:spcBef>
                <a:spcPts val="300"/>
              </a:spcBef>
            </a:pPr>
            <a:r>
              <a:rPr lang="en-US" dirty="0"/>
              <a:t>XAML makes heavy use of data binding, embrace that paradigm</a:t>
            </a:r>
          </a:p>
          <a:p>
            <a:pPr lvl="0">
              <a:spcBef>
                <a:spcPts val="1200"/>
              </a:spcBef>
            </a:pPr>
            <a:r>
              <a:rPr lang="en-US" dirty="0" err="1" smtClean="0"/>
              <a:t>Stateful</a:t>
            </a:r>
            <a:r>
              <a:rPr lang="en-US" dirty="0" smtClean="0"/>
              <a:t> client</a:t>
            </a:r>
          </a:p>
          <a:p>
            <a:pPr lvl="1">
              <a:spcBef>
                <a:spcPts val="300"/>
              </a:spcBef>
            </a:pPr>
            <a:r>
              <a:rPr lang="en-US" dirty="0"/>
              <a:t>Initiate login/consent and store Discovery Context</a:t>
            </a:r>
          </a:p>
        </p:txBody>
      </p:sp>
      <p:grpSp>
        <p:nvGrpSpPr>
          <p:cNvPr id="2" name="Group 1"/>
          <p:cNvGrpSpPr/>
          <p:nvPr/>
        </p:nvGrpSpPr>
        <p:grpSpPr>
          <a:xfrm>
            <a:off x="7752505" y="3878281"/>
            <a:ext cx="4226770" cy="2636819"/>
            <a:chOff x="7118316" y="4204245"/>
            <a:chExt cx="3525533" cy="2199361"/>
          </a:xfrm>
        </p:grpSpPr>
        <p:sp>
          <p:nvSpPr>
            <p:cNvPr id="14" name="Freeform 6"/>
            <p:cNvSpPr>
              <a:spLocks noEditPoints="1"/>
            </p:cNvSpPr>
            <p:nvPr/>
          </p:nvSpPr>
          <p:spPr bwMode="auto">
            <a:xfrm>
              <a:off x="7486425" y="4204245"/>
              <a:ext cx="2793143" cy="1956505"/>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7118316" y="6232416"/>
              <a:ext cx="3525533" cy="171190"/>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7617438" y="4334171"/>
              <a:ext cx="2529485" cy="1695565"/>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bwMode="auto">
            <a:xfrm>
              <a:off x="7705265" y="4435364"/>
              <a:ext cx="1324704" cy="149898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640"/>
            <p:cNvSpPr/>
            <p:nvPr/>
          </p:nvSpPr>
          <p:spPr>
            <a:xfrm>
              <a:off x="7740636" y="4448195"/>
              <a:ext cx="2310805" cy="1497320"/>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p:cNvSpPr/>
            <p:nvPr/>
          </p:nvSpPr>
          <p:spPr>
            <a:xfrm>
              <a:off x="7709650" y="4437869"/>
              <a:ext cx="2341791" cy="203202"/>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0" name="Rectangle 19"/>
            <p:cNvSpPr/>
            <p:nvPr/>
          </p:nvSpPr>
          <p:spPr>
            <a:xfrm>
              <a:off x="7709650" y="4641070"/>
              <a:ext cx="2341791" cy="1293276"/>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1" name="TextBox 20"/>
            <p:cNvSpPr txBox="1"/>
            <p:nvPr/>
          </p:nvSpPr>
          <p:spPr>
            <a:xfrm>
              <a:off x="7626778" y="4600390"/>
              <a:ext cx="2520145" cy="1222308"/>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smtClean="0">
                  <a:ln>
                    <a:noFill/>
                  </a:ln>
                  <a:gradFill>
                    <a:gsLst>
                      <a:gs pos="2917">
                        <a:schemeClr val="tx1"/>
                      </a:gs>
                      <a:gs pos="100000">
                        <a:schemeClr val="tx1"/>
                      </a:gs>
                    </a:gsLst>
                    <a:lin ang="5400000" scaled="0"/>
                  </a:gradFill>
                  <a:effectLst/>
                  <a:uLnTx/>
                  <a:uFillTx/>
                  <a:latin typeface="Segoe UI Semilight" panose="020B0402040204020203" pitchFamily="34" charset="0"/>
                  <a:cs typeface="Segoe UI Semilight" panose="020B0402040204020203" pitchFamily="34" charset="0"/>
                </a:rPr>
                <a:t>Office 365</a:t>
              </a:r>
              <a:endParaRPr kumimoji="0" lang="en-US" sz="2400" b="1" i="0" u="none" strike="noStrike" kern="1200" cap="none" spc="0" normalizeH="0" baseline="0" noProof="0" dirty="0">
                <a:ln>
                  <a:noFill/>
                </a:ln>
                <a:gradFill>
                  <a:gsLst>
                    <a:gs pos="2917">
                      <a:schemeClr val="tx1"/>
                    </a:gs>
                    <a:gs pos="100000">
                      <a:schemeClr val="tx1"/>
                    </a:gs>
                  </a:gsLst>
                  <a:lin ang="5400000" scaled="0"/>
                </a:gradFill>
                <a:effectLst/>
                <a:uLnTx/>
                <a:uFillTx/>
              </a:endParaRPr>
            </a:p>
          </p:txBody>
        </p:sp>
      </p:grpSp>
      <p:grpSp>
        <p:nvGrpSpPr>
          <p:cNvPr id="22" name="Group 21"/>
          <p:cNvGrpSpPr/>
          <p:nvPr/>
        </p:nvGrpSpPr>
        <p:grpSpPr>
          <a:xfrm>
            <a:off x="10305860" y="167118"/>
            <a:ext cx="2043304" cy="287338"/>
            <a:chOff x="10305860" y="167118"/>
            <a:chExt cx="2043304" cy="287338"/>
          </a:xfrm>
        </p:grpSpPr>
        <p:sp>
          <p:nvSpPr>
            <p:cNvPr id="23" name="TextBox 22"/>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24"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238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AAD Application</a:t>
            </a:r>
            <a:endParaRPr lang="en-US" dirty="0"/>
          </a:p>
        </p:txBody>
      </p:sp>
      <p:sp>
        <p:nvSpPr>
          <p:cNvPr id="5" name="Text Placeholder 4"/>
          <p:cNvSpPr>
            <a:spLocks noGrp="1"/>
          </p:cNvSpPr>
          <p:nvPr>
            <p:ph type="body" sz="quarter" idx="10"/>
          </p:nvPr>
        </p:nvSpPr>
        <p:spPr>
          <a:xfrm>
            <a:off x="429410" y="1212850"/>
            <a:ext cx="2600613" cy="517065"/>
          </a:xfrm>
        </p:spPr>
        <p:txBody>
          <a:bodyPr/>
          <a:lstStyle/>
          <a:p>
            <a:r>
              <a:rPr lang="en-US" sz="2400" dirty="0" smtClean="0">
                <a:latin typeface="+mn-lt"/>
              </a:rPr>
              <a:t>Name app</a:t>
            </a:r>
            <a:endParaRPr lang="en-US" sz="2400" dirty="0">
              <a:latin typeface="+mn-lt"/>
            </a:endParaRPr>
          </a:p>
        </p:txBody>
      </p:sp>
      <p:sp>
        <p:nvSpPr>
          <p:cNvPr id="16" name="Circular Arrow 15"/>
          <p:cNvSpPr/>
          <p:nvPr/>
        </p:nvSpPr>
        <p:spPr bwMode="auto">
          <a:xfrm>
            <a:off x="3114354" y="1638300"/>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27658" y="1300583"/>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smtClean="0">
                <a:gradFill>
                  <a:gsLst>
                    <a:gs pos="0">
                      <a:srgbClr val="FFFFFF"/>
                    </a:gs>
                    <a:gs pos="100000">
                      <a:srgbClr val="FFFFFF"/>
                    </a:gs>
                  </a:gsLst>
                  <a:lin ang="5400000" scaled="0"/>
                </a:gradFill>
                <a:ea typeface="Segoe UI" pitchFamily="34" charset="0"/>
                <a:cs typeface="Segoe UI" pitchFamily="34" charset="0"/>
              </a:rPr>
              <a:t>1</a:t>
            </a:r>
            <a:endParaRPr lang="en-US" sz="1800" b="1" dirty="0">
              <a:gradFill>
                <a:gsLst>
                  <a:gs pos="0">
                    <a:srgbClr val="FFFFFF"/>
                  </a:gs>
                  <a:gs pos="100000">
                    <a:srgbClr val="FFFFFF"/>
                  </a:gs>
                </a:gsLst>
                <a:lin ang="5400000" scaled="0"/>
              </a:gradFill>
              <a:ea typeface="Segoe UI" pitchFamily="34" charset="0"/>
              <a:cs typeface="Segoe UI" pitchFamily="34" charset="0"/>
            </a:endParaRPr>
          </a:p>
        </p:txBody>
      </p:sp>
      <p:sp>
        <p:nvSpPr>
          <p:cNvPr id="23" name="Circular Arrow 22"/>
          <p:cNvSpPr/>
          <p:nvPr/>
        </p:nvSpPr>
        <p:spPr bwMode="auto">
          <a:xfrm>
            <a:off x="7033486" y="2779300"/>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4"/>
          <p:cNvSpPr txBox="1">
            <a:spLocks/>
          </p:cNvSpPr>
          <p:nvPr/>
        </p:nvSpPr>
        <p:spPr>
          <a:xfrm>
            <a:off x="4324096" y="2346656"/>
            <a:ext cx="2600613"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mn-lt"/>
              </a:rPr>
              <a:t>Set Redirect URI</a:t>
            </a:r>
            <a:endParaRPr lang="en-US" sz="2400" dirty="0">
              <a:latin typeface="+mn-lt"/>
            </a:endParaRPr>
          </a:p>
        </p:txBody>
      </p:sp>
      <p:sp>
        <p:nvSpPr>
          <p:cNvPr id="13" name="Oval 12"/>
          <p:cNvSpPr/>
          <p:nvPr/>
        </p:nvSpPr>
        <p:spPr bwMode="auto">
          <a:xfrm>
            <a:off x="4022344" y="2434389"/>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smtClean="0">
                <a:gradFill>
                  <a:gsLst>
                    <a:gs pos="0">
                      <a:srgbClr val="FFFFFF"/>
                    </a:gs>
                    <a:gs pos="100000">
                      <a:srgbClr val="FFFFFF"/>
                    </a:gs>
                  </a:gsLst>
                  <a:lin ang="5400000" scaled="0"/>
                </a:gradFill>
                <a:ea typeface="Segoe UI" pitchFamily="34" charset="0"/>
                <a:cs typeface="Segoe UI" pitchFamily="34" charset="0"/>
              </a:rPr>
              <a:t>2</a:t>
            </a:r>
            <a:endParaRPr lang="en-US" sz="1800" b="1"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4"/>
          <p:cNvSpPr txBox="1">
            <a:spLocks/>
          </p:cNvSpPr>
          <p:nvPr/>
        </p:nvSpPr>
        <p:spPr>
          <a:xfrm>
            <a:off x="8250848" y="3487857"/>
            <a:ext cx="3390099"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mn-lt"/>
              </a:rPr>
              <a:t>Finished</a:t>
            </a:r>
            <a:endParaRPr lang="en-US" sz="2400" dirty="0">
              <a:latin typeface="+mn-lt"/>
            </a:endParaRPr>
          </a:p>
        </p:txBody>
      </p:sp>
      <p:sp>
        <p:nvSpPr>
          <p:cNvPr id="15" name="Oval 14"/>
          <p:cNvSpPr/>
          <p:nvPr/>
        </p:nvSpPr>
        <p:spPr bwMode="auto">
          <a:xfrm>
            <a:off x="7949096" y="3575590"/>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smtClean="0">
                <a:gradFill>
                  <a:gsLst>
                    <a:gs pos="0">
                      <a:srgbClr val="FFFFFF"/>
                    </a:gs>
                    <a:gs pos="100000">
                      <a:srgbClr val="FFFFFF"/>
                    </a:gs>
                  </a:gsLst>
                  <a:lin ang="5400000" scaled="0"/>
                </a:gradFill>
                <a:ea typeface="Segoe UI" pitchFamily="34" charset="0"/>
                <a:cs typeface="Segoe UI" pitchFamily="34" charset="0"/>
              </a:rPr>
              <a:t>3</a:t>
            </a:r>
            <a:endParaRPr lang="en-US" sz="18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10305860" y="167118"/>
            <a:ext cx="2043304" cy="287338"/>
            <a:chOff x="10305860" y="167118"/>
            <a:chExt cx="2043304" cy="287338"/>
          </a:xfrm>
        </p:grpSpPr>
        <p:sp>
          <p:nvSpPr>
            <p:cNvPr id="27" name="TextBox 26"/>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2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2"/>
          <a:stretch>
            <a:fillRect/>
          </a:stretch>
        </p:blipFill>
        <p:spPr>
          <a:xfrm>
            <a:off x="7963491" y="4037800"/>
            <a:ext cx="4298613" cy="2277623"/>
          </a:xfrm>
          <a:prstGeom prst="rect">
            <a:avLst/>
          </a:prstGeom>
        </p:spPr>
      </p:pic>
      <p:pic>
        <p:nvPicPr>
          <p:cNvPr id="7" name="Picture 6"/>
          <p:cNvPicPr>
            <a:picLocks noChangeAspect="1"/>
          </p:cNvPicPr>
          <p:nvPr/>
        </p:nvPicPr>
        <p:blipFill>
          <a:blip r:embed="rId3"/>
          <a:stretch>
            <a:fillRect/>
          </a:stretch>
        </p:blipFill>
        <p:spPr>
          <a:xfrm>
            <a:off x="178046" y="1690068"/>
            <a:ext cx="3513178" cy="2532888"/>
          </a:xfrm>
          <a:prstGeom prst="rect">
            <a:avLst/>
          </a:prstGeom>
        </p:spPr>
      </p:pic>
      <p:pic>
        <p:nvPicPr>
          <p:cNvPr id="9" name="Picture 8"/>
          <p:cNvPicPr>
            <a:picLocks noChangeAspect="1"/>
          </p:cNvPicPr>
          <p:nvPr/>
        </p:nvPicPr>
        <p:blipFill>
          <a:blip r:embed="rId4"/>
          <a:stretch>
            <a:fillRect/>
          </a:stretch>
        </p:blipFill>
        <p:spPr>
          <a:xfrm>
            <a:off x="4022344" y="2863721"/>
            <a:ext cx="3527951" cy="2532888"/>
          </a:xfrm>
          <a:prstGeom prst="rect">
            <a:avLst/>
          </a:prstGeom>
        </p:spPr>
      </p:pic>
    </p:spTree>
    <p:extLst>
      <p:ext uri="{BB962C8B-B14F-4D97-AF65-F5344CB8AC3E}">
        <p14:creationId xmlns:p14="http://schemas.microsoft.com/office/powerpoint/2010/main" val="334903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29410" y="1699369"/>
            <a:ext cx="5761750" cy="1322816"/>
          </a:xfrm>
          <a:prstGeom prst="rect">
            <a:avLst/>
          </a:prstGeom>
        </p:spPr>
      </p:pic>
      <p:sp>
        <p:nvSpPr>
          <p:cNvPr id="2" name="Title 1"/>
          <p:cNvSpPr>
            <a:spLocks noGrp="1"/>
          </p:cNvSpPr>
          <p:nvPr>
            <p:ph type="title"/>
          </p:nvPr>
        </p:nvSpPr>
        <p:spPr/>
        <p:txBody>
          <a:bodyPr/>
          <a:lstStyle/>
          <a:p>
            <a:r>
              <a:rPr lang="en-US" dirty="0" smtClean="0"/>
              <a:t>Configure Permissions for AAD Application</a:t>
            </a:r>
            <a:endParaRPr lang="en-US" dirty="0"/>
          </a:p>
        </p:txBody>
      </p:sp>
      <p:sp>
        <p:nvSpPr>
          <p:cNvPr id="5" name="Text Placeholder 4"/>
          <p:cNvSpPr>
            <a:spLocks noGrp="1"/>
          </p:cNvSpPr>
          <p:nvPr>
            <p:ph type="body" sz="quarter" idx="10"/>
          </p:nvPr>
        </p:nvSpPr>
        <p:spPr>
          <a:xfrm>
            <a:off x="429410" y="1212850"/>
            <a:ext cx="5610874" cy="1181862"/>
          </a:xfrm>
        </p:spPr>
        <p:txBody>
          <a:bodyPr/>
          <a:lstStyle/>
          <a:p>
            <a:r>
              <a:rPr lang="en-US" sz="2400" dirty="0" smtClean="0">
                <a:latin typeface="+mn-lt"/>
              </a:rPr>
              <a:t>Add O365 applications to AAD app</a:t>
            </a:r>
            <a:endParaRPr lang="en-US" sz="2400" dirty="0">
              <a:latin typeface="+mn-lt"/>
            </a:endParaRPr>
          </a:p>
        </p:txBody>
      </p:sp>
      <p:sp>
        <p:nvSpPr>
          <p:cNvPr id="16" name="Circular Arrow 15"/>
          <p:cNvSpPr/>
          <p:nvPr/>
        </p:nvSpPr>
        <p:spPr bwMode="auto">
          <a:xfrm>
            <a:off x="5345976" y="1950259"/>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27658" y="1300583"/>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smtClean="0">
                <a:gradFill>
                  <a:gsLst>
                    <a:gs pos="0">
                      <a:srgbClr val="FFFFFF"/>
                    </a:gs>
                    <a:gs pos="100000">
                      <a:srgbClr val="FFFFFF"/>
                    </a:gs>
                  </a:gsLst>
                  <a:lin ang="5400000" scaled="0"/>
                </a:gradFill>
                <a:ea typeface="Segoe UI" pitchFamily="34" charset="0"/>
                <a:cs typeface="Segoe UI" pitchFamily="34" charset="0"/>
              </a:rPr>
              <a:t>1</a:t>
            </a:r>
            <a:endParaRPr lang="en-US" sz="1800" b="1"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4"/>
          <p:cNvSpPr txBox="1">
            <a:spLocks/>
          </p:cNvSpPr>
          <p:nvPr/>
        </p:nvSpPr>
        <p:spPr>
          <a:xfrm>
            <a:off x="6587909" y="2638691"/>
            <a:ext cx="4127470"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mn-lt"/>
              </a:rPr>
              <a:t>Select applications</a:t>
            </a:r>
            <a:endParaRPr lang="en-US" sz="2400" dirty="0">
              <a:latin typeface="+mn-lt"/>
            </a:endParaRPr>
          </a:p>
        </p:txBody>
      </p:sp>
      <p:sp>
        <p:nvSpPr>
          <p:cNvPr id="13" name="Oval 12"/>
          <p:cNvSpPr/>
          <p:nvPr/>
        </p:nvSpPr>
        <p:spPr bwMode="auto">
          <a:xfrm>
            <a:off x="6253966" y="2746348"/>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smtClean="0">
                <a:gradFill>
                  <a:gsLst>
                    <a:gs pos="0">
                      <a:srgbClr val="FFFFFF"/>
                    </a:gs>
                    <a:gs pos="100000">
                      <a:srgbClr val="FFFFFF"/>
                    </a:gs>
                  </a:gsLst>
                  <a:lin ang="5400000" scaled="0"/>
                </a:gradFill>
                <a:ea typeface="Segoe UI" pitchFamily="34" charset="0"/>
                <a:cs typeface="Segoe UI" pitchFamily="34" charset="0"/>
              </a:rPr>
              <a:t>2</a:t>
            </a:r>
            <a:endParaRPr lang="en-US" sz="18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10305860" y="167118"/>
            <a:ext cx="2043304" cy="287338"/>
            <a:chOff x="10305860" y="167118"/>
            <a:chExt cx="2043304" cy="287338"/>
          </a:xfrm>
        </p:grpSpPr>
        <p:sp>
          <p:nvSpPr>
            <p:cNvPr id="27" name="TextBox 26"/>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2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3"/>
          <a:stretch>
            <a:fillRect/>
          </a:stretch>
        </p:blipFill>
        <p:spPr>
          <a:xfrm>
            <a:off x="6777896" y="3155756"/>
            <a:ext cx="5351763" cy="3365757"/>
          </a:xfrm>
          <a:prstGeom prst="rect">
            <a:avLst/>
          </a:prstGeom>
        </p:spPr>
      </p:pic>
    </p:spTree>
    <p:extLst>
      <p:ext uri="{BB962C8B-B14F-4D97-AF65-F5344CB8AC3E}">
        <p14:creationId xmlns:p14="http://schemas.microsoft.com/office/powerpoint/2010/main" val="177807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1" name="Rectangle 20"/>
          <p:cNvSpPr/>
          <p:nvPr/>
        </p:nvSpPr>
        <p:spPr bwMode="auto">
          <a:xfrm>
            <a:off x="5626100" y="6515100"/>
            <a:ext cx="1143000" cy="292100"/>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a:xfrm>
            <a:off x="274638" y="1211263"/>
            <a:ext cx="11887200" cy="1846659"/>
          </a:xfrm>
        </p:spPr>
        <p:txBody>
          <a:bodyPr/>
          <a:lstStyle/>
          <a:p>
            <a:r>
              <a:rPr lang="en-US" sz="6000" dirty="0" smtClean="0">
                <a:gradFill>
                  <a:gsLst>
                    <a:gs pos="67000">
                      <a:schemeClr val="bg1"/>
                    </a:gs>
                    <a:gs pos="82258">
                      <a:schemeClr val="bg1"/>
                    </a:gs>
                  </a:gsLst>
                  <a:lin ang="5400000" scaled="0"/>
                </a:gradFill>
              </a:rPr>
              <a:t>Advanced Windows 10 development with the </a:t>
            </a:r>
            <a:r>
              <a:rPr lang="en-US" sz="6000" dirty="0" smtClean="0">
                <a:gradFill>
                  <a:gsLst>
                    <a:gs pos="67000">
                      <a:schemeClr val="bg1"/>
                    </a:gs>
                    <a:gs pos="82258">
                      <a:schemeClr val="bg1"/>
                    </a:gs>
                  </a:gsLst>
                  <a:lin ang="5400000" scaled="0"/>
                </a:gradFill>
              </a:rPr>
              <a:t>Microsoft Graph API</a:t>
            </a:r>
            <a:endParaRPr lang="en-US" sz="6000" dirty="0">
              <a:gradFill>
                <a:gsLst>
                  <a:gs pos="67000">
                    <a:schemeClr val="bg1"/>
                  </a:gs>
                  <a:gs pos="82258">
                    <a:schemeClr val="bg1"/>
                  </a:gs>
                </a:gsLst>
                <a:lin ang="5400000" scaled="0"/>
              </a:gradFill>
            </a:endParaRPr>
          </a:p>
        </p:txBody>
      </p:sp>
      <p:grpSp>
        <p:nvGrpSpPr>
          <p:cNvPr id="23" name="Group 22"/>
          <p:cNvGrpSpPr/>
          <p:nvPr/>
        </p:nvGrpSpPr>
        <p:grpSpPr>
          <a:xfrm>
            <a:off x="6462713" y="3434058"/>
            <a:ext cx="5516562" cy="3258297"/>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9" name="Freeform 8"/>
              <p:cNvSpPr>
                <a:spLocks/>
              </p:cNvSpPr>
              <p:nvPr/>
            </p:nvSpPr>
            <p:spPr bwMode="auto">
              <a:xfrm>
                <a:off x="2522538" y="417511"/>
                <a:ext cx="7386637" cy="4951414"/>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22" name="TextBox 21"/>
            <p:cNvSpPr txBox="1"/>
            <p:nvPr/>
          </p:nvSpPr>
          <p:spPr>
            <a:xfrm>
              <a:off x="7235590" y="4777460"/>
              <a:ext cx="1526059" cy="914096"/>
            </a:xfrm>
            <a:prstGeom prst="rect">
              <a:avLst/>
            </a:prstGeom>
            <a:noFill/>
          </p:spPr>
          <p:txBody>
            <a:bodyPr wrap="none" lIns="0" tIns="0" rIns="0" bIns="0" rtlCol="0">
              <a:spAutoFit/>
            </a:bodyPr>
            <a:lstStyle/>
            <a:p>
              <a:pPr>
                <a:lnSpc>
                  <a:spcPct val="90000"/>
                </a:lnSpc>
              </a:pPr>
              <a:r>
                <a:rPr lang="en-US" sz="6600" dirty="0" smtClean="0">
                  <a:gradFill>
                    <a:gsLst>
                      <a:gs pos="3187">
                        <a:srgbClr val="D83B01"/>
                      </a:gs>
                      <a:gs pos="14000">
                        <a:srgbClr val="D83B0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55" name="Group 54"/>
          <p:cNvGrpSpPr/>
          <p:nvPr/>
        </p:nvGrpSpPr>
        <p:grpSpPr>
          <a:xfrm>
            <a:off x="7473726" y="4216169"/>
            <a:ext cx="3469487" cy="645369"/>
            <a:chOff x="-2540000" y="-2501900"/>
            <a:chExt cx="17478376" cy="3251200"/>
          </a:xfrm>
        </p:grpSpPr>
        <p:grpSp>
          <p:nvGrpSpPr>
            <p:cNvPr id="53" name="Group 52"/>
            <p:cNvGrpSpPr/>
            <p:nvPr/>
          </p:nvGrpSpPr>
          <p:grpSpPr>
            <a:xfrm>
              <a:off x="-2540000" y="-2501900"/>
              <a:ext cx="3243263" cy="3251200"/>
              <a:chOff x="-2540000" y="-2501900"/>
              <a:chExt cx="3243263" cy="3251200"/>
            </a:xfrm>
          </p:grpSpPr>
          <p:sp>
            <p:nvSpPr>
              <p:cNvPr id="39" name="Freeform 22"/>
              <p:cNvSpPr>
                <a:spLocks/>
              </p:cNvSpPr>
              <p:nvPr/>
            </p:nvSpPr>
            <p:spPr bwMode="auto">
              <a:xfrm>
                <a:off x="-1101725" y="-2501900"/>
                <a:ext cx="1804988" cy="1598613"/>
              </a:xfrm>
              <a:custGeom>
                <a:avLst/>
                <a:gdLst>
                  <a:gd name="T0" fmla="*/ 0 w 1137"/>
                  <a:gd name="T1" fmla="*/ 1007 h 1007"/>
                  <a:gd name="T2" fmla="*/ 1137 w 1137"/>
                  <a:gd name="T3" fmla="*/ 1007 h 1007"/>
                  <a:gd name="T4" fmla="*/ 1137 w 1137"/>
                  <a:gd name="T5" fmla="*/ 0 h 1007"/>
                  <a:gd name="T6" fmla="*/ 0 w 1137"/>
                  <a:gd name="T7" fmla="*/ 161 h 1007"/>
                  <a:gd name="T8" fmla="*/ 0 w 1137"/>
                  <a:gd name="T9" fmla="*/ 1007 h 1007"/>
                </a:gdLst>
                <a:ahLst/>
                <a:cxnLst>
                  <a:cxn ang="0">
                    <a:pos x="T0" y="T1"/>
                  </a:cxn>
                  <a:cxn ang="0">
                    <a:pos x="T2" y="T3"/>
                  </a:cxn>
                  <a:cxn ang="0">
                    <a:pos x="T4" y="T5"/>
                  </a:cxn>
                  <a:cxn ang="0">
                    <a:pos x="T6" y="T7"/>
                  </a:cxn>
                  <a:cxn ang="0">
                    <a:pos x="T8" y="T9"/>
                  </a:cxn>
                </a:cxnLst>
                <a:rect l="0" t="0" r="r" b="b"/>
                <a:pathLst>
                  <a:path w="1137" h="1007">
                    <a:moveTo>
                      <a:pt x="0" y="1007"/>
                    </a:moveTo>
                    <a:lnTo>
                      <a:pt x="1137" y="1007"/>
                    </a:lnTo>
                    <a:lnTo>
                      <a:pt x="1137" y="0"/>
                    </a:lnTo>
                    <a:lnTo>
                      <a:pt x="0" y="161"/>
                    </a:lnTo>
                    <a:lnTo>
                      <a:pt x="0" y="10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a:off x="-2540000" y="-2238375"/>
                <a:ext cx="1385888" cy="1335088"/>
              </a:xfrm>
              <a:custGeom>
                <a:avLst/>
                <a:gdLst>
                  <a:gd name="T0" fmla="*/ 873 w 873"/>
                  <a:gd name="T1" fmla="*/ 841 h 841"/>
                  <a:gd name="T2" fmla="*/ 873 w 873"/>
                  <a:gd name="T3" fmla="*/ 0 h 841"/>
                  <a:gd name="T4" fmla="*/ 0 w 873"/>
                  <a:gd name="T5" fmla="*/ 121 h 841"/>
                  <a:gd name="T6" fmla="*/ 0 w 873"/>
                  <a:gd name="T7" fmla="*/ 841 h 841"/>
                  <a:gd name="T8" fmla="*/ 873 w 873"/>
                  <a:gd name="T9" fmla="*/ 841 h 841"/>
                </a:gdLst>
                <a:ahLst/>
                <a:cxnLst>
                  <a:cxn ang="0">
                    <a:pos x="T0" y="T1"/>
                  </a:cxn>
                  <a:cxn ang="0">
                    <a:pos x="T2" y="T3"/>
                  </a:cxn>
                  <a:cxn ang="0">
                    <a:pos x="T4" y="T5"/>
                  </a:cxn>
                  <a:cxn ang="0">
                    <a:pos x="T6" y="T7"/>
                  </a:cxn>
                  <a:cxn ang="0">
                    <a:pos x="T8" y="T9"/>
                  </a:cxn>
                </a:cxnLst>
                <a:rect l="0" t="0" r="r" b="b"/>
                <a:pathLst>
                  <a:path w="873" h="841">
                    <a:moveTo>
                      <a:pt x="873" y="841"/>
                    </a:moveTo>
                    <a:lnTo>
                      <a:pt x="873" y="0"/>
                    </a:lnTo>
                    <a:lnTo>
                      <a:pt x="0" y="121"/>
                    </a:lnTo>
                    <a:lnTo>
                      <a:pt x="0" y="841"/>
                    </a:lnTo>
                    <a:lnTo>
                      <a:pt x="873"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p:cNvSpPr>
              <p:nvPr/>
            </p:nvSpPr>
            <p:spPr bwMode="auto">
              <a:xfrm>
                <a:off x="-2540000" y="-846138"/>
                <a:ext cx="1385888" cy="1335088"/>
              </a:xfrm>
              <a:custGeom>
                <a:avLst/>
                <a:gdLst>
                  <a:gd name="T0" fmla="*/ 873 w 873"/>
                  <a:gd name="T1" fmla="*/ 0 h 841"/>
                  <a:gd name="T2" fmla="*/ 0 w 873"/>
                  <a:gd name="T3" fmla="*/ 0 h 841"/>
                  <a:gd name="T4" fmla="*/ 0 w 873"/>
                  <a:gd name="T5" fmla="*/ 721 h 841"/>
                  <a:gd name="T6" fmla="*/ 873 w 873"/>
                  <a:gd name="T7" fmla="*/ 841 h 841"/>
                  <a:gd name="T8" fmla="*/ 873 w 873"/>
                  <a:gd name="T9" fmla="*/ 0 h 841"/>
                </a:gdLst>
                <a:ahLst/>
                <a:cxnLst>
                  <a:cxn ang="0">
                    <a:pos x="T0" y="T1"/>
                  </a:cxn>
                  <a:cxn ang="0">
                    <a:pos x="T2" y="T3"/>
                  </a:cxn>
                  <a:cxn ang="0">
                    <a:pos x="T4" y="T5"/>
                  </a:cxn>
                  <a:cxn ang="0">
                    <a:pos x="T6" y="T7"/>
                  </a:cxn>
                  <a:cxn ang="0">
                    <a:pos x="T8" y="T9"/>
                  </a:cxn>
                </a:cxnLst>
                <a:rect l="0" t="0" r="r" b="b"/>
                <a:pathLst>
                  <a:path w="873" h="841">
                    <a:moveTo>
                      <a:pt x="873" y="0"/>
                    </a:moveTo>
                    <a:lnTo>
                      <a:pt x="0" y="0"/>
                    </a:lnTo>
                    <a:lnTo>
                      <a:pt x="0" y="721"/>
                    </a:lnTo>
                    <a:lnTo>
                      <a:pt x="873" y="841"/>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5"/>
              <p:cNvSpPr>
                <a:spLocks/>
              </p:cNvSpPr>
              <p:nvPr/>
            </p:nvSpPr>
            <p:spPr bwMode="auto">
              <a:xfrm>
                <a:off x="-1101725" y="-846138"/>
                <a:ext cx="1804988" cy="1595438"/>
              </a:xfrm>
              <a:custGeom>
                <a:avLst/>
                <a:gdLst>
                  <a:gd name="T0" fmla="*/ 0 w 1137"/>
                  <a:gd name="T1" fmla="*/ 0 h 1005"/>
                  <a:gd name="T2" fmla="*/ 0 w 1137"/>
                  <a:gd name="T3" fmla="*/ 846 h 1005"/>
                  <a:gd name="T4" fmla="*/ 1137 w 1137"/>
                  <a:gd name="T5" fmla="*/ 1005 h 1005"/>
                  <a:gd name="T6" fmla="*/ 1137 w 1137"/>
                  <a:gd name="T7" fmla="*/ 0 h 1005"/>
                  <a:gd name="T8" fmla="*/ 0 w 1137"/>
                  <a:gd name="T9" fmla="*/ 0 h 1005"/>
                </a:gdLst>
                <a:ahLst/>
                <a:cxnLst>
                  <a:cxn ang="0">
                    <a:pos x="T0" y="T1"/>
                  </a:cxn>
                  <a:cxn ang="0">
                    <a:pos x="T2" y="T3"/>
                  </a:cxn>
                  <a:cxn ang="0">
                    <a:pos x="T4" y="T5"/>
                  </a:cxn>
                  <a:cxn ang="0">
                    <a:pos x="T6" y="T7"/>
                  </a:cxn>
                  <a:cxn ang="0">
                    <a:pos x="T8" y="T9"/>
                  </a:cxn>
                </a:cxnLst>
                <a:rect l="0" t="0" r="r" b="b"/>
                <a:pathLst>
                  <a:path w="1137" h="1005">
                    <a:moveTo>
                      <a:pt x="0" y="0"/>
                    </a:moveTo>
                    <a:lnTo>
                      <a:pt x="0" y="846"/>
                    </a:lnTo>
                    <a:lnTo>
                      <a:pt x="1137" y="1005"/>
                    </a:lnTo>
                    <a:lnTo>
                      <a:pt x="11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1674813" y="-1966913"/>
              <a:ext cx="13263563" cy="2098675"/>
              <a:chOff x="1674813" y="-1966913"/>
              <a:chExt cx="13263563" cy="2098675"/>
            </a:xfrm>
          </p:grpSpPr>
          <p:sp>
            <p:nvSpPr>
              <p:cNvPr id="43" name="Freeform 26"/>
              <p:cNvSpPr>
                <a:spLocks/>
              </p:cNvSpPr>
              <p:nvPr/>
            </p:nvSpPr>
            <p:spPr bwMode="auto">
              <a:xfrm>
                <a:off x="1674813" y="-1854200"/>
                <a:ext cx="2524125" cy="1952625"/>
              </a:xfrm>
              <a:custGeom>
                <a:avLst/>
                <a:gdLst>
                  <a:gd name="T0" fmla="*/ 1590 w 1590"/>
                  <a:gd name="T1" fmla="*/ 0 h 1230"/>
                  <a:gd name="T2" fmla="*/ 1245 w 1590"/>
                  <a:gd name="T3" fmla="*/ 1230 h 1230"/>
                  <a:gd name="T4" fmla="*/ 1075 w 1590"/>
                  <a:gd name="T5" fmla="*/ 1230 h 1230"/>
                  <a:gd name="T6" fmla="*/ 803 w 1590"/>
                  <a:gd name="T7" fmla="*/ 256 h 1230"/>
                  <a:gd name="T8" fmla="*/ 799 w 1590"/>
                  <a:gd name="T9" fmla="*/ 256 h 1230"/>
                  <a:gd name="T10" fmla="*/ 524 w 1590"/>
                  <a:gd name="T11" fmla="*/ 1230 h 1230"/>
                  <a:gd name="T12" fmla="*/ 357 w 1590"/>
                  <a:gd name="T13" fmla="*/ 1230 h 1230"/>
                  <a:gd name="T14" fmla="*/ 0 w 1590"/>
                  <a:gd name="T15" fmla="*/ 0 h 1230"/>
                  <a:gd name="T16" fmla="*/ 156 w 1590"/>
                  <a:gd name="T17" fmla="*/ 0 h 1230"/>
                  <a:gd name="T18" fmla="*/ 439 w 1590"/>
                  <a:gd name="T19" fmla="*/ 1026 h 1230"/>
                  <a:gd name="T20" fmla="*/ 444 w 1590"/>
                  <a:gd name="T21" fmla="*/ 1026 h 1230"/>
                  <a:gd name="T22" fmla="*/ 739 w 1590"/>
                  <a:gd name="T23" fmla="*/ 0 h 1230"/>
                  <a:gd name="T24" fmla="*/ 879 w 1590"/>
                  <a:gd name="T25" fmla="*/ 0 h 1230"/>
                  <a:gd name="T26" fmla="*/ 1158 w 1590"/>
                  <a:gd name="T27" fmla="*/ 1031 h 1230"/>
                  <a:gd name="T28" fmla="*/ 1163 w 1590"/>
                  <a:gd name="T29" fmla="*/ 1031 h 1230"/>
                  <a:gd name="T30" fmla="*/ 1434 w 1590"/>
                  <a:gd name="T31" fmla="*/ 0 h 1230"/>
                  <a:gd name="T32" fmla="*/ 1590 w 1590"/>
                  <a:gd name="T33"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0" h="1230">
                    <a:moveTo>
                      <a:pt x="1590" y="0"/>
                    </a:moveTo>
                    <a:lnTo>
                      <a:pt x="1245" y="1230"/>
                    </a:lnTo>
                    <a:lnTo>
                      <a:pt x="1075" y="1230"/>
                    </a:lnTo>
                    <a:lnTo>
                      <a:pt x="803" y="256"/>
                    </a:lnTo>
                    <a:lnTo>
                      <a:pt x="799" y="256"/>
                    </a:lnTo>
                    <a:lnTo>
                      <a:pt x="524" y="1230"/>
                    </a:lnTo>
                    <a:lnTo>
                      <a:pt x="357" y="1230"/>
                    </a:lnTo>
                    <a:lnTo>
                      <a:pt x="0" y="0"/>
                    </a:lnTo>
                    <a:lnTo>
                      <a:pt x="156" y="0"/>
                    </a:lnTo>
                    <a:lnTo>
                      <a:pt x="439" y="1026"/>
                    </a:lnTo>
                    <a:lnTo>
                      <a:pt x="444" y="1026"/>
                    </a:lnTo>
                    <a:lnTo>
                      <a:pt x="739" y="0"/>
                    </a:lnTo>
                    <a:lnTo>
                      <a:pt x="879" y="0"/>
                    </a:lnTo>
                    <a:lnTo>
                      <a:pt x="1158" y="1031"/>
                    </a:lnTo>
                    <a:lnTo>
                      <a:pt x="1163" y="1031"/>
                    </a:lnTo>
                    <a:lnTo>
                      <a:pt x="1434" y="0"/>
                    </a:lnTo>
                    <a:lnTo>
                      <a:pt x="159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7"/>
              <p:cNvSpPr>
                <a:spLocks noChangeArrowheads="1"/>
              </p:cNvSpPr>
              <p:nvPr/>
            </p:nvSpPr>
            <p:spPr bwMode="auto">
              <a:xfrm>
                <a:off x="4383088" y="-1296988"/>
                <a:ext cx="225425" cy="1395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4941888" y="-1331913"/>
                <a:ext cx="1152525" cy="1430338"/>
              </a:xfrm>
              <a:custGeom>
                <a:avLst/>
                <a:gdLst>
                  <a:gd name="T0" fmla="*/ 307 w 307"/>
                  <a:gd name="T1" fmla="*/ 380 h 380"/>
                  <a:gd name="T2" fmla="*/ 248 w 307"/>
                  <a:gd name="T3" fmla="*/ 380 h 380"/>
                  <a:gd name="T4" fmla="*/ 248 w 307"/>
                  <a:gd name="T5" fmla="*/ 169 h 380"/>
                  <a:gd name="T6" fmla="*/ 162 w 307"/>
                  <a:gd name="T7" fmla="*/ 51 h 380"/>
                  <a:gd name="T8" fmla="*/ 89 w 307"/>
                  <a:gd name="T9" fmla="*/ 84 h 380"/>
                  <a:gd name="T10" fmla="*/ 59 w 307"/>
                  <a:gd name="T11" fmla="*/ 169 h 380"/>
                  <a:gd name="T12" fmla="*/ 59 w 307"/>
                  <a:gd name="T13" fmla="*/ 380 h 380"/>
                  <a:gd name="T14" fmla="*/ 0 w 307"/>
                  <a:gd name="T15" fmla="*/ 380 h 380"/>
                  <a:gd name="T16" fmla="*/ 0 w 307"/>
                  <a:gd name="T17" fmla="*/ 9 h 380"/>
                  <a:gd name="T18" fmla="*/ 59 w 307"/>
                  <a:gd name="T19" fmla="*/ 9 h 380"/>
                  <a:gd name="T20" fmla="*/ 59 w 307"/>
                  <a:gd name="T21" fmla="*/ 71 h 380"/>
                  <a:gd name="T22" fmla="*/ 60 w 307"/>
                  <a:gd name="T23" fmla="*/ 71 h 380"/>
                  <a:gd name="T24" fmla="*/ 182 w 307"/>
                  <a:gd name="T25" fmla="*/ 0 h 380"/>
                  <a:gd name="T26" fmla="*/ 275 w 307"/>
                  <a:gd name="T27" fmla="*/ 40 h 380"/>
                  <a:gd name="T28" fmla="*/ 307 w 307"/>
                  <a:gd name="T29" fmla="*/ 153 h 380"/>
                  <a:gd name="T30" fmla="*/ 307 w 307"/>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380">
                    <a:moveTo>
                      <a:pt x="307" y="380"/>
                    </a:moveTo>
                    <a:cubicBezTo>
                      <a:pt x="248" y="380"/>
                      <a:pt x="248" y="380"/>
                      <a:pt x="248" y="380"/>
                    </a:cubicBezTo>
                    <a:cubicBezTo>
                      <a:pt x="248" y="169"/>
                      <a:pt x="248" y="169"/>
                      <a:pt x="248" y="169"/>
                    </a:cubicBezTo>
                    <a:cubicBezTo>
                      <a:pt x="248" y="90"/>
                      <a:pt x="219" y="51"/>
                      <a:pt x="162" y="51"/>
                    </a:cubicBezTo>
                    <a:cubicBezTo>
                      <a:pt x="133" y="51"/>
                      <a:pt x="108" y="62"/>
                      <a:pt x="89" y="84"/>
                    </a:cubicBezTo>
                    <a:cubicBezTo>
                      <a:pt x="69" y="106"/>
                      <a:pt x="59" y="134"/>
                      <a:pt x="59" y="169"/>
                    </a:cubicBezTo>
                    <a:cubicBezTo>
                      <a:pt x="59" y="380"/>
                      <a:pt x="59" y="380"/>
                      <a:pt x="59" y="380"/>
                    </a:cubicBezTo>
                    <a:cubicBezTo>
                      <a:pt x="0" y="380"/>
                      <a:pt x="0" y="380"/>
                      <a:pt x="0" y="380"/>
                    </a:cubicBezTo>
                    <a:cubicBezTo>
                      <a:pt x="0" y="9"/>
                      <a:pt x="0" y="9"/>
                      <a:pt x="0" y="9"/>
                    </a:cubicBezTo>
                    <a:cubicBezTo>
                      <a:pt x="59" y="9"/>
                      <a:pt x="59" y="9"/>
                      <a:pt x="59" y="9"/>
                    </a:cubicBezTo>
                    <a:cubicBezTo>
                      <a:pt x="59" y="71"/>
                      <a:pt x="59" y="71"/>
                      <a:pt x="59" y="71"/>
                    </a:cubicBezTo>
                    <a:cubicBezTo>
                      <a:pt x="60" y="71"/>
                      <a:pt x="60" y="71"/>
                      <a:pt x="60" y="71"/>
                    </a:cubicBezTo>
                    <a:cubicBezTo>
                      <a:pt x="88" y="24"/>
                      <a:pt x="129" y="0"/>
                      <a:pt x="182" y="0"/>
                    </a:cubicBezTo>
                    <a:cubicBezTo>
                      <a:pt x="223" y="0"/>
                      <a:pt x="254" y="14"/>
                      <a:pt x="275" y="40"/>
                    </a:cubicBezTo>
                    <a:cubicBezTo>
                      <a:pt x="297" y="67"/>
                      <a:pt x="307" y="104"/>
                      <a:pt x="307" y="153"/>
                    </a:cubicBezTo>
                    <a:lnTo>
                      <a:pt x="307" y="3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6350000" y="-1966913"/>
                <a:ext cx="1279525" cy="2098675"/>
              </a:xfrm>
              <a:custGeom>
                <a:avLst/>
                <a:gdLst>
                  <a:gd name="T0" fmla="*/ 341 w 341"/>
                  <a:gd name="T1" fmla="*/ 549 h 558"/>
                  <a:gd name="T2" fmla="*/ 282 w 341"/>
                  <a:gd name="T3" fmla="*/ 549 h 558"/>
                  <a:gd name="T4" fmla="*/ 282 w 341"/>
                  <a:gd name="T5" fmla="*/ 486 h 558"/>
                  <a:gd name="T6" fmla="*/ 280 w 341"/>
                  <a:gd name="T7" fmla="*/ 486 h 558"/>
                  <a:gd name="T8" fmla="*/ 153 w 341"/>
                  <a:gd name="T9" fmla="*/ 558 h 558"/>
                  <a:gd name="T10" fmla="*/ 41 w 341"/>
                  <a:gd name="T11" fmla="*/ 508 h 558"/>
                  <a:gd name="T12" fmla="*/ 0 w 341"/>
                  <a:gd name="T13" fmla="*/ 373 h 558"/>
                  <a:gd name="T14" fmla="*/ 46 w 341"/>
                  <a:gd name="T15" fmla="*/ 225 h 558"/>
                  <a:gd name="T16" fmla="*/ 169 w 341"/>
                  <a:gd name="T17" fmla="*/ 169 h 558"/>
                  <a:gd name="T18" fmla="*/ 280 w 341"/>
                  <a:gd name="T19" fmla="*/ 230 h 558"/>
                  <a:gd name="T20" fmla="*/ 282 w 341"/>
                  <a:gd name="T21" fmla="*/ 230 h 558"/>
                  <a:gd name="T22" fmla="*/ 282 w 341"/>
                  <a:gd name="T23" fmla="*/ 0 h 558"/>
                  <a:gd name="T24" fmla="*/ 341 w 341"/>
                  <a:gd name="T25" fmla="*/ 0 h 558"/>
                  <a:gd name="T26" fmla="*/ 341 w 341"/>
                  <a:gd name="T27" fmla="*/ 549 h 558"/>
                  <a:gd name="T28" fmla="*/ 282 w 341"/>
                  <a:gd name="T29" fmla="*/ 381 h 558"/>
                  <a:gd name="T30" fmla="*/ 282 w 341"/>
                  <a:gd name="T31" fmla="*/ 327 h 558"/>
                  <a:gd name="T32" fmla="*/ 251 w 341"/>
                  <a:gd name="T33" fmla="*/ 250 h 558"/>
                  <a:gd name="T34" fmla="*/ 177 w 341"/>
                  <a:gd name="T35" fmla="*/ 220 h 558"/>
                  <a:gd name="T36" fmla="*/ 92 w 341"/>
                  <a:gd name="T37" fmla="*/ 260 h 558"/>
                  <a:gd name="T38" fmla="*/ 60 w 341"/>
                  <a:gd name="T39" fmla="*/ 370 h 558"/>
                  <a:gd name="T40" fmla="*/ 90 w 341"/>
                  <a:gd name="T41" fmla="*/ 470 h 558"/>
                  <a:gd name="T42" fmla="*/ 170 w 341"/>
                  <a:gd name="T43" fmla="*/ 507 h 558"/>
                  <a:gd name="T44" fmla="*/ 250 w 341"/>
                  <a:gd name="T45" fmla="*/ 472 h 558"/>
                  <a:gd name="T46" fmla="*/ 282 w 341"/>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1" h="558">
                    <a:moveTo>
                      <a:pt x="341" y="549"/>
                    </a:moveTo>
                    <a:cubicBezTo>
                      <a:pt x="282" y="549"/>
                      <a:pt x="282" y="549"/>
                      <a:pt x="282" y="549"/>
                    </a:cubicBezTo>
                    <a:cubicBezTo>
                      <a:pt x="282" y="486"/>
                      <a:pt x="282" y="486"/>
                      <a:pt x="282" y="486"/>
                    </a:cubicBezTo>
                    <a:cubicBezTo>
                      <a:pt x="280" y="486"/>
                      <a:pt x="280" y="486"/>
                      <a:pt x="280" y="486"/>
                    </a:cubicBezTo>
                    <a:cubicBezTo>
                      <a:pt x="253" y="534"/>
                      <a:pt x="210" y="558"/>
                      <a:pt x="153" y="558"/>
                    </a:cubicBezTo>
                    <a:cubicBezTo>
                      <a:pt x="106" y="558"/>
                      <a:pt x="69" y="541"/>
                      <a:pt x="41" y="508"/>
                    </a:cubicBezTo>
                    <a:cubicBezTo>
                      <a:pt x="13" y="474"/>
                      <a:pt x="0" y="429"/>
                      <a:pt x="0" y="373"/>
                    </a:cubicBezTo>
                    <a:cubicBezTo>
                      <a:pt x="0" y="312"/>
                      <a:pt x="15" y="262"/>
                      <a:pt x="46" y="225"/>
                    </a:cubicBezTo>
                    <a:cubicBezTo>
                      <a:pt x="77" y="188"/>
                      <a:pt x="118" y="169"/>
                      <a:pt x="169" y="169"/>
                    </a:cubicBezTo>
                    <a:cubicBezTo>
                      <a:pt x="220" y="169"/>
                      <a:pt x="257" y="189"/>
                      <a:pt x="280" y="230"/>
                    </a:cubicBezTo>
                    <a:cubicBezTo>
                      <a:pt x="282" y="230"/>
                      <a:pt x="282" y="230"/>
                      <a:pt x="282" y="230"/>
                    </a:cubicBezTo>
                    <a:cubicBezTo>
                      <a:pt x="282" y="0"/>
                      <a:pt x="282" y="0"/>
                      <a:pt x="282" y="0"/>
                    </a:cubicBezTo>
                    <a:cubicBezTo>
                      <a:pt x="341" y="0"/>
                      <a:pt x="341" y="0"/>
                      <a:pt x="341" y="0"/>
                    </a:cubicBezTo>
                    <a:lnTo>
                      <a:pt x="341" y="549"/>
                    </a:lnTo>
                    <a:close/>
                    <a:moveTo>
                      <a:pt x="282" y="381"/>
                    </a:moveTo>
                    <a:cubicBezTo>
                      <a:pt x="282" y="327"/>
                      <a:pt x="282" y="327"/>
                      <a:pt x="282" y="327"/>
                    </a:cubicBezTo>
                    <a:cubicBezTo>
                      <a:pt x="282" y="296"/>
                      <a:pt x="272" y="271"/>
                      <a:pt x="251" y="250"/>
                    </a:cubicBezTo>
                    <a:cubicBezTo>
                      <a:pt x="231" y="230"/>
                      <a:pt x="206" y="220"/>
                      <a:pt x="177" y="220"/>
                    </a:cubicBezTo>
                    <a:cubicBezTo>
                      <a:pt x="141" y="220"/>
                      <a:pt x="113" y="233"/>
                      <a:pt x="92" y="260"/>
                    </a:cubicBezTo>
                    <a:cubicBezTo>
                      <a:pt x="71" y="286"/>
                      <a:pt x="60" y="323"/>
                      <a:pt x="60" y="370"/>
                    </a:cubicBezTo>
                    <a:cubicBezTo>
                      <a:pt x="60" y="412"/>
                      <a:pt x="70" y="446"/>
                      <a:pt x="90" y="470"/>
                    </a:cubicBezTo>
                    <a:cubicBezTo>
                      <a:pt x="110" y="495"/>
                      <a:pt x="137" y="507"/>
                      <a:pt x="170" y="507"/>
                    </a:cubicBezTo>
                    <a:cubicBezTo>
                      <a:pt x="203" y="507"/>
                      <a:pt x="229" y="496"/>
                      <a:pt x="250" y="472"/>
                    </a:cubicBezTo>
                    <a:cubicBezTo>
                      <a:pt x="271" y="448"/>
                      <a:pt x="282" y="418"/>
                      <a:pt x="282" y="3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noEditPoints="1"/>
              </p:cNvSpPr>
              <p:nvPr/>
            </p:nvSpPr>
            <p:spPr bwMode="auto">
              <a:xfrm>
                <a:off x="7913688" y="-1331913"/>
                <a:ext cx="1370013" cy="1463675"/>
              </a:xfrm>
              <a:custGeom>
                <a:avLst/>
                <a:gdLst>
                  <a:gd name="T0" fmla="*/ 365 w 365"/>
                  <a:gd name="T1" fmla="*/ 193 h 389"/>
                  <a:gd name="T2" fmla="*/ 314 w 365"/>
                  <a:gd name="T3" fmla="*/ 335 h 389"/>
                  <a:gd name="T4" fmla="*/ 180 w 365"/>
                  <a:gd name="T5" fmla="*/ 389 h 389"/>
                  <a:gd name="T6" fmla="*/ 49 w 365"/>
                  <a:gd name="T7" fmla="*/ 337 h 389"/>
                  <a:gd name="T8" fmla="*/ 0 w 365"/>
                  <a:gd name="T9" fmla="*/ 199 h 389"/>
                  <a:gd name="T10" fmla="*/ 50 w 365"/>
                  <a:gd name="T11" fmla="*/ 54 h 389"/>
                  <a:gd name="T12" fmla="*/ 189 w 365"/>
                  <a:gd name="T13" fmla="*/ 0 h 389"/>
                  <a:gd name="T14" fmla="*/ 318 w 365"/>
                  <a:gd name="T15" fmla="*/ 52 h 389"/>
                  <a:gd name="T16" fmla="*/ 365 w 365"/>
                  <a:gd name="T17" fmla="*/ 193 h 389"/>
                  <a:gd name="T18" fmla="*/ 304 w 365"/>
                  <a:gd name="T19" fmla="*/ 195 h 389"/>
                  <a:gd name="T20" fmla="*/ 273 w 365"/>
                  <a:gd name="T21" fmla="*/ 88 h 389"/>
                  <a:gd name="T22" fmla="*/ 184 w 365"/>
                  <a:gd name="T23" fmla="*/ 51 h 389"/>
                  <a:gd name="T24" fmla="*/ 94 w 365"/>
                  <a:gd name="T25" fmla="*/ 89 h 389"/>
                  <a:gd name="T26" fmla="*/ 61 w 365"/>
                  <a:gd name="T27" fmla="*/ 197 h 389"/>
                  <a:gd name="T28" fmla="*/ 94 w 365"/>
                  <a:gd name="T29" fmla="*/ 301 h 389"/>
                  <a:gd name="T30" fmla="*/ 184 w 365"/>
                  <a:gd name="T31" fmla="*/ 338 h 389"/>
                  <a:gd name="T32" fmla="*/ 273 w 365"/>
                  <a:gd name="T33" fmla="*/ 301 h 389"/>
                  <a:gd name="T34" fmla="*/ 304 w 365"/>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9">
                    <a:moveTo>
                      <a:pt x="365" y="193"/>
                    </a:moveTo>
                    <a:cubicBezTo>
                      <a:pt x="365" y="252"/>
                      <a:pt x="348" y="299"/>
                      <a:pt x="314" y="335"/>
                    </a:cubicBezTo>
                    <a:cubicBezTo>
                      <a:pt x="281" y="371"/>
                      <a:pt x="236" y="389"/>
                      <a:pt x="180" y="389"/>
                    </a:cubicBezTo>
                    <a:cubicBezTo>
                      <a:pt x="125" y="389"/>
                      <a:pt x="82" y="372"/>
                      <a:pt x="49" y="337"/>
                    </a:cubicBezTo>
                    <a:cubicBezTo>
                      <a:pt x="16" y="302"/>
                      <a:pt x="0" y="256"/>
                      <a:pt x="0" y="199"/>
                    </a:cubicBezTo>
                    <a:cubicBezTo>
                      <a:pt x="0" y="138"/>
                      <a:pt x="17" y="89"/>
                      <a:pt x="50" y="54"/>
                    </a:cubicBezTo>
                    <a:cubicBezTo>
                      <a:pt x="84" y="18"/>
                      <a:pt x="130" y="0"/>
                      <a:pt x="189" y="0"/>
                    </a:cubicBezTo>
                    <a:cubicBezTo>
                      <a:pt x="244" y="0"/>
                      <a:pt x="287" y="18"/>
                      <a:pt x="318" y="52"/>
                    </a:cubicBezTo>
                    <a:cubicBezTo>
                      <a:pt x="349" y="86"/>
                      <a:pt x="365" y="133"/>
                      <a:pt x="365" y="193"/>
                    </a:cubicBezTo>
                    <a:close/>
                    <a:moveTo>
                      <a:pt x="304" y="195"/>
                    </a:moveTo>
                    <a:cubicBezTo>
                      <a:pt x="304" y="149"/>
                      <a:pt x="293" y="113"/>
                      <a:pt x="273" y="88"/>
                    </a:cubicBezTo>
                    <a:cubicBezTo>
                      <a:pt x="252" y="64"/>
                      <a:pt x="223" y="51"/>
                      <a:pt x="184" y="51"/>
                    </a:cubicBezTo>
                    <a:cubicBezTo>
                      <a:pt x="146" y="51"/>
                      <a:pt x="116" y="64"/>
                      <a:pt x="94" y="89"/>
                    </a:cubicBezTo>
                    <a:cubicBezTo>
                      <a:pt x="72" y="115"/>
                      <a:pt x="61" y="151"/>
                      <a:pt x="61" y="197"/>
                    </a:cubicBezTo>
                    <a:cubicBezTo>
                      <a:pt x="61" y="241"/>
                      <a:pt x="72" y="276"/>
                      <a:pt x="94" y="301"/>
                    </a:cubicBezTo>
                    <a:cubicBezTo>
                      <a:pt x="116" y="326"/>
                      <a:pt x="147" y="338"/>
                      <a:pt x="184" y="338"/>
                    </a:cubicBezTo>
                    <a:cubicBezTo>
                      <a:pt x="223" y="338"/>
                      <a:pt x="253" y="326"/>
                      <a:pt x="273" y="301"/>
                    </a:cubicBezTo>
                    <a:cubicBezTo>
                      <a:pt x="294" y="277"/>
                      <a:pt x="304" y="242"/>
                      <a:pt x="304" y="1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a:off x="9363075" y="-1296988"/>
                <a:ext cx="1939925" cy="1395413"/>
              </a:xfrm>
              <a:custGeom>
                <a:avLst/>
                <a:gdLst>
                  <a:gd name="T0" fmla="*/ 1222 w 1222"/>
                  <a:gd name="T1" fmla="*/ 0 h 879"/>
                  <a:gd name="T2" fmla="*/ 959 w 1222"/>
                  <a:gd name="T3" fmla="*/ 879 h 879"/>
                  <a:gd name="T4" fmla="*/ 815 w 1222"/>
                  <a:gd name="T5" fmla="*/ 879 h 879"/>
                  <a:gd name="T6" fmla="*/ 619 w 1222"/>
                  <a:gd name="T7" fmla="*/ 196 h 879"/>
                  <a:gd name="T8" fmla="*/ 614 w 1222"/>
                  <a:gd name="T9" fmla="*/ 196 h 879"/>
                  <a:gd name="T10" fmla="*/ 404 w 1222"/>
                  <a:gd name="T11" fmla="*/ 879 h 879"/>
                  <a:gd name="T12" fmla="*/ 262 w 1222"/>
                  <a:gd name="T13" fmla="*/ 879 h 879"/>
                  <a:gd name="T14" fmla="*/ 0 w 1222"/>
                  <a:gd name="T15" fmla="*/ 0 h 879"/>
                  <a:gd name="T16" fmla="*/ 146 w 1222"/>
                  <a:gd name="T17" fmla="*/ 0 h 879"/>
                  <a:gd name="T18" fmla="*/ 340 w 1222"/>
                  <a:gd name="T19" fmla="*/ 708 h 879"/>
                  <a:gd name="T20" fmla="*/ 345 w 1222"/>
                  <a:gd name="T21" fmla="*/ 708 h 879"/>
                  <a:gd name="T22" fmla="*/ 562 w 1222"/>
                  <a:gd name="T23" fmla="*/ 0 h 879"/>
                  <a:gd name="T24" fmla="*/ 690 w 1222"/>
                  <a:gd name="T25" fmla="*/ 0 h 879"/>
                  <a:gd name="T26" fmla="*/ 886 w 1222"/>
                  <a:gd name="T27" fmla="*/ 708 h 879"/>
                  <a:gd name="T28" fmla="*/ 893 w 1222"/>
                  <a:gd name="T29" fmla="*/ 708 h 879"/>
                  <a:gd name="T30" fmla="*/ 1084 w 1222"/>
                  <a:gd name="T31" fmla="*/ 0 h 879"/>
                  <a:gd name="T32" fmla="*/ 1222 w 1222"/>
                  <a:gd name="T33"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879">
                    <a:moveTo>
                      <a:pt x="1222" y="0"/>
                    </a:moveTo>
                    <a:lnTo>
                      <a:pt x="959" y="879"/>
                    </a:lnTo>
                    <a:lnTo>
                      <a:pt x="815" y="879"/>
                    </a:lnTo>
                    <a:lnTo>
                      <a:pt x="619" y="196"/>
                    </a:lnTo>
                    <a:lnTo>
                      <a:pt x="614" y="196"/>
                    </a:lnTo>
                    <a:lnTo>
                      <a:pt x="404" y="879"/>
                    </a:lnTo>
                    <a:lnTo>
                      <a:pt x="262" y="879"/>
                    </a:lnTo>
                    <a:lnTo>
                      <a:pt x="0" y="0"/>
                    </a:lnTo>
                    <a:lnTo>
                      <a:pt x="146" y="0"/>
                    </a:lnTo>
                    <a:lnTo>
                      <a:pt x="340" y="708"/>
                    </a:lnTo>
                    <a:lnTo>
                      <a:pt x="345" y="708"/>
                    </a:lnTo>
                    <a:lnTo>
                      <a:pt x="562" y="0"/>
                    </a:lnTo>
                    <a:lnTo>
                      <a:pt x="690" y="0"/>
                    </a:lnTo>
                    <a:lnTo>
                      <a:pt x="886" y="708"/>
                    </a:lnTo>
                    <a:lnTo>
                      <a:pt x="893" y="708"/>
                    </a:lnTo>
                    <a:lnTo>
                      <a:pt x="1084" y="0"/>
                    </a:lnTo>
                    <a:lnTo>
                      <a:pt x="122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p:cNvSpPr>
              <p:nvPr/>
            </p:nvSpPr>
            <p:spPr bwMode="auto">
              <a:xfrm>
                <a:off x="11391900" y="-1331913"/>
                <a:ext cx="855663" cy="1463675"/>
              </a:xfrm>
              <a:custGeom>
                <a:avLst/>
                <a:gdLst>
                  <a:gd name="T0" fmla="*/ 228 w 228"/>
                  <a:gd name="T1" fmla="*/ 281 h 389"/>
                  <a:gd name="T2" fmla="*/ 191 w 228"/>
                  <a:gd name="T3" fmla="*/ 359 h 389"/>
                  <a:gd name="T4" fmla="*/ 92 w 228"/>
                  <a:gd name="T5" fmla="*/ 389 h 389"/>
                  <a:gd name="T6" fmla="*/ 0 w 228"/>
                  <a:gd name="T7" fmla="*/ 367 h 389"/>
                  <a:gd name="T8" fmla="*/ 0 w 228"/>
                  <a:gd name="T9" fmla="*/ 303 h 389"/>
                  <a:gd name="T10" fmla="*/ 96 w 228"/>
                  <a:gd name="T11" fmla="*/ 338 h 389"/>
                  <a:gd name="T12" fmla="*/ 167 w 228"/>
                  <a:gd name="T13" fmla="*/ 287 h 389"/>
                  <a:gd name="T14" fmla="*/ 153 w 228"/>
                  <a:gd name="T15" fmla="*/ 252 h 389"/>
                  <a:gd name="T16" fmla="*/ 91 w 228"/>
                  <a:gd name="T17" fmla="*/ 217 h 389"/>
                  <a:gd name="T18" fmla="*/ 21 w 228"/>
                  <a:gd name="T19" fmla="*/ 172 h 389"/>
                  <a:gd name="T20" fmla="*/ 1 w 228"/>
                  <a:gd name="T21" fmla="*/ 108 h 389"/>
                  <a:gd name="T22" fmla="*/ 38 w 228"/>
                  <a:gd name="T23" fmla="*/ 31 h 389"/>
                  <a:gd name="T24" fmla="*/ 131 w 228"/>
                  <a:gd name="T25" fmla="*/ 0 h 389"/>
                  <a:gd name="T26" fmla="*/ 211 w 228"/>
                  <a:gd name="T27" fmla="*/ 18 h 389"/>
                  <a:gd name="T28" fmla="*/ 211 w 228"/>
                  <a:gd name="T29" fmla="*/ 78 h 389"/>
                  <a:gd name="T30" fmla="*/ 127 w 228"/>
                  <a:gd name="T31" fmla="*/ 51 h 389"/>
                  <a:gd name="T32" fmla="*/ 80 w 228"/>
                  <a:gd name="T33" fmla="*/ 66 h 389"/>
                  <a:gd name="T34" fmla="*/ 62 w 228"/>
                  <a:gd name="T35" fmla="*/ 103 h 389"/>
                  <a:gd name="T36" fmla="*/ 75 w 228"/>
                  <a:gd name="T37" fmla="*/ 141 h 389"/>
                  <a:gd name="T38" fmla="*/ 132 w 228"/>
                  <a:gd name="T39" fmla="*/ 172 h 389"/>
                  <a:gd name="T40" fmla="*/ 206 w 228"/>
                  <a:gd name="T41" fmla="*/ 219 h 389"/>
                  <a:gd name="T42" fmla="*/ 228 w 228"/>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389">
                    <a:moveTo>
                      <a:pt x="228" y="281"/>
                    </a:moveTo>
                    <a:cubicBezTo>
                      <a:pt x="228" y="313"/>
                      <a:pt x="215" y="339"/>
                      <a:pt x="191"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1" y="217"/>
                    </a:cubicBezTo>
                    <a:cubicBezTo>
                      <a:pt x="58" y="203"/>
                      <a:pt x="35" y="188"/>
                      <a:pt x="21" y="172"/>
                    </a:cubicBezTo>
                    <a:cubicBezTo>
                      <a:pt x="8" y="156"/>
                      <a:pt x="1" y="134"/>
                      <a:pt x="1" y="108"/>
                    </a:cubicBezTo>
                    <a:cubicBezTo>
                      <a:pt x="1" y="77"/>
                      <a:pt x="13" y="52"/>
                      <a:pt x="38" y="31"/>
                    </a:cubicBezTo>
                    <a:cubicBezTo>
                      <a:pt x="62" y="11"/>
                      <a:pt x="94" y="0"/>
                      <a:pt x="131" y="0"/>
                    </a:cubicBezTo>
                    <a:cubicBezTo>
                      <a:pt x="161" y="0"/>
                      <a:pt x="187" y="6"/>
                      <a:pt x="211" y="18"/>
                    </a:cubicBezTo>
                    <a:cubicBezTo>
                      <a:pt x="211" y="78"/>
                      <a:pt x="211" y="78"/>
                      <a:pt x="211" y="78"/>
                    </a:cubicBezTo>
                    <a:cubicBezTo>
                      <a:pt x="187" y="60"/>
                      <a:pt x="159" y="51"/>
                      <a:pt x="127" y="51"/>
                    </a:cubicBezTo>
                    <a:cubicBezTo>
                      <a:pt x="107" y="51"/>
                      <a:pt x="92" y="56"/>
                      <a:pt x="80" y="66"/>
                    </a:cubicBezTo>
                    <a:cubicBezTo>
                      <a:pt x="68" y="75"/>
                      <a:pt x="62" y="88"/>
                      <a:pt x="62" y="103"/>
                    </a:cubicBezTo>
                    <a:cubicBezTo>
                      <a:pt x="62" y="119"/>
                      <a:pt x="66" y="132"/>
                      <a:pt x="75" y="141"/>
                    </a:cubicBezTo>
                    <a:cubicBezTo>
                      <a:pt x="85" y="149"/>
                      <a:pt x="104" y="160"/>
                      <a:pt x="132" y="172"/>
                    </a:cubicBezTo>
                    <a:cubicBezTo>
                      <a:pt x="167" y="187"/>
                      <a:pt x="192" y="203"/>
                      <a:pt x="206" y="219"/>
                    </a:cubicBezTo>
                    <a:cubicBezTo>
                      <a:pt x="221" y="235"/>
                      <a:pt x="228" y="256"/>
                      <a:pt x="228" y="2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p:cNvSpPr>
              <p:nvPr/>
            </p:nvSpPr>
            <p:spPr bwMode="auto">
              <a:xfrm>
                <a:off x="4349750" y="-1895475"/>
                <a:ext cx="288925" cy="288925"/>
              </a:xfrm>
              <a:custGeom>
                <a:avLst/>
                <a:gdLst>
                  <a:gd name="T0" fmla="*/ 77 w 77"/>
                  <a:gd name="T1" fmla="*/ 38 h 77"/>
                  <a:gd name="T2" fmla="*/ 66 w 77"/>
                  <a:gd name="T3" fmla="*/ 66 h 77"/>
                  <a:gd name="T4" fmla="*/ 38 w 77"/>
                  <a:gd name="T5" fmla="*/ 77 h 77"/>
                  <a:gd name="T6" fmla="*/ 11 w 77"/>
                  <a:gd name="T7" fmla="*/ 66 h 77"/>
                  <a:gd name="T8" fmla="*/ 0 w 77"/>
                  <a:gd name="T9" fmla="*/ 38 h 77"/>
                  <a:gd name="T10" fmla="*/ 11 w 77"/>
                  <a:gd name="T11" fmla="*/ 11 h 77"/>
                  <a:gd name="T12" fmla="*/ 38 w 77"/>
                  <a:gd name="T13" fmla="*/ 0 h 77"/>
                  <a:gd name="T14" fmla="*/ 66 w 77"/>
                  <a:gd name="T15" fmla="*/ 11 h 77"/>
                  <a:gd name="T16" fmla="*/ 77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7" y="38"/>
                    </a:moveTo>
                    <a:cubicBezTo>
                      <a:pt x="77" y="49"/>
                      <a:pt x="73" y="59"/>
                      <a:pt x="66" y="66"/>
                    </a:cubicBezTo>
                    <a:cubicBezTo>
                      <a:pt x="58" y="73"/>
                      <a:pt x="49" y="77"/>
                      <a:pt x="38" y="77"/>
                    </a:cubicBezTo>
                    <a:cubicBezTo>
                      <a:pt x="27" y="77"/>
                      <a:pt x="18" y="73"/>
                      <a:pt x="11" y="66"/>
                    </a:cubicBezTo>
                    <a:cubicBezTo>
                      <a:pt x="3" y="59"/>
                      <a:pt x="0" y="50"/>
                      <a:pt x="0" y="38"/>
                    </a:cubicBezTo>
                    <a:cubicBezTo>
                      <a:pt x="0" y="28"/>
                      <a:pt x="3" y="19"/>
                      <a:pt x="11" y="11"/>
                    </a:cubicBezTo>
                    <a:cubicBezTo>
                      <a:pt x="18" y="4"/>
                      <a:pt x="27" y="0"/>
                      <a:pt x="38" y="0"/>
                    </a:cubicBezTo>
                    <a:cubicBezTo>
                      <a:pt x="49" y="0"/>
                      <a:pt x="59" y="4"/>
                      <a:pt x="66" y="11"/>
                    </a:cubicBezTo>
                    <a:cubicBezTo>
                      <a:pt x="74" y="19"/>
                      <a:pt x="77" y="28"/>
                      <a:pt x="77"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12693650" y="-1895475"/>
                <a:ext cx="673100" cy="1993900"/>
              </a:xfrm>
              <a:custGeom>
                <a:avLst/>
                <a:gdLst>
                  <a:gd name="T0" fmla="*/ 120 w 179"/>
                  <a:gd name="T1" fmla="*/ 530 h 530"/>
                  <a:gd name="T2" fmla="*/ 120 w 179"/>
                  <a:gd name="T3" fmla="*/ 82 h 530"/>
                  <a:gd name="T4" fmla="*/ 67 w 179"/>
                  <a:gd name="T5" fmla="*/ 117 h 530"/>
                  <a:gd name="T6" fmla="*/ 0 w 179"/>
                  <a:gd name="T7" fmla="*/ 144 h 530"/>
                  <a:gd name="T8" fmla="*/ 0 w 179"/>
                  <a:gd name="T9" fmla="*/ 84 h 530"/>
                  <a:gd name="T10" fmla="*/ 84 w 179"/>
                  <a:gd name="T11" fmla="*/ 48 h 530"/>
                  <a:gd name="T12" fmla="*/ 157 w 179"/>
                  <a:gd name="T13" fmla="*/ 0 h 530"/>
                  <a:gd name="T14" fmla="*/ 179 w 179"/>
                  <a:gd name="T15" fmla="*/ 0 h 530"/>
                  <a:gd name="T16" fmla="*/ 179 w 179"/>
                  <a:gd name="T17" fmla="*/ 530 h 530"/>
                  <a:gd name="T18" fmla="*/ 120 w 179"/>
                  <a:gd name="T19"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530">
                    <a:moveTo>
                      <a:pt x="120" y="530"/>
                    </a:moveTo>
                    <a:cubicBezTo>
                      <a:pt x="120" y="82"/>
                      <a:pt x="120" y="82"/>
                      <a:pt x="120" y="82"/>
                    </a:cubicBezTo>
                    <a:cubicBezTo>
                      <a:pt x="110" y="92"/>
                      <a:pt x="92" y="104"/>
                      <a:pt x="67" y="117"/>
                    </a:cubicBezTo>
                    <a:cubicBezTo>
                      <a:pt x="43" y="130"/>
                      <a:pt x="20" y="138"/>
                      <a:pt x="0" y="144"/>
                    </a:cubicBezTo>
                    <a:cubicBezTo>
                      <a:pt x="0" y="84"/>
                      <a:pt x="0" y="84"/>
                      <a:pt x="0" y="84"/>
                    </a:cubicBezTo>
                    <a:cubicBezTo>
                      <a:pt x="26" y="76"/>
                      <a:pt x="54" y="65"/>
                      <a:pt x="84" y="48"/>
                    </a:cubicBezTo>
                    <a:cubicBezTo>
                      <a:pt x="114" y="32"/>
                      <a:pt x="139" y="16"/>
                      <a:pt x="157" y="0"/>
                    </a:cubicBezTo>
                    <a:cubicBezTo>
                      <a:pt x="179" y="0"/>
                      <a:pt x="179" y="0"/>
                      <a:pt x="179" y="0"/>
                    </a:cubicBezTo>
                    <a:cubicBezTo>
                      <a:pt x="179" y="530"/>
                      <a:pt x="179" y="530"/>
                      <a:pt x="179" y="530"/>
                    </a:cubicBezTo>
                    <a:lnTo>
                      <a:pt x="120" y="5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noEditPoints="1"/>
              </p:cNvSpPr>
              <p:nvPr/>
            </p:nvSpPr>
            <p:spPr bwMode="auto">
              <a:xfrm>
                <a:off x="13669963" y="-1884363"/>
                <a:ext cx="1268413" cy="2016125"/>
              </a:xfrm>
              <a:custGeom>
                <a:avLst/>
                <a:gdLst>
                  <a:gd name="T0" fmla="*/ 338 w 338"/>
                  <a:gd name="T1" fmla="*/ 266 h 536"/>
                  <a:gd name="T2" fmla="*/ 293 w 338"/>
                  <a:gd name="T3" fmla="*/ 465 h 536"/>
                  <a:gd name="T4" fmla="*/ 164 w 338"/>
                  <a:gd name="T5" fmla="*/ 536 h 536"/>
                  <a:gd name="T6" fmla="*/ 43 w 338"/>
                  <a:gd name="T7" fmla="*/ 469 h 536"/>
                  <a:gd name="T8" fmla="*/ 0 w 338"/>
                  <a:gd name="T9" fmla="*/ 278 h 536"/>
                  <a:gd name="T10" fmla="*/ 45 w 338"/>
                  <a:gd name="T11" fmla="*/ 71 h 536"/>
                  <a:gd name="T12" fmla="*/ 175 w 338"/>
                  <a:gd name="T13" fmla="*/ 0 h 536"/>
                  <a:gd name="T14" fmla="*/ 338 w 338"/>
                  <a:gd name="T15" fmla="*/ 266 h 536"/>
                  <a:gd name="T16" fmla="*/ 277 w 338"/>
                  <a:gd name="T17" fmla="*/ 271 h 536"/>
                  <a:gd name="T18" fmla="*/ 172 w 338"/>
                  <a:gd name="T19" fmla="*/ 50 h 536"/>
                  <a:gd name="T20" fmla="*/ 61 w 338"/>
                  <a:gd name="T21" fmla="*/ 275 h 536"/>
                  <a:gd name="T22" fmla="*/ 170 w 338"/>
                  <a:gd name="T23" fmla="*/ 485 h 536"/>
                  <a:gd name="T24" fmla="*/ 277 w 338"/>
                  <a:gd name="T25" fmla="*/ 27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536">
                    <a:moveTo>
                      <a:pt x="338" y="266"/>
                    </a:moveTo>
                    <a:cubicBezTo>
                      <a:pt x="338" y="351"/>
                      <a:pt x="323" y="418"/>
                      <a:pt x="293" y="465"/>
                    </a:cubicBezTo>
                    <a:cubicBezTo>
                      <a:pt x="262" y="512"/>
                      <a:pt x="219" y="536"/>
                      <a:pt x="164" y="536"/>
                    </a:cubicBezTo>
                    <a:cubicBezTo>
                      <a:pt x="112" y="536"/>
                      <a:pt x="71" y="514"/>
                      <a:pt x="43" y="469"/>
                    </a:cubicBezTo>
                    <a:cubicBezTo>
                      <a:pt x="14" y="425"/>
                      <a:pt x="0" y="361"/>
                      <a:pt x="0" y="278"/>
                    </a:cubicBezTo>
                    <a:cubicBezTo>
                      <a:pt x="0" y="188"/>
                      <a:pt x="15" y="119"/>
                      <a:pt x="45" y="71"/>
                    </a:cubicBezTo>
                    <a:cubicBezTo>
                      <a:pt x="74" y="24"/>
                      <a:pt x="118" y="0"/>
                      <a:pt x="175" y="0"/>
                    </a:cubicBezTo>
                    <a:cubicBezTo>
                      <a:pt x="283" y="0"/>
                      <a:pt x="338" y="88"/>
                      <a:pt x="338" y="266"/>
                    </a:cubicBezTo>
                    <a:close/>
                    <a:moveTo>
                      <a:pt x="277" y="271"/>
                    </a:moveTo>
                    <a:cubicBezTo>
                      <a:pt x="277" y="124"/>
                      <a:pt x="242" y="50"/>
                      <a:pt x="172" y="50"/>
                    </a:cubicBezTo>
                    <a:cubicBezTo>
                      <a:pt x="98" y="50"/>
                      <a:pt x="61" y="125"/>
                      <a:pt x="61" y="275"/>
                    </a:cubicBezTo>
                    <a:cubicBezTo>
                      <a:pt x="61" y="415"/>
                      <a:pt x="97" y="485"/>
                      <a:pt x="170" y="485"/>
                    </a:cubicBezTo>
                    <a:cubicBezTo>
                      <a:pt x="241" y="485"/>
                      <a:pt x="277" y="414"/>
                      <a:pt x="277"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672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t>
            </a:r>
            <a:r>
              <a:rPr lang="en-US" dirty="0" smtClean="0"/>
              <a:t>Assemblies</a:t>
            </a:r>
            <a:endParaRPr lang="en-US" dirty="0"/>
          </a:p>
        </p:txBody>
      </p:sp>
      <p:sp>
        <p:nvSpPr>
          <p:cNvPr id="2" name="Text Placeholder 1"/>
          <p:cNvSpPr>
            <a:spLocks noGrp="1"/>
          </p:cNvSpPr>
          <p:nvPr>
            <p:ph type="body" sz="quarter" idx="10"/>
          </p:nvPr>
        </p:nvSpPr>
        <p:spPr>
          <a:xfrm>
            <a:off x="274638" y="1212850"/>
            <a:ext cx="11887200" cy="683264"/>
          </a:xfrm>
        </p:spPr>
        <p:txBody>
          <a:bodyPr/>
          <a:lstStyle/>
          <a:p>
            <a:r>
              <a:rPr lang="en-US" sz="3600" dirty="0" smtClean="0"/>
              <a:t>Install </a:t>
            </a:r>
            <a:r>
              <a:rPr lang="en-US" sz="3600" dirty="0" err="1" smtClean="0"/>
              <a:t>NuGet</a:t>
            </a:r>
            <a:r>
              <a:rPr lang="en-US" sz="3600" dirty="0" smtClean="0"/>
              <a:t> Packages for </a:t>
            </a:r>
            <a:r>
              <a:rPr lang="en-US" sz="3600" dirty="0" smtClean="0"/>
              <a:t>ADAL and JSON</a:t>
            </a:r>
            <a:endParaRPr lang="en-US" sz="3600" dirty="0"/>
          </a:p>
        </p:txBody>
      </p:sp>
      <p:grpSp>
        <p:nvGrpSpPr>
          <p:cNvPr id="6" name="Group 5"/>
          <p:cNvGrpSpPr/>
          <p:nvPr/>
        </p:nvGrpSpPr>
        <p:grpSpPr>
          <a:xfrm>
            <a:off x="10305860" y="167118"/>
            <a:ext cx="2043304" cy="287338"/>
            <a:chOff x="10305860" y="167118"/>
            <a:chExt cx="2043304" cy="287338"/>
          </a:xfrm>
        </p:grpSpPr>
        <p:sp>
          <p:nvSpPr>
            <p:cNvPr id="7" name="TextBox 6"/>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p:cNvPicPr>
            <a:picLocks noChangeAspect="1"/>
          </p:cNvPicPr>
          <p:nvPr/>
        </p:nvPicPr>
        <p:blipFill>
          <a:blip r:embed="rId2"/>
          <a:stretch>
            <a:fillRect/>
          </a:stretch>
        </p:blipFill>
        <p:spPr>
          <a:xfrm>
            <a:off x="2691289" y="1896114"/>
            <a:ext cx="7053898" cy="4307247"/>
          </a:xfrm>
          <a:prstGeom prst="rect">
            <a:avLst/>
          </a:prstGeom>
        </p:spPr>
      </p:pic>
    </p:spTree>
    <p:extLst>
      <p:ext uri="{BB962C8B-B14F-4D97-AF65-F5344CB8AC3E}">
        <p14:creationId xmlns:p14="http://schemas.microsoft.com/office/powerpoint/2010/main" val="385594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implementation</a:t>
            </a:r>
            <a:endParaRPr lang="en-US" dirty="0"/>
          </a:p>
        </p:txBody>
      </p:sp>
      <p:sp>
        <p:nvSpPr>
          <p:cNvPr id="2" name="Text Placeholder 1"/>
          <p:cNvSpPr>
            <a:spLocks noGrp="1"/>
          </p:cNvSpPr>
          <p:nvPr>
            <p:ph type="body" sz="quarter" idx="10"/>
          </p:nvPr>
        </p:nvSpPr>
        <p:spPr>
          <a:xfrm>
            <a:off x="274638" y="1212850"/>
            <a:ext cx="8229600" cy="1335174"/>
          </a:xfrm>
        </p:spPr>
        <p:txBody>
          <a:bodyPr/>
          <a:lstStyle/>
          <a:p>
            <a:r>
              <a:rPr lang="en-US" sz="3672" dirty="0"/>
              <a:t>Use Web Account Manager when…</a:t>
            </a:r>
          </a:p>
          <a:p>
            <a:pPr lvl="1"/>
            <a:r>
              <a:rPr lang="en-US" sz="1836" dirty="0"/>
              <a:t>In most scenarios as this is the default for connected service wizard</a:t>
            </a:r>
          </a:p>
          <a:p>
            <a:pPr lvl="1">
              <a:spcBef>
                <a:spcPts val="600"/>
              </a:spcBef>
            </a:pPr>
            <a:r>
              <a:rPr lang="en-US" sz="1836" dirty="0"/>
              <a:t>Your app targets Windows 10 and/or multiple logins (see example</a:t>
            </a:r>
            <a:r>
              <a:rPr lang="en-US" sz="1836" dirty="0" smtClean="0"/>
              <a:t>)</a:t>
            </a:r>
            <a:endParaRPr lang="en-US" sz="1836"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8351" b="28268"/>
          <a:stretch/>
        </p:blipFill>
        <p:spPr>
          <a:xfrm>
            <a:off x="8504238" y="3954463"/>
            <a:ext cx="3478212" cy="22753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238" y="1212849"/>
            <a:ext cx="2053611" cy="2137249"/>
          </a:xfrm>
          <a:prstGeom prst="rect">
            <a:avLst/>
          </a:prstGeom>
        </p:spPr>
      </p:pic>
      <p:sp>
        <p:nvSpPr>
          <p:cNvPr id="7" name="Text Placeholder 1"/>
          <p:cNvSpPr txBox="1">
            <a:spLocks/>
          </p:cNvSpPr>
          <p:nvPr/>
        </p:nvSpPr>
        <p:spPr>
          <a:xfrm>
            <a:off x="274638" y="3803104"/>
            <a:ext cx="8229600" cy="166635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72" dirty="0" smtClean="0"/>
              <a:t>Use Web Authentication Broker when…</a:t>
            </a:r>
          </a:p>
          <a:p>
            <a:pPr lvl="1"/>
            <a:r>
              <a:rPr lang="en-US" sz="1836" dirty="0" smtClean="0"/>
              <a:t>Your app uses AAD and ADFS only</a:t>
            </a:r>
          </a:p>
          <a:p>
            <a:pPr lvl="1">
              <a:spcBef>
                <a:spcPts val="600"/>
              </a:spcBef>
            </a:pPr>
            <a:r>
              <a:rPr lang="en-US" sz="1836" dirty="0"/>
              <a:t>Your app targets Win7 and/or iOS/Android (via </a:t>
            </a:r>
            <a:r>
              <a:rPr lang="en-US" sz="1836" dirty="0" err="1"/>
              <a:t>Xamarin</a:t>
            </a:r>
            <a:r>
              <a:rPr lang="en-US" sz="1836" dirty="0"/>
              <a:t>)</a:t>
            </a:r>
          </a:p>
          <a:p>
            <a:pPr lvl="1">
              <a:spcBef>
                <a:spcPts val="600"/>
              </a:spcBef>
            </a:pPr>
            <a:r>
              <a:rPr lang="en-US" sz="1836" dirty="0"/>
              <a:t>You need to target authentication flows not supported by WAM</a:t>
            </a:r>
          </a:p>
        </p:txBody>
      </p:sp>
      <p:grpSp>
        <p:nvGrpSpPr>
          <p:cNvPr id="8" name="Group 7"/>
          <p:cNvGrpSpPr/>
          <p:nvPr/>
        </p:nvGrpSpPr>
        <p:grpSpPr>
          <a:xfrm>
            <a:off x="10305860" y="167118"/>
            <a:ext cx="2043304" cy="287338"/>
            <a:chOff x="10305860" y="167118"/>
            <a:chExt cx="2043304" cy="287338"/>
          </a:xfrm>
        </p:grpSpPr>
        <p:sp>
          <p:nvSpPr>
            <p:cNvPr id="9" name="TextBox 8"/>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1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894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 compared</a:t>
            </a:r>
            <a:endParaRPr lang="en-US" dirty="0"/>
          </a:p>
        </p:txBody>
      </p:sp>
      <p:sp>
        <p:nvSpPr>
          <p:cNvPr id="2" name="Text Placeholder 1"/>
          <p:cNvSpPr>
            <a:spLocks noGrp="1"/>
          </p:cNvSpPr>
          <p:nvPr>
            <p:ph type="body" sz="quarter" idx="10"/>
          </p:nvPr>
        </p:nvSpPr>
        <p:spPr>
          <a:xfrm>
            <a:off x="274638" y="1212850"/>
            <a:ext cx="11887200" cy="3374578"/>
          </a:xfrm>
        </p:spPr>
        <p:txBody>
          <a:bodyPr/>
          <a:lstStyle/>
          <a:p>
            <a:r>
              <a:rPr lang="en-US" dirty="0" smtClean="0"/>
              <a:t>Web Account Manager</a:t>
            </a:r>
          </a:p>
          <a:p>
            <a:r>
              <a:rPr lang="en-US" sz="1632" dirty="0" err="1">
                <a:solidFill>
                  <a:srgbClr val="0000FF"/>
                </a:solidFill>
                <a:highlight>
                  <a:srgbClr val="FFFFFF"/>
                </a:highlight>
                <a:latin typeface="Consolas" panose="020B0609020204030204" pitchFamily="49" charset="0"/>
              </a:rPr>
              <a:t>var</a:t>
            </a:r>
            <a:r>
              <a:rPr lang="en-US" sz="1632" dirty="0">
                <a:solidFill>
                  <a:srgbClr val="0000FF"/>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new</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aadAccountProvider</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String</a:t>
            </a:r>
            <a:r>
              <a:rPr lang="en-US" sz="1632" dirty="0" err="1">
                <a:solidFill>
                  <a:srgbClr val="000000"/>
                </a:solidFill>
                <a:highlight>
                  <a:srgbClr val="FFFFFF"/>
                </a:highlight>
                <a:latin typeface="Consolas" panose="020B0609020204030204" pitchFamily="49" charset="0"/>
              </a:rPr>
              <a:t>.Empty</a:t>
            </a:r>
            <a:r>
              <a:rPr lang="en-US" sz="1632" dirty="0">
                <a:solidFill>
                  <a:srgbClr val="000000"/>
                </a:solidFill>
                <a:highlight>
                  <a:srgbClr val="FFFFFF"/>
                </a:highlight>
                <a:latin typeface="Consolas" panose="020B0609020204030204" pitchFamily="49" charset="0"/>
              </a:rPr>
              <a:t>, CLIENT_ID, 	</a:t>
            </a:r>
            <a:r>
              <a:rPr lang="en-US" sz="1632" dirty="0" err="1">
                <a:solidFill>
                  <a:srgbClr val="2B91AF"/>
                </a:solidFill>
                <a:highlight>
                  <a:srgbClr val="FFFFFF"/>
                </a:highlight>
                <a:latin typeface="Consolas" panose="020B0609020204030204" pitchFamily="49" charset="0"/>
              </a:rPr>
              <a:t>WebTokenRequestPromptType</a:t>
            </a:r>
            <a:r>
              <a:rPr lang="en-US" sz="1632" dirty="0" err="1">
                <a:solidFill>
                  <a:srgbClr val="000000"/>
                </a:solidFill>
                <a:highlight>
                  <a:srgbClr val="FFFFFF"/>
                </a:highlight>
                <a:latin typeface="Consolas" panose="020B0609020204030204" pitchFamily="49" charset="0"/>
              </a:rPr>
              <a:t>.ForceAuthentication</a:t>
            </a:r>
            <a:r>
              <a:rPr lang="en-US" sz="1632" dirty="0">
                <a:solidFill>
                  <a:srgbClr val="000000"/>
                </a:solidFill>
                <a:highlight>
                  <a:srgbClr val="FFFFFF"/>
                </a:highlight>
                <a:latin typeface="Consolas" panose="020B0609020204030204" pitchFamily="49" charset="0"/>
              </a:rPr>
              <a:t>);</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webTokenRequest.Properties.Add</a:t>
            </a:r>
            <a:r>
              <a:rPr lang="en-US" sz="1632" dirty="0">
                <a:solidFill>
                  <a:srgbClr val="000000"/>
                </a:solidFill>
                <a:highlight>
                  <a:srgbClr val="FFFFFF"/>
                </a:highlight>
                <a:latin typeface="Consolas" panose="020B0609020204030204" pitchFamily="49" charset="0"/>
              </a:rPr>
              <a:t>(</a:t>
            </a:r>
            <a:r>
              <a:rPr lang="en-US" sz="1632" dirty="0">
                <a:solidFill>
                  <a:srgbClr val="A31515"/>
                </a:solidFill>
                <a:highlight>
                  <a:srgbClr val="FFFFFF"/>
                </a:highlight>
                <a:latin typeface="Consolas" panose="020B0609020204030204" pitchFamily="49" charset="0"/>
              </a:rPr>
              <a:t>"authority"</a:t>
            </a:r>
            <a:r>
              <a:rPr lang="en-US" sz="1632" dirty="0">
                <a:solidFill>
                  <a:srgbClr val="000000"/>
                </a:solidFill>
                <a:highlight>
                  <a:srgbClr val="FFFFFF"/>
                </a:highlight>
                <a:latin typeface="Consolas" panose="020B0609020204030204" pitchFamily="49" charset="0"/>
              </a:rPr>
              <a:t>, AUTHORITY);</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webTokenRequest.Properties.Add</a:t>
            </a:r>
            <a:r>
              <a:rPr lang="en-US" sz="1632" dirty="0">
                <a:solidFill>
                  <a:srgbClr val="000000"/>
                </a:solidFill>
                <a:highlight>
                  <a:srgbClr val="FFFFFF"/>
                </a:highlight>
                <a:latin typeface="Consolas" panose="020B0609020204030204" pitchFamily="49" charset="0"/>
              </a:rPr>
              <a:t>(</a:t>
            </a:r>
            <a:r>
              <a:rPr lang="en-US" sz="1632" dirty="0">
                <a:solidFill>
                  <a:srgbClr val="A31515"/>
                </a:solidFill>
                <a:highlight>
                  <a:srgbClr val="FFFFFF"/>
                </a:highlight>
                <a:latin typeface="Consolas" panose="020B0609020204030204" pitchFamily="49" charset="0"/>
              </a:rPr>
              <a:t>"resource"</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resourceId</a:t>
            </a:r>
            <a:r>
              <a:rPr lang="en-US" sz="1632" dirty="0" smtClean="0">
                <a:solidFill>
                  <a:srgbClr val="000000"/>
                </a:solidFill>
                <a:highlight>
                  <a:srgbClr val="FFFFFF"/>
                </a:highlight>
                <a:latin typeface="Consolas" panose="020B0609020204030204" pitchFamily="49" charset="0"/>
              </a:rPr>
              <a:t>);</a:t>
            </a:r>
          </a:p>
          <a:p>
            <a:r>
              <a:rPr lang="en-US" sz="1632" dirty="0">
                <a:solidFill>
                  <a:srgbClr val="000000"/>
                </a:solidFill>
                <a:highlight>
                  <a:srgbClr val="FFFFFF"/>
                </a:highlight>
                <a:latin typeface="Consolas" panose="020B0609020204030204" pitchFamily="49" charset="0"/>
              </a:rPr>
              <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webTokenRequestResult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await</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WebAuthenticationCoreManager</a:t>
            </a:r>
            <a:r>
              <a:rPr lang="en-US" sz="1632" dirty="0" err="1">
                <a:solidFill>
                  <a:srgbClr val="000000"/>
                </a:solidFill>
                <a:highlight>
                  <a:srgbClr val="FFFFFF"/>
                </a:highlight>
                <a:latin typeface="Consolas" panose="020B0609020204030204" pitchFamily="49" charset="0"/>
              </a:rPr>
              <a:t>.RequestTokenAsync</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a:t>
            </a:r>
            <a:endParaRPr lang="en-US" dirty="0" smtClean="0"/>
          </a:p>
          <a:p>
            <a:r>
              <a:rPr lang="en-US" dirty="0" smtClean="0"/>
              <a:t>Web Authentication Broker</a:t>
            </a:r>
          </a:p>
          <a:p>
            <a:r>
              <a:rPr lang="en-US" sz="1632" dirty="0" err="1" smtClean="0">
                <a:solidFill>
                  <a:srgbClr val="0000FF"/>
                </a:solidFill>
                <a:highlight>
                  <a:srgbClr val="FFFFFF"/>
                </a:highlight>
                <a:latin typeface="Consolas" panose="020B0609020204030204" pitchFamily="49" charset="0"/>
              </a:rPr>
              <a:t>var</a:t>
            </a:r>
            <a:r>
              <a:rPr lang="en-US" sz="1632" dirty="0" smtClean="0">
                <a:solidFill>
                  <a:srgbClr val="000000"/>
                </a:solidFill>
                <a:highlight>
                  <a:srgbClr val="FFFFFF"/>
                </a:highlight>
                <a:latin typeface="Consolas" panose="020B0609020204030204" pitchFamily="49" charset="0"/>
              </a:rPr>
              <a:t> </a:t>
            </a:r>
            <a:r>
              <a:rPr lang="en-US" sz="1632" dirty="0" err="1" smtClean="0">
                <a:solidFill>
                  <a:srgbClr val="000000"/>
                </a:solidFill>
                <a:highlight>
                  <a:srgbClr val="FFFFFF"/>
                </a:highlight>
                <a:latin typeface="Consolas" panose="020B0609020204030204" pitchFamily="49" charset="0"/>
              </a:rPr>
              <a:t>authenticationContext</a:t>
            </a:r>
            <a:r>
              <a:rPr lang="en-US" sz="1632" dirty="0" smtClean="0">
                <a:solidFill>
                  <a:srgbClr val="000000"/>
                </a:solidFill>
                <a:highlight>
                  <a:srgbClr val="FFFFFF"/>
                </a:highlight>
                <a:latin typeface="Consolas" panose="020B0609020204030204" pitchFamily="49" charset="0"/>
              </a:rPr>
              <a:t> = </a:t>
            </a:r>
            <a:r>
              <a:rPr lang="en-US" sz="1632" dirty="0" smtClean="0">
                <a:solidFill>
                  <a:srgbClr val="0000FF"/>
                </a:solidFill>
                <a:highlight>
                  <a:srgbClr val="FFFFFF"/>
                </a:highlight>
                <a:latin typeface="Consolas" panose="020B0609020204030204" pitchFamily="49" charset="0"/>
              </a:rPr>
              <a:t>new</a:t>
            </a:r>
            <a:r>
              <a:rPr lang="en-US" sz="1632" dirty="0" smtClean="0">
                <a:solidFill>
                  <a:srgbClr val="000000"/>
                </a:solidFill>
                <a:highlight>
                  <a:srgbClr val="FFFFFF"/>
                </a:highlight>
                <a:latin typeface="Consolas" panose="020B0609020204030204" pitchFamily="49" charset="0"/>
              </a:rPr>
              <a:t> </a:t>
            </a:r>
            <a:r>
              <a:rPr lang="en-US" sz="1632" dirty="0" err="1" smtClean="0">
                <a:solidFill>
                  <a:srgbClr val="000000"/>
                </a:solidFill>
                <a:highlight>
                  <a:srgbClr val="FFFFFF"/>
                </a:highlight>
                <a:latin typeface="Consolas" panose="020B0609020204030204" pitchFamily="49" charset="0"/>
              </a:rPr>
              <a:t>AuthenticationContext</a:t>
            </a:r>
            <a:r>
              <a:rPr lang="en-US" sz="1632" dirty="0" smtClean="0">
                <a:solidFill>
                  <a:srgbClr val="000000"/>
                </a:solidFill>
                <a:highlight>
                  <a:srgbClr val="FFFFFF"/>
                </a:highlight>
                <a:latin typeface="Consolas" panose="020B0609020204030204" pitchFamily="49" charset="0"/>
              </a:rPr>
              <a:t>(</a:t>
            </a:r>
            <a:r>
              <a:rPr lang="en-US" sz="1632" dirty="0" err="1" smtClean="0">
                <a:solidFill>
                  <a:srgbClr val="2B91AF"/>
                </a:solidFill>
                <a:highlight>
                  <a:srgbClr val="FFFFFF"/>
                </a:highlight>
                <a:latin typeface="Consolas" panose="020B0609020204030204" pitchFamily="49" charset="0"/>
              </a:rPr>
              <a:t>String</a:t>
            </a:r>
            <a:r>
              <a:rPr lang="en-US" sz="1632" dirty="0" err="1" smtClean="0">
                <a:solidFill>
                  <a:srgbClr val="000000"/>
                </a:solidFill>
                <a:highlight>
                  <a:srgbClr val="FFFFFF"/>
                </a:highlight>
                <a:latin typeface="Consolas" panose="020B0609020204030204" pitchFamily="49" charset="0"/>
              </a:rPr>
              <a:t>.Format</a:t>
            </a:r>
            <a:r>
              <a:rPr lang="en-US" sz="1632" dirty="0" smtClean="0">
                <a:solidFill>
                  <a:srgbClr val="000000"/>
                </a:solidFill>
                <a:highlight>
                  <a:srgbClr val="FFFFFF"/>
                </a:highlight>
                <a:latin typeface="Consolas" panose="020B0609020204030204" pitchFamily="49" charset="0"/>
              </a:rPr>
              <a:t>(AUTHORITY, TENANT));</a:t>
            </a:r>
            <a:br>
              <a:rPr lang="en-US" sz="1632" dirty="0" smtClean="0">
                <a:solidFill>
                  <a:srgbClr val="000000"/>
                </a:solidFill>
                <a:highlight>
                  <a:srgbClr val="FFFFFF"/>
                </a:highlight>
                <a:latin typeface="Consolas" panose="020B0609020204030204" pitchFamily="49" charset="0"/>
              </a:rPr>
            </a:br>
            <a:r>
              <a:rPr lang="en-US" sz="1632" dirty="0" err="1" smtClean="0">
                <a:solidFill>
                  <a:srgbClr val="0000FF"/>
                </a:solidFill>
                <a:highlight>
                  <a:srgbClr val="FFFFFF"/>
                </a:highlight>
                <a:latin typeface="Consolas" panose="020B0609020204030204" pitchFamily="49" charset="0"/>
              </a:rPr>
              <a:t>var</a:t>
            </a:r>
            <a:r>
              <a:rPr lang="en-US" sz="1632" dirty="0" smtClean="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accessToken</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await</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context.AcquireTokenAsync</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resourceId</a:t>
            </a:r>
            <a:r>
              <a:rPr lang="en-US" sz="1632" dirty="0">
                <a:solidFill>
                  <a:srgbClr val="000000"/>
                </a:solidFill>
                <a:highlight>
                  <a:srgbClr val="FFFFFF"/>
                </a:highlight>
                <a:latin typeface="Consolas" panose="020B0609020204030204" pitchFamily="49" charset="0"/>
              </a:rPr>
              <a:t>, CLIENT_ID, RETURN_URI)).</a:t>
            </a:r>
            <a:r>
              <a:rPr lang="en-US" sz="1632" dirty="0" err="1">
                <a:solidFill>
                  <a:srgbClr val="000000"/>
                </a:solidFill>
                <a:highlight>
                  <a:srgbClr val="FFFFFF"/>
                </a:highlight>
                <a:latin typeface="Consolas" panose="020B0609020204030204" pitchFamily="49" charset="0"/>
              </a:rPr>
              <a:t>AccessToken</a:t>
            </a:r>
            <a:r>
              <a:rPr lang="en-US" sz="1632" dirty="0">
                <a:solidFill>
                  <a:srgbClr val="000000"/>
                </a:solidFill>
                <a:highlight>
                  <a:srgbClr val="FFFFFF"/>
                </a:highlight>
                <a:latin typeface="Consolas" panose="020B0609020204030204" pitchFamily="49" charset="0"/>
              </a:rPr>
              <a:t>;</a:t>
            </a:r>
            <a:endParaRPr lang="en-US" dirty="0" smtClean="0"/>
          </a:p>
        </p:txBody>
      </p:sp>
      <p:grpSp>
        <p:nvGrpSpPr>
          <p:cNvPr id="5" name="Group 4"/>
          <p:cNvGrpSpPr/>
          <p:nvPr/>
        </p:nvGrpSpPr>
        <p:grpSpPr>
          <a:xfrm>
            <a:off x="10305860"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2506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Office 365 </a:t>
            </a:r>
            <a:r>
              <a:rPr lang="en-US" sz="4400" dirty="0" smtClean="0"/>
              <a:t>Direct Service Endpoint Communication</a:t>
            </a:r>
            <a:endParaRPr lang="en-US" sz="4400" dirty="0"/>
          </a:p>
        </p:txBody>
      </p:sp>
      <p:sp>
        <p:nvSpPr>
          <p:cNvPr id="2" name="Text Placeholder 1"/>
          <p:cNvSpPr>
            <a:spLocks noGrp="1"/>
          </p:cNvSpPr>
          <p:nvPr>
            <p:ph type="body" sz="quarter" idx="10"/>
          </p:nvPr>
        </p:nvSpPr>
        <p:spPr>
          <a:xfrm>
            <a:off x="274638" y="1212850"/>
            <a:ext cx="11887200" cy="2785378"/>
          </a:xfrm>
        </p:spPr>
        <p:txBody>
          <a:bodyPr/>
          <a:lstStyle/>
          <a:p>
            <a:r>
              <a:rPr lang="en-US" dirty="0" smtClean="0"/>
              <a:t>Direct endpoint “Client</a:t>
            </a:r>
            <a:r>
              <a:rPr lang="en-US" dirty="0" smtClean="0"/>
              <a:t>” objects for each service</a:t>
            </a:r>
          </a:p>
          <a:p>
            <a:pPr lvl="1"/>
            <a:r>
              <a:rPr lang="en-US" dirty="0" err="1" smtClean="0"/>
              <a:t>ExchangeClient</a:t>
            </a:r>
            <a:endParaRPr lang="en-US" dirty="0" smtClean="0"/>
          </a:p>
          <a:p>
            <a:pPr lvl="1">
              <a:spcBef>
                <a:spcPts val="600"/>
              </a:spcBef>
            </a:pPr>
            <a:r>
              <a:rPr lang="en-US" dirty="0" err="1" smtClean="0"/>
              <a:t>SharePointClient</a:t>
            </a:r>
            <a:endParaRPr lang="en-US" dirty="0" smtClean="0"/>
          </a:p>
          <a:p>
            <a:pPr lvl="0"/>
            <a:r>
              <a:rPr lang="en-US" dirty="0" smtClean="0"/>
              <a:t>Constructor takes</a:t>
            </a:r>
            <a:r>
              <a:rPr lang="en-US" baseline="0" dirty="0" smtClean="0"/>
              <a:t> a “token getter” function</a:t>
            </a:r>
          </a:p>
          <a:p>
            <a:pPr lvl="1"/>
            <a:r>
              <a:rPr lang="en-US" dirty="0" err="1" smtClean="0"/>
              <a:t>DiscoveryContext</a:t>
            </a:r>
            <a:r>
              <a:rPr lang="en-US" dirty="0" smtClean="0"/>
              <a:t> wraps an </a:t>
            </a:r>
            <a:r>
              <a:rPr lang="en-US" dirty="0" err="1" smtClean="0"/>
              <a:t>AuthenticationContext</a:t>
            </a:r>
            <a:endParaRPr lang="en-US" dirty="0" smtClean="0"/>
          </a:p>
          <a:p>
            <a:pPr lvl="1">
              <a:spcBef>
                <a:spcPts val="600"/>
              </a:spcBef>
            </a:pPr>
            <a:r>
              <a:rPr lang="en-US" dirty="0" err="1"/>
              <a:t>AuthenticationContext</a:t>
            </a:r>
            <a:r>
              <a:rPr lang="en-US" dirty="0"/>
              <a:t> has methods for getting tokens</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23</a:t>
            </a:fld>
            <a:endParaRPr lang="en-US" dirty="0"/>
          </a:p>
        </p:txBody>
      </p:sp>
      <p:grpSp>
        <p:nvGrpSpPr>
          <p:cNvPr id="5" name="Group 4"/>
          <p:cNvGrpSpPr/>
          <p:nvPr/>
        </p:nvGrpSpPr>
        <p:grpSpPr>
          <a:xfrm>
            <a:off x="10305860"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6779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Direct endpoint “Client</a:t>
            </a:r>
            <a:r>
              <a:rPr lang="en-US" sz="4400" dirty="0" smtClean="0"/>
              <a:t>” object constructor example</a:t>
            </a:r>
            <a:endParaRPr lang="en-US" sz="4400" dirty="0"/>
          </a:p>
        </p:txBody>
      </p:sp>
      <p:sp>
        <p:nvSpPr>
          <p:cNvPr id="5" name="TextBox 4"/>
          <p:cNvSpPr txBox="1"/>
          <p:nvPr/>
        </p:nvSpPr>
        <p:spPr>
          <a:xfrm>
            <a:off x="467945" y="1312998"/>
            <a:ext cx="11804690" cy="3600986"/>
          </a:xfrm>
          <a:prstGeom prst="rect">
            <a:avLst/>
          </a:prstGeom>
          <a:noFill/>
        </p:spPr>
        <p:txBody>
          <a:bodyPr wrap="square" lIns="0" tIns="0" rIns="0" bIns="0" rtlCol="0">
            <a:spAutoFit/>
          </a:bodyPr>
          <a:lstStyle/>
          <a:p>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ExchangeClient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ExchangeServiceEndpointUri</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async</a:t>
            </a:r>
            <a:r>
              <a:rPr lang="en-US" sz="1800" dirty="0">
                <a:solidFill>
                  <a:srgbClr val="000000"/>
                </a:solidFill>
                <a:highlight>
                  <a:srgbClr val="FFFFFF"/>
                </a:highlight>
                <a:latin typeface="Consolas" panose="020B0609020204030204" pitchFamily="49" charset="0"/>
              </a:rPr>
              <a:t> () =&gt;</a:t>
            </a:r>
          </a:p>
          <a:p>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  return</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discoveryContext.AuthenticationContext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AcquireTokenSilentAsync</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ExchangeServiceResourceId</a:t>
            </a:r>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discoveryContext.AppIdentity.ClientId</a:t>
            </a:r>
            <a:r>
              <a:rPr lang="en-US" sz="1800" dirty="0">
                <a:solidFill>
                  <a:srgbClr val="000000"/>
                </a:solidFill>
                <a:highlight>
                  <a:srgbClr val="FFFFFF"/>
                </a:highlight>
                <a:latin typeface="Consolas" panose="020B0609020204030204" pitchFamily="49" charset="0"/>
              </a:rPr>
              <a:t>, </a:t>
            </a:r>
          </a:p>
          <a:p>
            <a:r>
              <a:rPr lang="en-US" sz="1800" dirty="0">
                <a:solidFill>
                  <a:srgbClr val="0000FF"/>
                </a:solidFill>
                <a:highlight>
                  <a:srgbClr val="FFFFFF"/>
                </a:highlight>
                <a:latin typeface="Consolas" panose="020B0609020204030204" pitchFamily="49" charset="0"/>
              </a:rPr>
              <a:t>                     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ActiveDirectory.</a:t>
            </a:r>
            <a:r>
              <a:rPr lang="en-US" sz="1800" dirty="0" err="1">
                <a:solidFill>
                  <a:srgbClr val="2B91AF"/>
                </a:solidFill>
                <a:highlight>
                  <a:srgbClr val="FFFFFF"/>
                </a:highlight>
                <a:latin typeface="Consolas" panose="020B0609020204030204" pitchFamily="49" charset="0"/>
              </a:rPr>
              <a:t>UserIdentifier</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dcr.UserId</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UserIdentifierType</a:t>
            </a:r>
            <a:r>
              <a:rPr lang="en-US" sz="1800" dirty="0" err="1">
                <a:solidFill>
                  <a:srgbClr val="000000"/>
                </a:solidFill>
                <a:highlight>
                  <a:srgbClr val="FFFFFF"/>
                </a:highlight>
                <a:latin typeface="Consolas" panose="020B0609020204030204" pitchFamily="49" charset="0"/>
              </a:rPr>
              <a:t>.UniqueId</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AccessToken</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p>
          <a:p>
            <a:endParaRPr lang="en-US" sz="1800" spc="-71" dirty="0">
              <a:gradFill>
                <a:gsLst>
                  <a:gs pos="2917">
                    <a:schemeClr val="bg2"/>
                  </a:gs>
                  <a:gs pos="95000">
                    <a:schemeClr val="bg2"/>
                  </a:gs>
                </a:gsLst>
                <a:lin ang="5400000" scaled="0"/>
              </a:gradFill>
            </a:endParaRPr>
          </a:p>
        </p:txBody>
      </p:sp>
      <p:grpSp>
        <p:nvGrpSpPr>
          <p:cNvPr id="6" name="Group 5"/>
          <p:cNvGrpSpPr/>
          <p:nvPr/>
        </p:nvGrpSpPr>
        <p:grpSpPr>
          <a:xfrm>
            <a:off x="10305860" y="167118"/>
            <a:ext cx="2043304" cy="287338"/>
            <a:chOff x="10305860" y="167118"/>
            <a:chExt cx="2043304" cy="287338"/>
          </a:xfrm>
        </p:grpSpPr>
        <p:sp>
          <p:nvSpPr>
            <p:cNvPr id="7" name="TextBox 6"/>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03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Direct Endpoint Office </a:t>
            </a:r>
            <a:r>
              <a:rPr lang="en-US" sz="4400" dirty="0" smtClean="0"/>
              <a:t>365 Service communication</a:t>
            </a:r>
            <a:endParaRPr lang="en-US" sz="4400" dirty="0"/>
          </a:p>
        </p:txBody>
      </p:sp>
      <p:sp>
        <p:nvSpPr>
          <p:cNvPr id="2" name="Text Placeholder 1"/>
          <p:cNvSpPr>
            <a:spLocks noGrp="1"/>
          </p:cNvSpPr>
          <p:nvPr>
            <p:ph type="body" sz="quarter" idx="10"/>
          </p:nvPr>
        </p:nvSpPr>
        <p:spPr/>
        <p:txBody>
          <a:bodyPr/>
          <a:lstStyle/>
          <a:p>
            <a:r>
              <a:rPr lang="en-US" smtClean="0"/>
              <a:t>Client Object exposes properties</a:t>
            </a:r>
          </a:p>
          <a:p>
            <a:pPr lvl="1"/>
            <a:r>
              <a:rPr lang="en-US" smtClean="0"/>
              <a:t>Most are IEnumerable&lt;T&gt; collections</a:t>
            </a:r>
          </a:p>
          <a:p>
            <a:pPr lvl="0"/>
            <a:r>
              <a:rPr lang="en-US" smtClean="0"/>
              <a:t>Designed much like Entity Framework</a:t>
            </a:r>
          </a:p>
          <a:p>
            <a:pPr lvl="1"/>
            <a:r>
              <a:rPr lang="en-US" smtClean="0"/>
              <a:t>Client == DataContext</a:t>
            </a:r>
          </a:p>
          <a:p>
            <a:pPr lvl="1"/>
            <a:r>
              <a:rPr lang="en-US" smtClean="0"/>
              <a:t>IEnumerable&lt;T&gt; entities</a:t>
            </a:r>
          </a:p>
          <a:p>
            <a:pPr lvl="0"/>
            <a:r>
              <a:rPr lang="en-US" smtClean="0"/>
              <a:t>Includes common CRUD operations</a:t>
            </a:r>
            <a:endParaRPr lang="en-US" dirty="0"/>
          </a:p>
        </p:txBody>
      </p:sp>
      <p:grpSp>
        <p:nvGrpSpPr>
          <p:cNvPr id="12" name="Group 11"/>
          <p:cNvGrpSpPr/>
          <p:nvPr/>
        </p:nvGrpSpPr>
        <p:grpSpPr>
          <a:xfrm>
            <a:off x="8503692" y="1363663"/>
            <a:ext cx="3666083" cy="3598862"/>
            <a:chOff x="8503692" y="1363663"/>
            <a:chExt cx="3666083" cy="3598862"/>
          </a:xfrm>
        </p:grpSpPr>
        <p:grpSp>
          <p:nvGrpSpPr>
            <p:cNvPr id="9" name="Group 8"/>
            <p:cNvGrpSpPr/>
            <p:nvPr/>
          </p:nvGrpSpPr>
          <p:grpSpPr>
            <a:xfrm>
              <a:off x="8503692" y="1363663"/>
              <a:ext cx="2795587" cy="3290864"/>
              <a:chOff x="4613463" y="1497713"/>
              <a:chExt cx="2963583" cy="3488624"/>
            </a:xfrm>
          </p:grpSpPr>
          <p:pic>
            <p:nvPicPr>
              <p:cNvPr id="10" name="Picture 9"/>
              <p:cNvPicPr>
                <a:picLocks noChangeAspect="1"/>
              </p:cNvPicPr>
              <p:nvPr/>
            </p:nvPicPr>
            <p:blipFill>
              <a:blip r:embed="rId2"/>
              <a:stretch>
                <a:fillRect/>
              </a:stretch>
            </p:blipFill>
            <p:spPr>
              <a:xfrm>
                <a:off x="4618037" y="1871662"/>
                <a:ext cx="2952750" cy="3114675"/>
              </a:xfrm>
              <a:prstGeom prst="rect">
                <a:avLst/>
              </a:prstGeom>
              <a:ln cap="sq">
                <a:solidFill>
                  <a:schemeClr val="bg1">
                    <a:lumMod val="50000"/>
                  </a:schemeClr>
                </a:solidFill>
                <a:miter lim="800000"/>
              </a:ln>
            </p:spPr>
          </p:pic>
          <p:sp>
            <p:nvSpPr>
              <p:cNvPr id="11" name="Rectangle 10"/>
              <p:cNvSpPr/>
              <p:nvPr/>
            </p:nvSpPr>
            <p:spPr bwMode="auto">
              <a:xfrm>
                <a:off x="4613463" y="1497713"/>
                <a:ext cx="2963583" cy="373949"/>
              </a:xfrm>
              <a:prstGeom prst="rect">
                <a:avLst/>
              </a:prstGeom>
              <a:solidFill>
                <a:schemeClr val="accent5"/>
              </a:solidFill>
              <a:ln cap="sq">
                <a:solidFill>
                  <a:srgbClr val="00188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73"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grpSp>
          <p:nvGrpSpPr>
            <p:cNvPr id="6" name="Group 5"/>
            <p:cNvGrpSpPr/>
            <p:nvPr/>
          </p:nvGrpSpPr>
          <p:grpSpPr>
            <a:xfrm>
              <a:off x="10211689" y="2358038"/>
              <a:ext cx="1958086" cy="2604487"/>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cap="sq">
                <a:solidFill>
                  <a:schemeClr val="bg1">
                    <a:lumMod val="50000"/>
                  </a:schemeClr>
                </a:solidFill>
                <a:miter lim="800000"/>
              </a:ln>
            </p:spPr>
          </p:pic>
          <p:sp>
            <p:nvSpPr>
              <p:cNvPr id="8" name="Rectangle 7"/>
              <p:cNvSpPr/>
              <p:nvPr/>
            </p:nvSpPr>
            <p:spPr bwMode="auto">
              <a:xfrm>
                <a:off x="8106123" y="2853438"/>
                <a:ext cx="2075754" cy="373949"/>
              </a:xfrm>
              <a:prstGeom prst="rect">
                <a:avLst/>
              </a:prstGeom>
              <a:solidFill>
                <a:schemeClr val="accent5"/>
              </a:solidFill>
              <a:ln cap="sq">
                <a:solidFill>
                  <a:srgbClr val="00188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73"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grpSp>
      <p:grpSp>
        <p:nvGrpSpPr>
          <p:cNvPr id="13" name="Group 12"/>
          <p:cNvGrpSpPr/>
          <p:nvPr/>
        </p:nvGrpSpPr>
        <p:grpSpPr>
          <a:xfrm>
            <a:off x="10305860" y="167118"/>
            <a:ext cx="2043304" cy="287338"/>
            <a:chOff x="10305860" y="167118"/>
            <a:chExt cx="2043304" cy="287338"/>
          </a:xfrm>
        </p:grpSpPr>
        <p:sp>
          <p:nvSpPr>
            <p:cNvPr id="14" name="TextBox 13"/>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15"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82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Office 365 </a:t>
            </a:r>
            <a:r>
              <a:rPr lang="en-US" sz="4400" dirty="0" smtClean="0"/>
              <a:t>Microsoft Graph API Communication</a:t>
            </a:r>
            <a:endParaRPr lang="en-US" sz="4400" dirty="0"/>
          </a:p>
        </p:txBody>
      </p:sp>
      <p:sp>
        <p:nvSpPr>
          <p:cNvPr id="2" name="Text Placeholder 1"/>
          <p:cNvSpPr>
            <a:spLocks noGrp="1"/>
          </p:cNvSpPr>
          <p:nvPr>
            <p:ph type="body" sz="quarter" idx="10"/>
          </p:nvPr>
        </p:nvSpPr>
        <p:spPr>
          <a:xfrm>
            <a:off x="274638" y="1212850"/>
            <a:ext cx="11887200" cy="5549211"/>
          </a:xfrm>
        </p:spPr>
        <p:txBody>
          <a:bodyPr/>
          <a:lstStyle/>
          <a:p>
            <a:r>
              <a:rPr lang="en-US" sz="2800" dirty="0" smtClean="0"/>
              <a:t>HTTP </a:t>
            </a:r>
            <a:r>
              <a:rPr lang="en-US" sz="2800" dirty="0" smtClean="0"/>
              <a:t>“Client</a:t>
            </a:r>
            <a:r>
              <a:rPr lang="en-US" sz="2800" dirty="0" smtClean="0"/>
              <a:t>” objects </a:t>
            </a:r>
            <a:r>
              <a:rPr lang="en-US" sz="2800" dirty="0" smtClean="0"/>
              <a:t>access all Office 365 services</a:t>
            </a:r>
            <a:endParaRPr lang="en-US" sz="2800" dirty="0" smtClean="0"/>
          </a:p>
          <a:p>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GetGraphAccessTokenAsync</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using</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HttpClient</a:t>
            </a:r>
            <a:r>
              <a:rPr lang="en-US" sz="1400" dirty="0">
                <a:solidFill>
                  <a:srgbClr val="000000"/>
                </a:solidFill>
                <a:highlight>
                  <a:srgbClr val="FFFFFF"/>
                </a:highlight>
                <a:latin typeface="Consolas" panose="020B0609020204030204" pitchFamily="49" charset="0"/>
              </a:rPr>
              <a:t> client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HttpClient</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accept = </a:t>
            </a:r>
            <a:r>
              <a:rPr lang="en-US" sz="1400" dirty="0">
                <a:solidFill>
                  <a:srgbClr val="A31515"/>
                </a:solidFill>
                <a:highlight>
                  <a:srgbClr val="FFFFFF"/>
                </a:highlight>
                <a:latin typeface="Consolas" panose="020B0609020204030204" pitchFamily="49" charset="0"/>
              </a:rPr>
              <a:t>"application/</a:t>
            </a:r>
            <a:r>
              <a:rPr lang="en-US" sz="1400" dirty="0" err="1">
                <a:solidFill>
                  <a:srgbClr val="A31515"/>
                </a:solidFill>
                <a:highlight>
                  <a:srgbClr val="FFFFFF"/>
                </a:highlight>
                <a:latin typeface="Consolas" panose="020B0609020204030204" pitchFamily="49" charset="0"/>
              </a:rPr>
              <a:t>json</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client.DefaultRequestHeaders.Add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"Accept"</a:t>
            </a:r>
            <a:r>
              <a:rPr lang="en-US" sz="1400" dirty="0">
                <a:solidFill>
                  <a:srgbClr val="000000"/>
                </a:solidFill>
                <a:highlight>
                  <a:srgbClr val="FFFFFF"/>
                </a:highlight>
                <a:latin typeface="Consolas" panose="020B0609020204030204" pitchFamily="49" charset="0"/>
              </a:rPr>
              <a:t>, accept);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client.DefaultRequestHeaders.Authorization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AuthenticationHeaderValue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"Bearer"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using</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response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client.GetAsync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if</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response.IsSuccessStatusCode</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response.Content.ReadAsStringAsync</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p>
          <a:p>
            <a:endParaRPr lang="en-US" sz="1400" dirty="0">
              <a:latin typeface="Consolas" panose="020B0609020204030204" pitchFamily="49" charset="0"/>
            </a:endParaRPr>
          </a:p>
          <a:p>
            <a:pPr lvl="1"/>
            <a:r>
              <a:rPr lang="en-US" sz="2800" dirty="0" smtClean="0">
                <a:gradFill>
                  <a:gsLst>
                    <a:gs pos="1250">
                      <a:schemeClr val="tx2"/>
                    </a:gs>
                    <a:gs pos="99000">
                      <a:schemeClr val="tx2"/>
                    </a:gs>
                  </a:gsLst>
                  <a:lin ang="5400000" scaled="0"/>
                </a:gradFill>
                <a:latin typeface="+mj-lt"/>
              </a:rPr>
              <a:t>Token acquired via ADAL</a:t>
            </a:r>
          </a:p>
          <a:p>
            <a:pPr lvl="1"/>
            <a:r>
              <a:rPr lang="en-US" sz="1400" dirty="0">
                <a:solidFill>
                  <a:srgbClr val="000000"/>
                </a:solidFill>
                <a:highlight>
                  <a:srgbClr val="FFFFFF"/>
                </a:highlight>
                <a:latin typeface="Consolas" panose="020B0609020204030204" pitchFamily="49" charset="0"/>
              </a:rPr>
              <a:t>_</a:t>
            </a:r>
            <a:r>
              <a:rPr lang="en-US" sz="1400" dirty="0" err="1">
                <a:solidFill>
                  <a:srgbClr val="000000"/>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(authority</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_</a:t>
            </a:r>
            <a:r>
              <a:rPr lang="en-US" sz="1400" dirty="0" err="1">
                <a:solidFill>
                  <a:srgbClr val="000000"/>
                </a:solidFill>
                <a:highlight>
                  <a:srgbClr val="FFFFFF"/>
                </a:highlight>
                <a:latin typeface="Consolas" panose="020B0609020204030204" pitchFamily="49" charset="0"/>
              </a:rPr>
              <a:t>authenticationContext.UseCorporateNetwork</a:t>
            </a:r>
            <a:r>
              <a:rPr lang="en-US" sz="1400" dirty="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true</a:t>
            </a:r>
            <a:r>
              <a:rPr lang="en-US" sz="1400" dirty="0" smtClean="0">
                <a:solidFill>
                  <a:srgbClr val="000000"/>
                </a:solidFill>
                <a:highlight>
                  <a:srgbClr val="FFFFFF"/>
                </a:highlight>
                <a:latin typeface="Consolas" panose="020B0609020204030204" pitchFamily="49" charset="0"/>
              </a:rPr>
              <a:t>;</a:t>
            </a:r>
          </a:p>
          <a:p>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token = </a:t>
            </a:r>
            <a:r>
              <a:rPr lang="en-US" sz="1400" dirty="0" smtClean="0">
                <a:solidFill>
                  <a:srgbClr val="0000FF"/>
                </a:solidFill>
                <a:highlight>
                  <a:srgbClr val="FFFFFF"/>
                </a:highlight>
                <a:latin typeface="Consolas" panose="020B0609020204030204" pitchFamily="49" charset="0"/>
              </a:rPr>
              <a:t>await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GetTokenHelperAsync</a:t>
            </a:r>
            <a:r>
              <a:rPr lang="en-US" sz="1400" dirty="0" smtClean="0">
                <a:solidFill>
                  <a:srgbClr val="000000"/>
                </a:solidFill>
                <a:highlight>
                  <a:srgbClr val="FFFFFF"/>
                </a:highlight>
                <a:latin typeface="Consolas" panose="020B0609020204030204" pitchFamily="49" charset="0"/>
              </a:rPr>
              <a:t>(_</a:t>
            </a:r>
            <a:r>
              <a:rPr lang="en-US" sz="1400" dirty="0" err="1" smtClean="0">
                <a:solidFill>
                  <a:srgbClr val="000000"/>
                </a:solidFill>
                <a:highlight>
                  <a:srgbClr val="FFFFFF"/>
                </a:highlight>
                <a:latin typeface="Consolas" panose="020B0609020204030204" pitchFamily="49" charset="0"/>
              </a:rPr>
              <a:t>authenticationContext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ResourceUrl</a:t>
            </a:r>
            <a:r>
              <a:rPr lang="en-US" sz="1400" dirty="0" smtClean="0">
                <a:solidFill>
                  <a:srgbClr val="000000"/>
                </a:solidFill>
                <a:highlight>
                  <a:srgbClr val="FFFFFF"/>
                </a:highlight>
                <a:latin typeface="Consolas" panose="020B0609020204030204" pitchFamily="49" charset="0"/>
              </a:rPr>
              <a:t>);</a:t>
            </a:r>
          </a:p>
          <a:p>
            <a:pPr lvl="1"/>
            <a:endParaRPr lang="en-US" sz="1400" dirty="0">
              <a:latin typeface="Consolas" panose="020B0609020204030204" pitchFamily="49" charset="0"/>
            </a:endParaRP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pPr/>
              <a:t>26</a:t>
            </a:fld>
            <a:endParaRPr lang="en-US" dirty="0"/>
          </a:p>
        </p:txBody>
      </p:sp>
      <p:grpSp>
        <p:nvGrpSpPr>
          <p:cNvPr id="5" name="Group 4"/>
          <p:cNvGrpSpPr/>
          <p:nvPr/>
        </p:nvGrpSpPr>
        <p:grpSpPr>
          <a:xfrm>
            <a:off x="10305860"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43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Microsoft Graph </a:t>
            </a:r>
            <a:r>
              <a:rPr lang="en-US" sz="4000" dirty="0" smtClean="0"/>
              <a:t>API “</a:t>
            </a:r>
            <a:r>
              <a:rPr lang="en-US" sz="4000" dirty="0"/>
              <a:t>Client</a:t>
            </a:r>
            <a:r>
              <a:rPr lang="en-US" sz="4000" dirty="0" smtClean="0"/>
              <a:t>” object constructor example</a:t>
            </a:r>
            <a:endParaRPr lang="en-US" sz="4000" dirty="0"/>
          </a:p>
        </p:txBody>
      </p:sp>
      <p:grpSp>
        <p:nvGrpSpPr>
          <p:cNvPr id="6" name="Group 5"/>
          <p:cNvGrpSpPr/>
          <p:nvPr/>
        </p:nvGrpSpPr>
        <p:grpSpPr>
          <a:xfrm>
            <a:off x="10305860" y="167118"/>
            <a:ext cx="2043304" cy="287338"/>
            <a:chOff x="10305860" y="167118"/>
            <a:chExt cx="2043304" cy="287338"/>
          </a:xfrm>
        </p:grpSpPr>
        <p:sp>
          <p:nvSpPr>
            <p:cNvPr id="7" name="TextBox 6"/>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Rectangle 8"/>
          <p:cNvSpPr/>
          <p:nvPr/>
        </p:nvSpPr>
        <p:spPr>
          <a:xfrm>
            <a:off x="249239" y="1341005"/>
            <a:ext cx="11699891" cy="4616648"/>
          </a:xfrm>
          <a:prstGeom prst="rect">
            <a:avLst/>
          </a:prstGeom>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GetTokenHelperAsync</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context,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resourceId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string</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AuthenticationResult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result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result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context.AcquireTokenAsync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resourceId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redirectUri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FF"/>
                </a:solidFill>
                <a:highlight>
                  <a:srgbClr val="FFFFFF"/>
                </a:highlight>
                <a:latin typeface="Consolas" panose="020B0609020204030204" pitchFamily="49" charset="0"/>
              </a:rPr>
              <a:t>   if</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result.Status</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AuthenticationStatus</a:t>
            </a:r>
            <a:r>
              <a:rPr lang="en-US" sz="1400" dirty="0" err="1">
                <a:solidFill>
                  <a:srgbClr val="000000"/>
                </a:solidFill>
                <a:highlight>
                  <a:srgbClr val="FFFFFF"/>
                </a:highlight>
                <a:latin typeface="Consolas" panose="020B0609020204030204" pitchFamily="49" charset="0"/>
              </a:rPr>
              <a:t>.Success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accessToken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result.AccessToken</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LoggedInUser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result.UserInfo.GivenName</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LoggedInUserEmail</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result.UserInfo.DisplayableId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TenantId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result.TenantId</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LastAuthority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context.Authority</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AccessToken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else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288059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Microsoft Graph API Office </a:t>
            </a:r>
            <a:r>
              <a:rPr lang="en-US" sz="4000" dirty="0" smtClean="0"/>
              <a:t>365 Service communication</a:t>
            </a:r>
            <a:endParaRPr lang="en-US" sz="4000" dirty="0"/>
          </a:p>
        </p:txBody>
      </p:sp>
      <p:sp>
        <p:nvSpPr>
          <p:cNvPr id="2" name="Text Placeholder 1"/>
          <p:cNvSpPr>
            <a:spLocks noGrp="1"/>
          </p:cNvSpPr>
          <p:nvPr>
            <p:ph type="body" sz="quarter" idx="10"/>
          </p:nvPr>
        </p:nvSpPr>
        <p:spPr>
          <a:xfrm>
            <a:off x="274638" y="938530"/>
            <a:ext cx="11887200" cy="572464"/>
          </a:xfrm>
        </p:spPr>
        <p:txBody>
          <a:bodyPr/>
          <a:lstStyle/>
          <a:p>
            <a:r>
              <a:rPr lang="en-US" sz="2800" dirty="0" smtClean="0"/>
              <a:t>JSON payloads return information</a:t>
            </a:r>
            <a:endParaRPr lang="en-US" sz="2800" dirty="0"/>
          </a:p>
        </p:txBody>
      </p:sp>
      <p:grpSp>
        <p:nvGrpSpPr>
          <p:cNvPr id="13" name="Group 12"/>
          <p:cNvGrpSpPr/>
          <p:nvPr/>
        </p:nvGrpSpPr>
        <p:grpSpPr>
          <a:xfrm>
            <a:off x="10305860" y="167118"/>
            <a:ext cx="2043304" cy="287338"/>
            <a:chOff x="10305860" y="167118"/>
            <a:chExt cx="2043304" cy="287338"/>
          </a:xfrm>
        </p:grpSpPr>
        <p:sp>
          <p:nvSpPr>
            <p:cNvPr id="14" name="TextBox 13"/>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Integrating Office 365</a:t>
              </a:r>
            </a:p>
          </p:txBody>
        </p:sp>
        <p:sp>
          <p:nvSpPr>
            <p:cNvPr id="15"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p:nvSpPr>
        <p:spPr>
          <a:xfrm>
            <a:off x="338646" y="1442148"/>
            <a:ext cx="11868912" cy="5078313"/>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internal</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async</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Task</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&gt;&gt; </a:t>
            </a:r>
            <a:r>
              <a:rPr lang="en-US" sz="1200" dirty="0" err="1">
                <a:solidFill>
                  <a:srgbClr val="000000"/>
                </a:solidFill>
                <a:highlight>
                  <a:srgbClr val="FFFFFF"/>
                </a:highlight>
                <a:latin typeface="Consolas" panose="020B0609020204030204" pitchFamily="49" charset="0"/>
              </a:rPr>
              <a:t>GetCalendarEvents</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a:t>
            </a:r>
            <a:r>
              <a:rPr lang="en-US" sz="1200" dirty="0" err="1" smtClean="0">
                <a:solidFill>
                  <a:srgbClr val="0000FF"/>
                </a:solidFill>
                <a:highlight>
                  <a:srgbClr val="FFFFFF"/>
                </a:highlight>
                <a:latin typeface="Consolas" panose="020B0609020204030204" pitchFamily="49" charset="0"/>
              </a:rPr>
              <a:t>var</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&gt;();</a:t>
            </a:r>
          </a:p>
          <a:p>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try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a:t>
            </a:r>
            <a:r>
              <a:rPr lang="en-US" sz="1200" dirty="0" err="1" smtClean="0">
                <a:solidFill>
                  <a:srgbClr val="0000FF"/>
                </a:solidFill>
                <a:highlight>
                  <a:srgbClr val="FFFFFF"/>
                </a:highlight>
                <a:latin typeface="Consolas" panose="020B0609020204030204" pitchFamily="49" charset="0"/>
              </a:rPr>
              <a:t>var</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restURL</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"{0}/me/calendar/events?$top=10&amp;$filter=End/</a:t>
            </a:r>
            <a:r>
              <a:rPr lang="en-US" sz="1200" dirty="0" err="1">
                <a:solidFill>
                  <a:srgbClr val="A31515"/>
                </a:solidFill>
                <a:highlight>
                  <a:srgbClr val="FFFFFF"/>
                </a:highlight>
                <a:latin typeface="Consolas" panose="020B0609020204030204" pitchFamily="49" charset="0"/>
              </a:rPr>
              <a:t>DateTime</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ge</a:t>
            </a:r>
            <a:r>
              <a:rPr lang="en-US" sz="1200" dirty="0">
                <a:solidFill>
                  <a:srgbClr val="A31515"/>
                </a:solidFill>
                <a:highlight>
                  <a:srgbClr val="FFFFFF"/>
                </a:highlight>
                <a:latin typeface="Consolas" panose="020B0609020204030204" pitchFamily="49" charset="0"/>
              </a:rPr>
              <a:t> '{1}'"</a:t>
            </a:r>
            <a:r>
              <a:rPr lang="en-US" sz="1200" dirty="0">
                <a:solidFill>
                  <a:srgbClr val="000000"/>
                </a:solidFill>
                <a:highlight>
                  <a:srgbClr val="FFFFFF"/>
                </a:highlight>
                <a:latin typeface="Consolas" panose="020B0609020204030204" pitchFamily="49" charset="0"/>
              </a:rPr>
              <a:t>, </a:t>
            </a:r>
            <a:endParaRPr lang="en-US" sz="1200" dirty="0" smtClean="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2B91AF"/>
                </a:solidFill>
                <a:highlight>
                  <a:srgbClr val="FFFFFF"/>
                </a:highlight>
                <a:latin typeface="Consolas" panose="020B0609020204030204" pitchFamily="49" charset="0"/>
              </a:rPr>
              <a:t>AuthenticationHelper</a:t>
            </a:r>
            <a:r>
              <a:rPr lang="en-US" sz="1200" dirty="0" err="1" smtClean="0">
                <a:solidFill>
                  <a:srgbClr val="000000"/>
                </a:solidFill>
                <a:highlight>
                  <a:srgbClr val="FFFFFF"/>
                </a:highlight>
                <a:latin typeface="Consolas" panose="020B0609020204030204" pitchFamily="49" charset="0"/>
              </a:rPr>
              <a:t>.ResourceBetaUrl</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DateTime</a:t>
            </a:r>
            <a:r>
              <a:rPr lang="en-US" sz="1200" dirty="0" err="1">
                <a:solidFill>
                  <a:srgbClr val="000000"/>
                </a:solidFill>
                <a:highlight>
                  <a:srgbClr val="FFFFFF"/>
                </a:highlight>
                <a:latin typeface="Consolas" panose="020B0609020204030204" pitchFamily="49" charset="0"/>
              </a:rPr>
              <a:t>.Now.ToString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yyyy</a:t>
            </a:r>
            <a:r>
              <a:rPr lang="en-US" sz="1200" dirty="0">
                <a:solidFill>
                  <a:srgbClr val="A31515"/>
                </a:solidFill>
                <a:highlight>
                  <a:srgbClr val="FFFFFF"/>
                </a:highlight>
                <a:latin typeface="Consolas" panose="020B0609020204030204" pitchFamily="49" charset="0"/>
              </a:rPr>
              <a:t>/MM/</a:t>
            </a:r>
            <a:r>
              <a:rPr lang="en-US" sz="1200" dirty="0" err="1">
                <a:solidFill>
                  <a:srgbClr val="A31515"/>
                </a:solidFill>
                <a:highlight>
                  <a:srgbClr val="FFFFFF"/>
                </a:highlight>
                <a:latin typeface="Consolas" panose="020B0609020204030204" pitchFamily="49" charset="0"/>
              </a:rPr>
              <a:t>dd</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HH:mm</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FF"/>
                </a:solidFill>
                <a:highlight>
                  <a:srgbClr val="FFFFFF"/>
                </a:highlight>
                <a:latin typeface="Consolas" panose="020B0609020204030204" pitchFamily="49" charset="0"/>
              </a:rPr>
              <a:t>      string</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responseString</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AuthenticationHelper</a:t>
            </a:r>
            <a:r>
              <a:rPr lang="en-US" sz="1200" dirty="0" err="1">
                <a:solidFill>
                  <a:srgbClr val="000000"/>
                </a:solidFill>
                <a:highlight>
                  <a:srgbClr val="FFFFFF"/>
                </a:highlight>
                <a:latin typeface="Consolas" panose="020B0609020204030204" pitchFamily="49" charset="0"/>
              </a:rPr>
              <a:t>.GetJsonAsync</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restURL</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FF"/>
                </a:solidFill>
                <a:highlight>
                  <a:srgbClr val="FFFFFF"/>
                </a:highlight>
                <a:latin typeface="Consolas" panose="020B0609020204030204" pitchFamily="49" charset="0"/>
              </a:rPr>
              <a:t>      if</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responseString</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a:t>
            </a:r>
            <a:r>
              <a:rPr lang="en-US" sz="1200" dirty="0" err="1" smtClean="0">
                <a:solidFill>
                  <a:srgbClr val="0000FF"/>
                </a:solidFill>
                <a:highlight>
                  <a:srgbClr val="FFFFFF"/>
                </a:highlight>
                <a:latin typeface="Consolas" panose="020B0609020204030204" pitchFamily="49" charset="0"/>
              </a:rPr>
              <a:t>var</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jsonresult</a:t>
            </a:r>
            <a:r>
              <a:rPr lang="en-US" sz="1200" dirty="0">
                <a:solidFill>
                  <a:srgbClr val="000000"/>
                </a:solidFill>
                <a:highlight>
                  <a:srgbClr val="FFFFFF"/>
                </a:highlight>
                <a:latin typeface="Consolas" panose="020B0609020204030204" pitchFamily="49" charset="0"/>
              </a:rPr>
              <a:t> = </a:t>
            </a:r>
            <a:r>
              <a:rPr lang="en-US" sz="1200" dirty="0" err="1">
                <a:solidFill>
                  <a:srgbClr val="2B91AF"/>
                </a:solidFill>
                <a:highlight>
                  <a:srgbClr val="FFFFFF"/>
                </a:highlight>
                <a:latin typeface="Consolas" panose="020B0609020204030204" pitchFamily="49" charset="0"/>
              </a:rPr>
              <a:t>JObject</a:t>
            </a:r>
            <a:r>
              <a:rPr lang="en-US" sz="1200" dirty="0" err="1">
                <a:solidFill>
                  <a:srgbClr val="000000"/>
                </a:solidFill>
                <a:highlight>
                  <a:srgbClr val="FFFFFF"/>
                </a:highlight>
                <a:latin typeface="Consolas" panose="020B0609020204030204" pitchFamily="49" charset="0"/>
              </a:rPr>
              <a:t>.Parse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responseString</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a:t>
            </a:r>
            <a:r>
              <a:rPr lang="en-US" sz="1200" dirty="0" err="1" smtClean="0">
                <a:solidFill>
                  <a:srgbClr val="0000FF"/>
                </a:solidFill>
                <a:highlight>
                  <a:srgbClr val="FFFFFF"/>
                </a:highlight>
                <a:latin typeface="Consolas" panose="020B0609020204030204" pitchFamily="49" charset="0"/>
              </a:rPr>
              <a:t>foreach</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item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jsonresult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"value"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2B91AF"/>
                </a:solidFill>
                <a:highlight>
                  <a:srgbClr val="FFFFFF"/>
                </a:highlight>
                <a:latin typeface="Consolas" panose="020B0609020204030204" pitchFamily="49" charset="0"/>
              </a:rPr>
              <a:t>            </a:t>
            </a:r>
            <a:r>
              <a:rPr lang="en-US" sz="1200" dirty="0" err="1" smtClean="0">
                <a:solidFill>
                  <a:srgbClr val="2B91AF"/>
                </a:solidFill>
                <a:highlight>
                  <a:srgbClr val="FFFFFF"/>
                </a:highlight>
                <a:latin typeface="Consolas" panose="020B0609020204030204" pitchFamily="49" charset="0"/>
              </a:rPr>
              <a:t>EventViewModel</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calendarEventModel</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calendarEventModel.Subject</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.IsNullOrEmpty</a:t>
            </a:r>
            <a:r>
              <a:rPr lang="en-US" sz="1200" dirty="0">
                <a:solidFill>
                  <a:srgbClr val="000000"/>
                </a:solidFill>
                <a:highlight>
                  <a:srgbClr val="FFFFFF"/>
                </a:highlight>
                <a:latin typeface="Consolas" panose="020B0609020204030204" pitchFamily="49" charset="0"/>
              </a:rPr>
              <a:t>(item[</a:t>
            </a:r>
            <a:r>
              <a:rPr lang="en-US" sz="1200" dirty="0">
                <a:solidFill>
                  <a:srgbClr val="A31515"/>
                </a:solidFill>
                <a:highlight>
                  <a:srgbClr val="FFFFFF"/>
                </a:highlight>
                <a:latin typeface="Consolas" panose="020B0609020204030204" pitchFamily="49" charset="0"/>
              </a:rPr>
              <a:t>"subject"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ToString</a:t>
            </a:r>
            <a:r>
              <a:rPr lang="en-US" sz="1200" dirty="0">
                <a:solidFill>
                  <a:srgbClr val="000000"/>
                </a:solidFill>
                <a:highlight>
                  <a:srgbClr val="FFFFFF"/>
                </a:highlight>
                <a:latin typeface="Consolas" panose="020B0609020204030204" pitchFamily="49" charset="0"/>
              </a:rPr>
              <a:t>()) ? item[</a:t>
            </a:r>
            <a:r>
              <a:rPr lang="en-US" sz="1200" dirty="0">
                <a:solidFill>
                  <a:srgbClr val="A31515"/>
                </a:solidFill>
                <a:highlight>
                  <a:srgbClr val="FFFFFF"/>
                </a:highlight>
                <a:latin typeface="Consolas" panose="020B0609020204030204" pitchFamily="49" charset="0"/>
              </a:rPr>
              <a:t>"subject"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ToString</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.Empty</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calendarEventModel.UpdateDisplayString</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eventsResults.Add</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calendarEventModel</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catch</a:t>
            </a:r>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US" sz="1200" dirty="0">
                <a:solidFill>
                  <a:srgbClr val="2B91AF"/>
                </a:solidFill>
                <a:highlight>
                  <a:srgbClr val="FFFFFF"/>
                </a:highlight>
                <a:latin typeface="Consolas" panose="020B0609020204030204" pitchFamily="49" charset="0"/>
              </a:rPr>
              <a:t>Exception</a:t>
            </a:r>
            <a:r>
              <a:rPr lang="en-US" sz="1200" dirty="0">
                <a:solidFill>
                  <a:srgbClr val="000000"/>
                </a:solidFill>
                <a:highlight>
                  <a:srgbClr val="FFFFFF"/>
                </a:highlight>
                <a:latin typeface="Consolas" panose="020B0609020204030204" pitchFamily="49" charset="0"/>
              </a:rPr>
              <a:t> el)</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el.ToString</a:t>
            </a:r>
            <a:r>
              <a:rPr lang="en-US" sz="1200" dirty="0" smtClean="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eventsResults.OrderBy</a:t>
            </a:r>
            <a:r>
              <a:rPr lang="en-US" sz="1200" dirty="0">
                <a:solidFill>
                  <a:srgbClr val="000000"/>
                </a:solidFill>
                <a:highlight>
                  <a:srgbClr val="FFFFFF"/>
                </a:highlight>
                <a:latin typeface="Consolas" panose="020B0609020204030204" pitchFamily="49" charset="0"/>
              </a:rPr>
              <a:t>(e =&gt; </a:t>
            </a:r>
            <a:r>
              <a:rPr lang="en-US" sz="1200" dirty="0" err="1">
                <a:solidFill>
                  <a:srgbClr val="000000"/>
                </a:solidFill>
                <a:highlight>
                  <a:srgbClr val="FFFFFF"/>
                </a:highlight>
                <a:latin typeface="Consolas" panose="020B0609020204030204" pitchFamily="49" charset="0"/>
              </a:rPr>
              <a:t>e.Start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ToList</a:t>
            </a:r>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4376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59772" y="1209973"/>
            <a:ext cx="10056812" cy="2179058"/>
          </a:xfrm>
        </p:spPr>
        <p:txBody>
          <a:bodyPr/>
          <a:lstStyle/>
          <a:p>
            <a:r>
              <a:rPr lang="en-US" dirty="0" smtClean="0"/>
              <a:t>Demo:</a:t>
            </a:r>
            <a:br>
              <a:rPr lang="en-US" dirty="0" smtClean="0"/>
            </a:br>
            <a:r>
              <a:rPr lang="en-US" dirty="0"/>
              <a:t>Office 365 UWP </a:t>
            </a:r>
            <a:r>
              <a:rPr lang="en-US" dirty="0" smtClean="0"/>
              <a:t>App</a:t>
            </a:r>
            <a:endParaRPr lang="en-US" dirty="0"/>
          </a:p>
        </p:txBody>
      </p:sp>
    </p:spTree>
    <p:extLst>
      <p:ext uri="{BB962C8B-B14F-4D97-AF65-F5344CB8AC3E}">
        <p14:creationId xmlns:p14="http://schemas.microsoft.com/office/powerpoint/2010/main" val="368142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11" name="Text Placeholder 4"/>
          <p:cNvSpPr>
            <a:spLocks noGrp="1"/>
          </p:cNvSpPr>
          <p:nvPr>
            <p:ph type="body" sz="quarter" idx="10"/>
          </p:nvPr>
        </p:nvSpPr>
        <p:spPr>
          <a:xfrm>
            <a:off x="274638" y="1212850"/>
            <a:ext cx="11887200" cy="1760482"/>
          </a:xfrm>
        </p:spPr>
        <p:txBody>
          <a:bodyPr vert="horz" wrap="square" lIns="146304" tIns="91440" rIns="146304" bIns="91440" rtlCol="0">
            <a:spAutoFit/>
          </a:bodyPr>
          <a:lstStyle/>
          <a:p>
            <a:pPr marL="690563">
              <a:lnSpc>
                <a:spcPct val="150000"/>
              </a:lnSpc>
            </a:pPr>
            <a:r>
              <a:rPr lang="en-US" sz="3200" dirty="0"/>
              <a:t>Introduction to </a:t>
            </a:r>
            <a:r>
              <a:rPr lang="en-US" sz="3200" dirty="0" smtClean="0"/>
              <a:t>Universal Windows Platform</a:t>
            </a:r>
            <a:endParaRPr lang="en-US" sz="3200" dirty="0"/>
          </a:p>
          <a:p>
            <a:pPr marL="690563">
              <a:lnSpc>
                <a:spcPct val="150000"/>
              </a:lnSpc>
            </a:pPr>
            <a:r>
              <a:rPr lang="en-US" sz="3200" dirty="0" smtClean="0"/>
              <a:t>Integrating Office 365</a:t>
            </a:r>
          </a:p>
        </p:txBody>
      </p:sp>
      <p:grpSp>
        <p:nvGrpSpPr>
          <p:cNvPr id="12" name="Group 11"/>
          <p:cNvGrpSpPr/>
          <p:nvPr/>
        </p:nvGrpSpPr>
        <p:grpSpPr>
          <a:xfrm>
            <a:off x="457580" y="2374267"/>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1548323"/>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9406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10"/>
          </p:nvPr>
        </p:nvSpPr>
        <p:spPr>
          <a:xfrm>
            <a:off x="274638" y="1212850"/>
            <a:ext cx="11887200" cy="1224951"/>
          </a:xfrm>
        </p:spPr>
        <p:txBody>
          <a:bodyPr/>
          <a:lstStyle/>
          <a:p>
            <a:pPr>
              <a:spcBef>
                <a:spcPts val="1200"/>
              </a:spcBef>
            </a:pPr>
            <a:r>
              <a:rPr lang="en-US" sz="3200" dirty="0" smtClean="0"/>
              <a:t>Universal Windows Platform</a:t>
            </a:r>
            <a:endParaRPr lang="en-US" sz="3200" dirty="0" smtClean="0"/>
          </a:p>
          <a:p>
            <a:pPr>
              <a:spcBef>
                <a:spcPts val="1200"/>
              </a:spcBef>
            </a:pPr>
            <a:r>
              <a:rPr lang="en-US" sz="3200" dirty="0" smtClean="0"/>
              <a:t>Integrating Office </a:t>
            </a:r>
            <a:r>
              <a:rPr lang="en-US" sz="3200" dirty="0" smtClean="0"/>
              <a:t>365</a:t>
            </a:r>
            <a:endParaRPr lang="en-US" sz="3200" dirty="0"/>
          </a:p>
        </p:txBody>
      </p:sp>
      <p:grpSp>
        <p:nvGrpSpPr>
          <p:cNvPr id="4" name="Group 3"/>
          <p:cNvGrpSpPr/>
          <p:nvPr/>
        </p:nvGrpSpPr>
        <p:grpSpPr>
          <a:xfrm>
            <a:off x="5761038" y="1874249"/>
            <a:ext cx="6218237" cy="4530324"/>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205" name="Rectangle 204"/>
              <p:cNvSpPr/>
              <p:nvPr/>
            </p:nvSpPr>
            <p:spPr bwMode="auto">
              <a:xfrm>
                <a:off x="5389063" y="3195487"/>
                <a:ext cx="2211887" cy="127053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0" name="Rectangle 11"/>
              <p:cNvSpPr>
                <a:spLocks noChangeArrowheads="1"/>
              </p:cNvSpPr>
              <p:nvPr/>
            </p:nvSpPr>
            <p:spPr bwMode="auto">
              <a:xfrm>
                <a:off x="6129338" y="5232400"/>
                <a:ext cx="11113" cy="29210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420" name="Rounded Rectangle 419"/>
              <p:cNvSpPr/>
              <p:nvPr/>
            </p:nvSpPr>
            <p:spPr bwMode="auto">
              <a:xfrm>
                <a:off x="9727138" y="13206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262626"/>
                    </a:solidFill>
                  </a:endParaRPr>
                </a:p>
              </p:txBody>
            </p:sp>
            <p:cxnSp>
              <p:nvCxnSpPr>
                <p:cNvPr id="454" name="Straight Connector 453"/>
                <p:cNvCxnSpPr>
                  <a:stCxn id="452" idx="2"/>
                </p:cNvCxnSpPr>
                <p:nvPr/>
              </p:nvCxnSpPr>
              <p:spPr>
                <a:xfrm flipH="1" flipV="1">
                  <a:off x="8478839" y="1329161"/>
                  <a:ext cx="953" cy="20229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grpSp>
      </p:grpSp>
      <p:grpSp>
        <p:nvGrpSpPr>
          <p:cNvPr id="273" name="Group 272" hidden="1"/>
          <p:cNvGrpSpPr/>
          <p:nvPr/>
        </p:nvGrpSpPr>
        <p:grpSpPr>
          <a:xfrm>
            <a:off x="6475333" y="2436019"/>
            <a:ext cx="5656342" cy="4120953"/>
            <a:chOff x="5308651" y="1710037"/>
            <a:chExt cx="6843741" cy="4986038"/>
          </a:xfrm>
        </p:grpSpPr>
        <p:grpSp>
          <p:nvGrpSpPr>
            <p:cNvPr id="296" name="Group 295"/>
            <p:cNvGrpSpPr/>
            <p:nvPr/>
          </p:nvGrpSpPr>
          <p:grpSpPr>
            <a:xfrm>
              <a:off x="8356600" y="5895975"/>
              <a:ext cx="2466975" cy="800100"/>
              <a:chOff x="8356600" y="5222875"/>
              <a:chExt cx="2466975" cy="800100"/>
            </a:xfrm>
          </p:grpSpPr>
          <p:sp>
            <p:nvSpPr>
              <p:cNvPr id="628" name="Rectangle 62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29" name="Group 628"/>
              <p:cNvGrpSpPr/>
              <p:nvPr/>
            </p:nvGrpSpPr>
            <p:grpSpPr>
              <a:xfrm>
                <a:off x="8415948" y="5283201"/>
                <a:ext cx="2344108" cy="678908"/>
                <a:chOff x="8415948" y="5283201"/>
                <a:chExt cx="2344108" cy="678908"/>
              </a:xfrm>
            </p:grpSpPr>
            <p:sp>
              <p:nvSpPr>
                <p:cNvPr id="630" name="Rectangle 62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1" name="Rectangle 63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2" name="Rectangle 63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3" name="Rectangle 63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4" name="Rectangle 63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5" name="Rectangle 63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6" name="Rectangle 63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7" name="Rectangle 63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8" name="Rectangle 63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9" name="Rectangle 63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0" name="Rectangle 63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1" name="Rectangle 64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2" name="Rectangle 64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3" name="Rectangle 64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4" name="Rectangle 64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5" name="Rectangle 64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6" name="Rectangle 64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7" name="Rectangle 64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8" name="Rectangle 64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9" name="Rectangle 64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0" name="Rectangle 64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1" name="Rectangle 65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2" name="Rectangle 65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3" name="Rectangle 65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4" name="Rectangle 65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5" name="Rectangle 65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6" name="Rectangle 65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7" name="Rectangle 65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8" name="Rectangle 65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9" name="Rectangle 65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0" name="Rectangle 65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1" name="Rectangle 66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2" name="Rectangle 66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3" name="Rectangle 66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4" name="Rectangle 66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5" name="Rectangle 66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6" name="Rectangle 66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7" name="Rectangle 66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8" name="Rectangle 66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9" name="Rectangle 66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0" name="Rectangle 66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1" name="Rectangle 67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2" name="Rectangle 67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3" name="Rectangle 67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4" name="Rectangle 67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5" name="Rectangle 67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6" name="Rectangle 67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9" name="Group 298"/>
            <p:cNvGrpSpPr/>
            <p:nvPr/>
          </p:nvGrpSpPr>
          <p:grpSpPr>
            <a:xfrm>
              <a:off x="5308651" y="3794814"/>
              <a:ext cx="2367066" cy="1665498"/>
              <a:chOff x="5308651" y="3121714"/>
              <a:chExt cx="2367066" cy="1665498"/>
            </a:xfrm>
          </p:grpSpPr>
          <p:sp>
            <p:nvSpPr>
              <p:cNvPr id="62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Rectangle 62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0" name="Group 299"/>
            <p:cNvGrpSpPr/>
            <p:nvPr/>
          </p:nvGrpSpPr>
          <p:grpSpPr>
            <a:xfrm>
              <a:off x="7740650" y="3804195"/>
              <a:ext cx="1476375" cy="1967955"/>
              <a:chOff x="7740650" y="3131095"/>
              <a:chExt cx="1476375" cy="1967955"/>
            </a:xfrm>
          </p:grpSpPr>
          <p:grpSp>
            <p:nvGrpSpPr>
              <p:cNvPr id="578" name="Group 577"/>
              <p:cNvGrpSpPr/>
              <p:nvPr/>
            </p:nvGrpSpPr>
            <p:grpSpPr>
              <a:xfrm>
                <a:off x="7740650" y="3131095"/>
                <a:ext cx="1476375" cy="1967955"/>
                <a:chOff x="7740650" y="3131095"/>
                <a:chExt cx="1476375" cy="1967955"/>
              </a:xfrm>
            </p:grpSpPr>
            <p:sp>
              <p:nvSpPr>
                <p:cNvPr id="624" name="Rectangle 62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5" name="Rectangle 62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79" name="Group 578"/>
              <p:cNvGrpSpPr/>
              <p:nvPr/>
            </p:nvGrpSpPr>
            <p:grpSpPr>
              <a:xfrm>
                <a:off x="7861286" y="3300413"/>
                <a:ext cx="182880" cy="90578"/>
                <a:chOff x="7861286" y="3300413"/>
                <a:chExt cx="182880" cy="90578"/>
              </a:xfrm>
            </p:grpSpPr>
            <p:sp>
              <p:nvSpPr>
                <p:cNvPr id="622" name="Rectangle 62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3" name="Rectangle 62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0" name="Group 579"/>
              <p:cNvGrpSpPr/>
              <p:nvPr/>
            </p:nvGrpSpPr>
            <p:grpSpPr>
              <a:xfrm>
                <a:off x="7923541" y="3475943"/>
                <a:ext cx="1158557" cy="228744"/>
                <a:chOff x="7923541" y="3488009"/>
                <a:chExt cx="1158557" cy="228744"/>
              </a:xfrm>
            </p:grpSpPr>
            <p:sp>
              <p:nvSpPr>
                <p:cNvPr id="613" name="Rectangle 61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4" name="Rectangle 61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5" name="Rectangle 61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6" name="Rectangle 61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7" name="Rectangle 61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8" name="Rectangle 61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9" name="Rectangle 61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0" name="Rectangle 61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1" name="Rectangle 62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1" name="Group 580"/>
              <p:cNvGrpSpPr/>
              <p:nvPr/>
            </p:nvGrpSpPr>
            <p:grpSpPr>
              <a:xfrm>
                <a:off x="7861286" y="3789639"/>
                <a:ext cx="303354" cy="90756"/>
                <a:chOff x="7861286" y="3793332"/>
                <a:chExt cx="303354" cy="90756"/>
              </a:xfrm>
            </p:grpSpPr>
            <p:sp>
              <p:nvSpPr>
                <p:cNvPr id="611" name="Rectangle 61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2" name="Rectangle 61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2" name="Group 581"/>
              <p:cNvGrpSpPr/>
              <p:nvPr/>
            </p:nvGrpSpPr>
            <p:grpSpPr>
              <a:xfrm>
                <a:off x="7861286" y="3965347"/>
                <a:ext cx="977279" cy="294462"/>
                <a:chOff x="7861286" y="3976867"/>
                <a:chExt cx="977279" cy="294462"/>
              </a:xfrm>
            </p:grpSpPr>
            <p:sp>
              <p:nvSpPr>
                <p:cNvPr id="602" name="Rectangle 60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3" name="Rectangle 60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4" name="Rectangle 60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5" name="Rectangle 60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6" name="Rectangle 60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7" name="Rectangle 60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8" name="Rectangle 60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9" name="Rectangle 60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0" name="Rectangle 60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3" name="Group 582"/>
              <p:cNvGrpSpPr/>
              <p:nvPr/>
            </p:nvGrpSpPr>
            <p:grpSpPr>
              <a:xfrm>
                <a:off x="7861286" y="4344761"/>
                <a:ext cx="1102374" cy="228744"/>
                <a:chOff x="7861286" y="4351628"/>
                <a:chExt cx="1102374" cy="228744"/>
              </a:xfrm>
            </p:grpSpPr>
            <p:sp>
              <p:nvSpPr>
                <p:cNvPr id="596" name="Rectangle 59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7" name="Rectangle 59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8" name="Rectangle 59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9" name="Rectangle 59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0" name="Rectangle 59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1" name="Rectangle 60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4" name="Group 583"/>
              <p:cNvGrpSpPr/>
              <p:nvPr/>
            </p:nvGrpSpPr>
            <p:grpSpPr>
              <a:xfrm>
                <a:off x="7983513" y="4658457"/>
                <a:ext cx="1116116" cy="161449"/>
                <a:chOff x="7983513" y="4654652"/>
                <a:chExt cx="1116116" cy="161449"/>
              </a:xfrm>
            </p:grpSpPr>
            <p:sp>
              <p:nvSpPr>
                <p:cNvPr id="589" name="Rectangle 58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0" name="Rectangle 58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1" name="Rectangle 59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2" name="Rectangle 59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3" name="Rectangle 59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4" name="Rectangle 59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5" name="Rectangle 59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5" name="Group 584"/>
              <p:cNvGrpSpPr/>
              <p:nvPr/>
            </p:nvGrpSpPr>
            <p:grpSpPr>
              <a:xfrm>
                <a:off x="7861286" y="4904857"/>
                <a:ext cx="613124" cy="95731"/>
                <a:chOff x="7861286" y="4904857"/>
                <a:chExt cx="613124" cy="95731"/>
              </a:xfrm>
            </p:grpSpPr>
            <p:sp>
              <p:nvSpPr>
                <p:cNvPr id="586" name="Rectangle 58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7" name="Rectangle 58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8" name="Rectangle 58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1" name="Group 300"/>
            <p:cNvGrpSpPr/>
            <p:nvPr/>
          </p:nvGrpSpPr>
          <p:grpSpPr>
            <a:xfrm>
              <a:off x="9345911" y="3797978"/>
              <a:ext cx="1476375" cy="1967955"/>
              <a:chOff x="9345911" y="3124878"/>
              <a:chExt cx="1476375" cy="1967955"/>
            </a:xfrm>
          </p:grpSpPr>
          <p:grpSp>
            <p:nvGrpSpPr>
              <p:cNvPr id="532" name="Group 531"/>
              <p:cNvGrpSpPr/>
              <p:nvPr/>
            </p:nvGrpSpPr>
            <p:grpSpPr>
              <a:xfrm>
                <a:off x="9345911" y="3124878"/>
                <a:ext cx="1476375" cy="1967955"/>
                <a:chOff x="7740650" y="3131095"/>
                <a:chExt cx="1476375" cy="1967955"/>
              </a:xfrm>
            </p:grpSpPr>
            <p:sp>
              <p:nvSpPr>
                <p:cNvPr id="576" name="Rectangle 57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7" name="Rectangle 57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33" name="Rectangle 53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4" name="Rectangle 53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5" name="Rectangle 53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36" name="Group 535"/>
              <p:cNvGrpSpPr/>
              <p:nvPr/>
            </p:nvGrpSpPr>
            <p:grpSpPr>
              <a:xfrm>
                <a:off x="9437493" y="3559175"/>
                <a:ext cx="1288985" cy="117474"/>
                <a:chOff x="9437493" y="3559175"/>
                <a:chExt cx="1288985" cy="117474"/>
              </a:xfrm>
            </p:grpSpPr>
            <p:sp>
              <p:nvSpPr>
                <p:cNvPr id="569" name="Rectangle 56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0" name="Rectangle 56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1" name="Rectangle 57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2" name="Rectangle 57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3" name="Rectangle 57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4" name="Rectangle 57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5" name="Rectangle 57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7" name="Group 536"/>
              <p:cNvGrpSpPr/>
              <p:nvPr/>
            </p:nvGrpSpPr>
            <p:grpSpPr>
              <a:xfrm>
                <a:off x="9465450" y="3797545"/>
                <a:ext cx="1188720" cy="146051"/>
                <a:chOff x="9465450" y="3797545"/>
                <a:chExt cx="1188720" cy="146051"/>
              </a:xfrm>
            </p:grpSpPr>
            <p:sp>
              <p:nvSpPr>
                <p:cNvPr id="563" name="Rectangle 56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4" name="Rectangle 56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5" name="Rectangle 56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6" name="Rectangle 56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7" name="Rectangle 56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8" name="Rectangle 56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8" name="Group 537"/>
              <p:cNvGrpSpPr/>
              <p:nvPr/>
            </p:nvGrpSpPr>
            <p:grpSpPr>
              <a:xfrm>
                <a:off x="9465719" y="3362734"/>
                <a:ext cx="731520" cy="88380"/>
                <a:chOff x="9465719" y="3362734"/>
                <a:chExt cx="731520" cy="88380"/>
              </a:xfrm>
            </p:grpSpPr>
            <p:sp>
              <p:nvSpPr>
                <p:cNvPr id="561" name="Rectangle 56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2" name="Rectangle 56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9" name="Group 538"/>
              <p:cNvGrpSpPr/>
              <p:nvPr/>
            </p:nvGrpSpPr>
            <p:grpSpPr>
              <a:xfrm>
                <a:off x="9434530" y="4405572"/>
                <a:ext cx="356616" cy="212071"/>
                <a:chOff x="9434530" y="4405572"/>
                <a:chExt cx="356616" cy="212071"/>
              </a:xfrm>
            </p:grpSpPr>
            <p:sp>
              <p:nvSpPr>
                <p:cNvPr id="556" name="Rectangle 55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7" name="Rectangle 55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8" name="Rectangle 55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9" name="Rectangle 55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0" name="Rectangle 55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0" name="Rectangle 53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41" name="Group 540"/>
              <p:cNvGrpSpPr/>
              <p:nvPr/>
            </p:nvGrpSpPr>
            <p:grpSpPr>
              <a:xfrm>
                <a:off x="9898578" y="4405572"/>
                <a:ext cx="365760" cy="212071"/>
                <a:chOff x="9898578" y="4405572"/>
                <a:chExt cx="365760" cy="212071"/>
              </a:xfrm>
            </p:grpSpPr>
            <p:grpSp>
              <p:nvGrpSpPr>
                <p:cNvPr id="550" name="Group 549"/>
                <p:cNvGrpSpPr/>
                <p:nvPr/>
              </p:nvGrpSpPr>
              <p:grpSpPr>
                <a:xfrm>
                  <a:off x="9898578" y="4405572"/>
                  <a:ext cx="365760" cy="212071"/>
                  <a:chOff x="9434530" y="4405572"/>
                  <a:chExt cx="365760" cy="212071"/>
                </a:xfrm>
              </p:grpSpPr>
              <p:sp>
                <p:nvSpPr>
                  <p:cNvPr id="552" name="Rectangle 55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3" name="Rectangle 55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4" name="Rectangle 55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5" name="Rectangle 55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51" name="Rectangle 55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42" name="Group 541"/>
              <p:cNvGrpSpPr/>
              <p:nvPr/>
            </p:nvGrpSpPr>
            <p:grpSpPr>
              <a:xfrm>
                <a:off x="10358034" y="4405249"/>
                <a:ext cx="365760" cy="212071"/>
                <a:chOff x="10358034" y="4405249"/>
                <a:chExt cx="365760" cy="212071"/>
              </a:xfrm>
            </p:grpSpPr>
            <p:sp>
              <p:nvSpPr>
                <p:cNvPr id="544" name="Rectangle 54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5" name="Rectangle 54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6" name="Rectangle 54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7" name="Rectangle 54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8" name="Rectangle 54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9" name="Rectangle 54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3" name="Rectangle 54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2" name="Group 301"/>
            <p:cNvGrpSpPr/>
            <p:nvPr/>
          </p:nvGrpSpPr>
          <p:grpSpPr>
            <a:xfrm>
              <a:off x="10915566" y="4874213"/>
              <a:ext cx="536092" cy="799475"/>
              <a:chOff x="5951537" y="5232400"/>
              <a:chExt cx="365126" cy="544513"/>
            </a:xfrm>
          </p:grpSpPr>
          <p:sp>
            <p:nvSpPr>
              <p:cNvPr id="52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3" name="Group 302"/>
            <p:cNvGrpSpPr/>
            <p:nvPr/>
          </p:nvGrpSpPr>
          <p:grpSpPr>
            <a:xfrm>
              <a:off x="10929938" y="2701925"/>
              <a:ext cx="1168400" cy="1011238"/>
              <a:chOff x="10929938" y="2028825"/>
              <a:chExt cx="1168400" cy="1011238"/>
            </a:xfrm>
          </p:grpSpPr>
          <p:sp>
            <p:nvSpPr>
              <p:cNvPr id="51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4" name="Group 303"/>
            <p:cNvGrpSpPr/>
            <p:nvPr/>
          </p:nvGrpSpPr>
          <p:grpSpPr>
            <a:xfrm>
              <a:off x="9311043" y="1715016"/>
              <a:ext cx="1509358" cy="1959682"/>
              <a:chOff x="9311043" y="1041916"/>
              <a:chExt cx="1509358" cy="1959682"/>
            </a:xfrm>
          </p:grpSpPr>
          <p:grpSp>
            <p:nvGrpSpPr>
              <p:cNvPr id="497" name="Group 496"/>
              <p:cNvGrpSpPr/>
              <p:nvPr/>
            </p:nvGrpSpPr>
            <p:grpSpPr>
              <a:xfrm>
                <a:off x="9311043" y="1041916"/>
                <a:ext cx="1509358" cy="1959682"/>
                <a:chOff x="2699562" y="3794641"/>
                <a:chExt cx="1412658" cy="1813061"/>
              </a:xfrm>
            </p:grpSpPr>
            <p:sp>
              <p:nvSpPr>
                <p:cNvPr id="50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8" name="Rounded Rectangle 49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9" name="Rounded Rectangle 49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0" name="Rounded Rectangle 49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5" name="Group 304"/>
            <p:cNvGrpSpPr/>
            <p:nvPr/>
          </p:nvGrpSpPr>
          <p:grpSpPr>
            <a:xfrm>
              <a:off x="7202936" y="2137601"/>
              <a:ext cx="434396" cy="1567623"/>
              <a:chOff x="7202936" y="1464501"/>
              <a:chExt cx="434396" cy="1567623"/>
            </a:xfrm>
          </p:grpSpPr>
          <p:pic>
            <p:nvPicPr>
              <p:cNvPr id="486" name="Picture 485"/>
              <p:cNvPicPr>
                <a:picLocks noChangeAspect="1"/>
              </p:cNvPicPr>
              <p:nvPr/>
            </p:nvPicPr>
            <p:blipFill>
              <a:blip r:embed="rId3"/>
              <a:stretch>
                <a:fillRect/>
              </a:stretch>
            </p:blipFill>
            <p:spPr>
              <a:xfrm>
                <a:off x="7509783" y="1515955"/>
                <a:ext cx="127549" cy="1513579"/>
              </a:xfrm>
              <a:prstGeom prst="rect">
                <a:avLst/>
              </a:prstGeom>
            </p:spPr>
          </p:pic>
          <p:grpSp>
            <p:nvGrpSpPr>
              <p:cNvPr id="487" name="Group 486"/>
              <p:cNvGrpSpPr/>
              <p:nvPr/>
            </p:nvGrpSpPr>
            <p:grpSpPr>
              <a:xfrm flipV="1">
                <a:off x="7202936" y="1464501"/>
                <a:ext cx="164653" cy="1567623"/>
                <a:chOff x="7138988" y="855663"/>
                <a:chExt cx="228601" cy="2176462"/>
              </a:xfrm>
            </p:grpSpPr>
            <p:sp>
              <p:nvSpPr>
                <p:cNvPr id="48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0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7" name="Group 306"/>
            <p:cNvGrpSpPr/>
            <p:nvPr/>
          </p:nvGrpSpPr>
          <p:grpSpPr>
            <a:xfrm>
              <a:off x="7743520" y="1710037"/>
              <a:ext cx="1470634" cy="1974359"/>
              <a:chOff x="7743520" y="1036937"/>
              <a:chExt cx="1470634" cy="1974359"/>
            </a:xfrm>
          </p:grpSpPr>
          <p:grpSp>
            <p:nvGrpSpPr>
              <p:cNvPr id="471" name="Group 470"/>
              <p:cNvGrpSpPr/>
              <p:nvPr/>
            </p:nvGrpSpPr>
            <p:grpSpPr>
              <a:xfrm>
                <a:off x="7743520" y="1036937"/>
                <a:ext cx="1470634" cy="1974359"/>
                <a:chOff x="7740650" y="1041915"/>
                <a:chExt cx="1470634" cy="1974359"/>
              </a:xfrm>
            </p:grpSpPr>
            <p:sp>
              <p:nvSpPr>
                <p:cNvPr id="484" name="Freeform 48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5" name="Right Triangle 48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72" name="Group 471"/>
              <p:cNvGrpSpPr/>
              <p:nvPr/>
            </p:nvGrpSpPr>
            <p:grpSpPr>
              <a:xfrm>
                <a:off x="7912042" y="1158011"/>
                <a:ext cx="1133265" cy="1611524"/>
                <a:chOff x="7912042" y="1158011"/>
                <a:chExt cx="1133265" cy="1611524"/>
              </a:xfrm>
            </p:grpSpPr>
            <p:sp>
              <p:nvSpPr>
                <p:cNvPr id="473" name="Right Bracket 47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4" name="Straight Connector 473"/>
                <p:cNvCxnSpPr>
                  <a:stCxn id="47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75" name="Oval 47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6" name="Oval 47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7" name="Flowchart: Decision 47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8" name="Flowchart: Decision 47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9" name="Flowchart: Process 47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0" name="Flowchart: Process 47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1" name="Flowchart: Process 48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2" name="Flowchart: Process 48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3" name="Flowchart: Process 48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8" name="Group 307"/>
            <p:cNvGrpSpPr/>
            <p:nvPr/>
          </p:nvGrpSpPr>
          <p:grpSpPr>
            <a:xfrm>
              <a:off x="7983513" y="1945650"/>
              <a:ext cx="989927" cy="1378516"/>
              <a:chOff x="7983513" y="1272550"/>
              <a:chExt cx="989927" cy="1378516"/>
            </a:xfrm>
          </p:grpSpPr>
          <p:sp>
            <p:nvSpPr>
              <p:cNvPr id="438" name="Rectangle 43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9" name="Rectangle 43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1" name="Rectangle 440"/>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2" name="Rectangle 441"/>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3" name="Rectangle 442"/>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4" name="Rectangle 443"/>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5" name="Rectangle 444"/>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6" name="Rectangle 445"/>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8" name="Rectangle 447"/>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9" name="Rectangle 448"/>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3" name="Rectangle 45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5" name="Rectangle 46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6" name="Rectangle 46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7" name="Rectangle 46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8" name="Rectangle 46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9" name="Rectangle 46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0" name="Rectangle 46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9" name="Group 308"/>
            <p:cNvGrpSpPr/>
            <p:nvPr/>
          </p:nvGrpSpPr>
          <p:grpSpPr>
            <a:xfrm>
              <a:off x="5895503" y="1955025"/>
              <a:ext cx="1229051" cy="1725027"/>
              <a:chOff x="5895503" y="1281925"/>
              <a:chExt cx="1229051" cy="1725027"/>
            </a:xfrm>
          </p:grpSpPr>
          <p:grpSp>
            <p:nvGrpSpPr>
              <p:cNvPr id="310" name="Group 309"/>
              <p:cNvGrpSpPr/>
              <p:nvPr/>
            </p:nvGrpSpPr>
            <p:grpSpPr>
              <a:xfrm>
                <a:off x="5895503" y="1281925"/>
                <a:ext cx="1229051" cy="1725027"/>
                <a:chOff x="5895503" y="1281925"/>
                <a:chExt cx="1229051" cy="1725027"/>
              </a:xfrm>
            </p:grpSpPr>
            <p:sp>
              <p:nvSpPr>
                <p:cNvPr id="426" name="Freeform 42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7" name="Right Triangle 43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1" name="Group 310"/>
              <p:cNvGrpSpPr/>
              <p:nvPr/>
            </p:nvGrpSpPr>
            <p:grpSpPr>
              <a:xfrm>
                <a:off x="5996740" y="1640587"/>
                <a:ext cx="1000052" cy="1136612"/>
                <a:chOff x="5996740" y="1640587"/>
                <a:chExt cx="1000052" cy="1136612"/>
              </a:xfrm>
            </p:grpSpPr>
            <p:grpSp>
              <p:nvGrpSpPr>
                <p:cNvPr id="312" name="Group 311"/>
                <p:cNvGrpSpPr/>
                <p:nvPr/>
              </p:nvGrpSpPr>
              <p:grpSpPr>
                <a:xfrm>
                  <a:off x="6265272" y="1646040"/>
                  <a:ext cx="731520" cy="87880"/>
                  <a:chOff x="6265272" y="1646040"/>
                  <a:chExt cx="731520" cy="87880"/>
                </a:xfrm>
              </p:grpSpPr>
              <p:sp>
                <p:nvSpPr>
                  <p:cNvPr id="402" name="Rectangle 401"/>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8" name="Rectangle 41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5" name="Rectangle 42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3" name="Group 312"/>
                <p:cNvGrpSpPr/>
                <p:nvPr/>
              </p:nvGrpSpPr>
              <p:grpSpPr>
                <a:xfrm>
                  <a:off x="6265272" y="1889531"/>
                  <a:ext cx="731520" cy="87880"/>
                  <a:chOff x="6265272" y="1889531"/>
                  <a:chExt cx="731520" cy="87880"/>
                </a:xfrm>
              </p:grpSpPr>
              <p:sp>
                <p:nvSpPr>
                  <p:cNvPr id="400" name="Rectangle 39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1" name="Rectangle 40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4" name="Group 313"/>
                <p:cNvGrpSpPr/>
                <p:nvPr/>
              </p:nvGrpSpPr>
              <p:grpSpPr>
                <a:xfrm>
                  <a:off x="6265272" y="2130746"/>
                  <a:ext cx="709184" cy="87880"/>
                  <a:chOff x="6265272" y="2130746"/>
                  <a:chExt cx="709184" cy="87880"/>
                </a:xfrm>
              </p:grpSpPr>
              <p:sp>
                <p:nvSpPr>
                  <p:cNvPr id="384" name="Rectangle 38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8" name="Rectangle 397"/>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9" name="Rectangle 398"/>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5" name="Group 314"/>
                <p:cNvGrpSpPr/>
                <p:nvPr/>
              </p:nvGrpSpPr>
              <p:grpSpPr>
                <a:xfrm>
                  <a:off x="6265272" y="2374770"/>
                  <a:ext cx="731520" cy="87880"/>
                  <a:chOff x="6265272" y="2374770"/>
                  <a:chExt cx="731520" cy="87880"/>
                </a:xfrm>
              </p:grpSpPr>
              <p:sp>
                <p:nvSpPr>
                  <p:cNvPr id="382" name="Rectangle 38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3" name="Rectangle 38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6" name="Group 315"/>
                <p:cNvGrpSpPr/>
                <p:nvPr/>
              </p:nvGrpSpPr>
              <p:grpSpPr>
                <a:xfrm>
                  <a:off x="6265272" y="2623634"/>
                  <a:ext cx="731520" cy="87880"/>
                  <a:chOff x="6265272" y="2623634"/>
                  <a:chExt cx="731520" cy="87880"/>
                </a:xfrm>
              </p:grpSpPr>
              <p:sp>
                <p:nvSpPr>
                  <p:cNvPr id="365" name="Rectangle 364"/>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5" name="Rectangle 374"/>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6" name="Rectangle 375"/>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17" name="Rectangle 31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8" name="Rectangle 31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9" name="Group 318"/>
                <p:cNvGrpSpPr/>
                <p:nvPr/>
              </p:nvGrpSpPr>
              <p:grpSpPr>
                <a:xfrm>
                  <a:off x="5996740" y="1640587"/>
                  <a:ext cx="154817" cy="154817"/>
                  <a:chOff x="5996740" y="1640587"/>
                  <a:chExt cx="154817" cy="154817"/>
                </a:xfrm>
              </p:grpSpPr>
              <p:sp>
                <p:nvSpPr>
                  <p:cNvPr id="359" name="Rectangle 358"/>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64"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0" name="Group 319"/>
                <p:cNvGrpSpPr/>
                <p:nvPr/>
              </p:nvGrpSpPr>
              <p:grpSpPr>
                <a:xfrm>
                  <a:off x="5996740" y="1886036"/>
                  <a:ext cx="154817" cy="154817"/>
                  <a:chOff x="5996740" y="1886036"/>
                  <a:chExt cx="154817" cy="154817"/>
                </a:xfrm>
              </p:grpSpPr>
              <p:sp>
                <p:nvSpPr>
                  <p:cNvPr id="344" name="Rectangle 34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48"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1" name="Group 320"/>
                <p:cNvGrpSpPr/>
                <p:nvPr/>
              </p:nvGrpSpPr>
              <p:grpSpPr>
                <a:xfrm>
                  <a:off x="5996740" y="2376934"/>
                  <a:ext cx="154817" cy="154817"/>
                  <a:chOff x="5996740" y="2376934"/>
                  <a:chExt cx="154817" cy="154817"/>
                </a:xfrm>
              </p:grpSpPr>
              <p:sp>
                <p:nvSpPr>
                  <p:cNvPr id="322" name="Rectangle 32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2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77580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Further reading…</a:t>
            </a:r>
            <a:endParaRPr lang="en-US" dirty="0"/>
          </a:p>
        </p:txBody>
      </p:sp>
      <p:sp>
        <p:nvSpPr>
          <p:cNvPr id="3" name="Text Placeholder 2"/>
          <p:cNvSpPr>
            <a:spLocks noGrp="1"/>
          </p:cNvSpPr>
          <p:nvPr>
            <p:ph type="body" sz="quarter" idx="4294967295"/>
          </p:nvPr>
        </p:nvSpPr>
        <p:spPr>
          <a:xfrm>
            <a:off x="0" y="1212850"/>
            <a:ext cx="11612563" cy="3016250"/>
          </a:xfrm>
        </p:spPr>
        <p:txBody>
          <a:bodyPr/>
          <a:lstStyle/>
          <a:p>
            <a:pPr marL="0" indent="0">
              <a:spcBef>
                <a:spcPts val="1200"/>
              </a:spcBef>
              <a:buNone/>
            </a:pPr>
            <a:r>
              <a:rPr lang="en-US" sz="3200" dirty="0" smtClean="0">
                <a:hlinkClick r:id="rId2"/>
              </a:rPr>
              <a:t>Getting Started with Office </a:t>
            </a:r>
            <a:r>
              <a:rPr lang="en-US" sz="3200" dirty="0" smtClean="0">
                <a:hlinkClick r:id="rId2"/>
              </a:rPr>
              <a:t>Add-ins</a:t>
            </a:r>
            <a:endParaRPr lang="en-US" sz="3200" dirty="0" smtClean="0"/>
          </a:p>
          <a:p>
            <a:pPr marL="0" indent="0">
              <a:spcBef>
                <a:spcPts val="1200"/>
              </a:spcBef>
              <a:buNone/>
            </a:pPr>
            <a:r>
              <a:rPr lang="en-US" sz="3200" dirty="0" smtClean="0">
                <a:hlinkClick r:id="rId3"/>
              </a:rPr>
              <a:t>Office </a:t>
            </a:r>
            <a:r>
              <a:rPr lang="en-US" sz="3200" dirty="0" smtClean="0">
                <a:hlinkClick r:id="rId3"/>
              </a:rPr>
              <a:t>Add-in </a:t>
            </a:r>
            <a:r>
              <a:rPr lang="en-US" sz="3200" dirty="0" smtClean="0">
                <a:hlinkClick r:id="rId3"/>
              </a:rPr>
              <a:t>Code Samples</a:t>
            </a:r>
            <a:r>
              <a:rPr lang="en-US" sz="3200" dirty="0" smtClean="0"/>
              <a:t>  </a:t>
            </a:r>
          </a:p>
          <a:p>
            <a:pPr marL="0" indent="0">
              <a:spcBef>
                <a:spcPts val="1200"/>
              </a:spcBef>
              <a:buNone/>
            </a:pPr>
            <a:r>
              <a:rPr lang="en-US" sz="3200" dirty="0" smtClean="0">
                <a:hlinkClick r:id="rId4"/>
              </a:rPr>
              <a:t>Office </a:t>
            </a:r>
            <a:r>
              <a:rPr lang="en-US" sz="3200" dirty="0" smtClean="0">
                <a:hlinkClick r:id="rId4"/>
              </a:rPr>
              <a:t>Add-in </a:t>
            </a:r>
            <a:r>
              <a:rPr lang="en-US" sz="3200" dirty="0" smtClean="0">
                <a:hlinkClick r:id="rId4"/>
              </a:rPr>
              <a:t>Training videos &amp; hands on labs </a:t>
            </a:r>
            <a:endParaRPr lang="en-US" sz="3200" dirty="0" smtClean="0"/>
          </a:p>
          <a:p>
            <a:pPr marL="0" indent="0">
              <a:spcBef>
                <a:spcPts val="1200"/>
              </a:spcBef>
              <a:buNone/>
            </a:pPr>
            <a:r>
              <a:rPr lang="en-US" sz="3200" dirty="0" smtClean="0">
                <a:hlinkClick r:id="rId5"/>
              </a:rPr>
              <a:t>Office </a:t>
            </a:r>
            <a:r>
              <a:rPr lang="en-US" sz="3200" dirty="0" smtClean="0">
                <a:hlinkClick r:id="rId5"/>
              </a:rPr>
              <a:t>Add-in </a:t>
            </a:r>
            <a:r>
              <a:rPr lang="en-US" sz="3200" dirty="0" smtClean="0">
                <a:hlinkClick r:id="rId5"/>
              </a:rPr>
              <a:t>Snack videos</a:t>
            </a:r>
            <a:endParaRPr lang="en-US" sz="3200" dirty="0" smtClean="0"/>
          </a:p>
          <a:p>
            <a:pPr marL="0" indent="0">
              <a:spcBef>
                <a:spcPts val="1200"/>
              </a:spcBef>
              <a:buNone/>
            </a:pPr>
            <a:r>
              <a:rPr lang="en-US" sz="3200" dirty="0" smtClean="0">
                <a:hlinkClick r:id="rId6"/>
              </a:rPr>
              <a:t>Office </a:t>
            </a:r>
            <a:r>
              <a:rPr lang="en-US" sz="3200" dirty="0" smtClean="0">
                <a:hlinkClick r:id="rId6"/>
              </a:rPr>
              <a:t>Add-in </a:t>
            </a:r>
            <a:r>
              <a:rPr lang="en-US" sz="3200" dirty="0" smtClean="0">
                <a:hlinkClick r:id="rId6"/>
              </a:rPr>
              <a:t>documentation</a:t>
            </a:r>
            <a:endParaRPr lang="en-US" sz="3200" dirty="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grpSp>
    </p:spTree>
    <p:extLst>
      <p:ext uri="{BB962C8B-B14F-4D97-AF65-F5344CB8AC3E}">
        <p14:creationId xmlns:p14="http://schemas.microsoft.com/office/powerpoint/2010/main" val="32443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3006924"/>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0" y="5197475"/>
            <a:ext cx="12185650" cy="630238"/>
          </a:xfrm>
          <a:prstGeom prst="rect">
            <a:avLst/>
          </a:prstGeom>
        </p:spPr>
        <p:txBody>
          <a:bodyPr/>
          <a:lstStyle/>
          <a:p>
            <a:pPr marL="0" indent="0" algn="ctr">
              <a:buNone/>
            </a:pPr>
            <a:r>
              <a:rPr lang="en-US" sz="3136" dirty="0">
                <a:hlinkClick r:id="rId3"/>
              </a:rPr>
              <a:t>http://dev.office.com/devprogram</a:t>
            </a:r>
            <a:r>
              <a:rPr lang="en-US" sz="3136" dirty="0"/>
              <a:t> </a:t>
            </a:r>
          </a:p>
        </p:txBody>
      </p:sp>
      <p:grpSp>
        <p:nvGrpSpPr>
          <p:cNvPr id="294" name="Group 293"/>
          <p:cNvGrpSpPr/>
          <p:nvPr/>
        </p:nvGrpSpPr>
        <p:grpSpPr>
          <a:xfrm>
            <a:off x="581707" y="2329165"/>
            <a:ext cx="2289395" cy="1840777"/>
            <a:chOff x="457200" y="2260433"/>
            <a:chExt cx="2290317" cy="1841517"/>
          </a:xfrm>
        </p:grpSpPr>
        <p:sp>
          <p:nvSpPr>
            <p:cNvPr id="67" name="Rectangle 66"/>
            <p:cNvSpPr/>
            <p:nvPr/>
          </p:nvSpPr>
          <p:spPr>
            <a:xfrm>
              <a:off x="457200" y="3466393"/>
              <a:ext cx="2290317" cy="635557"/>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E-mail </a:t>
              </a:r>
              <a:br>
                <a:rPr lang="en-US" sz="1960" dirty="0">
                  <a:gradFill>
                    <a:gsLst>
                      <a:gs pos="28319">
                        <a:srgbClr val="000000"/>
                      </a:gs>
                      <a:gs pos="52212">
                        <a:srgbClr val="000000"/>
                      </a:gs>
                    </a:gsLst>
                    <a:lin ang="5400000" scaled="0"/>
                  </a:gradFill>
                </a:rPr>
              </a:br>
              <a:r>
                <a:rPr lang="en-US" sz="1960" dirty="0" smtClean="0">
                  <a:gradFill>
                    <a:gsLst>
                      <a:gs pos="28319">
                        <a:srgbClr val="000000"/>
                      </a:gs>
                      <a:gs pos="52212">
                        <a:srgbClr val="000000"/>
                      </a:gs>
                    </a:gsLst>
                    <a:lin ang="5400000" scaled="0"/>
                  </a:gradFill>
                </a:rPr>
                <a:t>newsletters</a:t>
              </a:r>
              <a:endParaRPr lang="en-US" sz="1960" dirty="0">
                <a:gradFill>
                  <a:gsLst>
                    <a:gs pos="28319">
                      <a:srgbClr val="000000"/>
                    </a:gs>
                    <a:gs pos="52212">
                      <a:srgbClr val="000000"/>
                    </a:gs>
                  </a:gsLst>
                  <a:lin ang="5400000" scaled="0"/>
                </a:gradFill>
              </a:endParaRP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089878"/>
            <a:chOff x="3320378" y="2282825"/>
            <a:chExt cx="1610489" cy="2090720"/>
          </a:xfrm>
        </p:grpSpPr>
        <p:sp>
          <p:nvSpPr>
            <p:cNvPr id="1041" name="Rectangle 1040"/>
            <p:cNvSpPr/>
            <p:nvPr/>
          </p:nvSpPr>
          <p:spPr>
            <a:xfrm>
              <a:off x="3320378" y="3466393"/>
              <a:ext cx="1610489" cy="907152"/>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887665"/>
            <a:chOff x="5503728" y="2213527"/>
            <a:chExt cx="1610489" cy="1888424"/>
          </a:xfrm>
        </p:grpSpPr>
        <p:sp>
          <p:nvSpPr>
            <p:cNvPr id="134" name="Rectangle 133"/>
            <p:cNvSpPr/>
            <p:nvPr/>
          </p:nvSpPr>
          <p:spPr>
            <a:xfrm>
              <a:off x="5503728" y="3466393"/>
              <a:ext cx="1610489" cy="635558"/>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887817"/>
            <a:chOff x="7453007" y="2213374"/>
            <a:chExt cx="1745006" cy="1888576"/>
          </a:xfrm>
        </p:grpSpPr>
        <p:sp>
          <p:nvSpPr>
            <p:cNvPr id="142" name="Rectangle 141"/>
            <p:cNvSpPr/>
            <p:nvPr/>
          </p:nvSpPr>
          <p:spPr>
            <a:xfrm>
              <a:off x="7520266" y="3466393"/>
              <a:ext cx="1610489" cy="635557"/>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853340" y="2284903"/>
            <a:ext cx="1609841" cy="1613555"/>
            <a:chOff x="9732563" y="2216150"/>
            <a:chExt cx="1610489" cy="1614203"/>
          </a:xfrm>
        </p:grpSpPr>
        <p:sp>
          <p:nvSpPr>
            <p:cNvPr id="177" name="Rectangle 176"/>
            <p:cNvSpPr/>
            <p:nvPr/>
          </p:nvSpPr>
          <p:spPr>
            <a:xfrm>
              <a:off x="9732563" y="3466389"/>
              <a:ext cx="1610489" cy="363964"/>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263376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4.14858E-6 -0.08375 L -4.14858E-6 -3.73581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4.3809E-6 -0.08375 L -4.3809E-6 -4.35315E-6 " pathEditMode="relative" rAng="0" ptsTypes="AA">
                                      <p:cBhvr>
                                        <p:cTn id="25" dur="1000" fill="hold"/>
                                        <p:tgtEl>
                                          <p:spTgt spid="297"/>
                                        </p:tgtEl>
                                        <p:attrNameLst>
                                          <p:attrName>ppt_x</p:attrName>
                                          <p:attrName>ppt_y</p:attrName>
                                        </p:attrNameLst>
                                      </p:cBhvr>
                                      <p:rCtr x="0" y="4176"/>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7.12665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4.79449E-6 -0.08375 L -4.79449E-6 7.12665E-7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3.44396E-6 -0.08375 L -3.44396E-6 2.58738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AutoShape 151"/>
          <p:cNvSpPr>
            <a:spLocks noChangeAspect="1" noChangeArrowheads="1" noTextEdit="1"/>
          </p:cNvSpPr>
          <p:nvPr/>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AutoShape 167"/>
          <p:cNvSpPr>
            <a:spLocks noChangeAspect="1" noChangeArrowheads="1" noTextEdit="1"/>
          </p:cNvSpPr>
          <p:nvPr/>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AutoShape 177"/>
          <p:cNvSpPr>
            <a:spLocks noChangeAspect="1" noChangeArrowheads="1" noTextEdit="1"/>
          </p:cNvSpPr>
          <p:nvPr/>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AutoShape 219"/>
          <p:cNvSpPr>
            <a:spLocks noChangeAspect="1" noChangeArrowheads="1" noTextEdit="1"/>
          </p:cNvSpPr>
          <p:nvPr/>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AutoShape 257"/>
          <p:cNvSpPr>
            <a:spLocks noChangeAspect="1" noChangeArrowheads="1" noTextEdit="1"/>
          </p:cNvSpPr>
          <p:nvPr/>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AutoShape 77"/>
          <p:cNvSpPr>
            <a:spLocks noChangeAspect="1" noChangeArrowheads="1" noTextEdit="1"/>
          </p:cNvSpPr>
          <p:nvPr/>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0" name="Group 19"/>
          <p:cNvGrpSpPr/>
          <p:nvPr/>
        </p:nvGrpSpPr>
        <p:grpSpPr>
          <a:xfrm>
            <a:off x="449018" y="1212184"/>
            <a:ext cx="5509225" cy="1864634"/>
            <a:chOff x="446696" y="1211263"/>
            <a:chExt cx="5511441" cy="1865385"/>
          </a:xfrm>
        </p:grpSpPr>
        <p:sp>
          <p:nvSpPr>
            <p:cNvPr id="25" name="Rectangle 5"/>
            <p:cNvSpPr>
              <a:spLocks noChangeArrowheads="1"/>
            </p:cNvSpPr>
            <p:nvPr/>
          </p:nvSpPr>
          <p:spPr bwMode="auto">
            <a:xfrm>
              <a:off x="446696" y="1211263"/>
              <a:ext cx="5511441"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hlinkClick r:id="rId3"/>
                </a:rPr>
                <a:t>https://www.yammer.com/itpronetwork</a:t>
              </a:r>
              <a:r>
                <a:rPr lang="en-US" sz="1799" dirty="0">
                  <a:solidFill>
                    <a:srgbClr val="404040"/>
                  </a:solidFill>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2" name="Group 21"/>
          <p:cNvGrpSpPr/>
          <p:nvPr/>
        </p:nvGrpSpPr>
        <p:grpSpPr>
          <a:xfrm>
            <a:off x="8218831" y="1218557"/>
            <a:ext cx="3758130" cy="3620806"/>
            <a:chOff x="8219635" y="1217640"/>
            <a:chExt cx="3759642" cy="3622263"/>
          </a:xfrm>
        </p:grpSpPr>
        <p:grpSp>
          <p:nvGrpSpPr>
            <p:cNvPr id="14" name="Group 13"/>
            <p:cNvGrpSpPr/>
            <p:nvPr/>
          </p:nvGrpSpPr>
          <p:grpSpPr>
            <a:xfrm>
              <a:off x="10137980" y="1225066"/>
              <a:ext cx="1841297" cy="3614837"/>
              <a:chOff x="10137980" y="1225066"/>
              <a:chExt cx="1841297" cy="3614837"/>
            </a:xfrm>
          </p:grpSpPr>
          <p:sp>
            <p:nvSpPr>
              <p:cNvPr id="342" name="Rectangle 179"/>
              <p:cNvSpPr>
                <a:spLocks noChangeArrowheads="1"/>
              </p:cNvSpPr>
              <p:nvPr/>
            </p:nvSpPr>
            <p:spPr bwMode="auto">
              <a:xfrm>
                <a:off x="10137980" y="1225066"/>
                <a:ext cx="1841297"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3" name="Group 12"/>
            <p:cNvGrpSpPr/>
            <p:nvPr/>
          </p:nvGrpSpPr>
          <p:grpSpPr>
            <a:xfrm>
              <a:off x="8219635" y="1217640"/>
              <a:ext cx="3759641" cy="1856191"/>
              <a:chOff x="8219635" y="1217640"/>
              <a:chExt cx="3759641" cy="1856191"/>
            </a:xfrm>
          </p:grpSpPr>
          <p:sp>
            <p:nvSpPr>
              <p:cNvPr id="136" name="Rectangle 120"/>
              <p:cNvSpPr>
                <a:spLocks noChangeArrowheads="1"/>
              </p:cNvSpPr>
              <p:nvPr/>
            </p:nvSpPr>
            <p:spPr bwMode="auto">
              <a:xfrm>
                <a:off x="8219635" y="1217640"/>
                <a:ext cx="3759641"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4"/>
                  </a:rPr>
                  <a:t>@</a:t>
                </a:r>
                <a:r>
                  <a:rPr lang="en-US" sz="1799" dirty="0" err="1">
                    <a:solidFill>
                      <a:srgbClr val="404040"/>
                    </a:solidFill>
                    <a:hlinkClick r:id="rId4"/>
                  </a:rPr>
                  <a:t>OfficeDev</a:t>
                </a:r>
                <a:r>
                  <a:rPr lang="en-US" sz="1799" dirty="0">
                    <a:solidFill>
                      <a:srgbClr val="404040"/>
                    </a:solidFill>
                  </a:rPr>
                  <a:t> </a:t>
                </a:r>
              </a:p>
            </p:txBody>
          </p:sp>
          <p:sp>
            <p:nvSpPr>
              <p:cNvPr id="34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221381" y="3155931"/>
            <a:ext cx="1823495" cy="1678717"/>
            <a:chOff x="8272463" y="3239849"/>
            <a:chExt cx="1749835" cy="1610904"/>
          </a:xfrm>
        </p:grpSpPr>
        <p:sp>
          <p:nvSpPr>
            <p:cNvPr id="341" name="Rectangle 179"/>
            <p:cNvSpPr>
              <a:spLocks noChangeArrowheads="1"/>
            </p:cNvSpPr>
            <p:nvPr/>
          </p:nvSpPr>
          <p:spPr bwMode="auto">
            <a:xfrm>
              <a:off x="8272463" y="3239849"/>
              <a:ext cx="1749835" cy="1610904"/>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558" name="Group 557"/>
          <p:cNvGrpSpPr/>
          <p:nvPr/>
        </p:nvGrpSpPr>
        <p:grpSpPr>
          <a:xfrm>
            <a:off x="4430043" y="4916478"/>
            <a:ext cx="1766701" cy="1604991"/>
            <a:chOff x="4372535" y="4945063"/>
            <a:chExt cx="1728227" cy="1570037"/>
          </a:xfrm>
        </p:grpSpPr>
        <p:sp>
          <p:nvSpPr>
            <p:cNvPr id="192" name="Rectangle 179"/>
            <p:cNvSpPr>
              <a:spLocks noChangeArrowheads="1"/>
            </p:cNvSpPr>
            <p:nvPr/>
          </p:nvSpPr>
          <p:spPr bwMode="auto">
            <a:xfrm>
              <a:off x="4372535" y="4945063"/>
              <a:ext cx="1728227"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6055136" y="1212184"/>
            <a:ext cx="2072415" cy="1863601"/>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0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0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0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4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4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4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21" name="Group 20"/>
          <p:cNvGrpSpPr/>
          <p:nvPr/>
        </p:nvGrpSpPr>
        <p:grpSpPr>
          <a:xfrm>
            <a:off x="449017" y="3155930"/>
            <a:ext cx="3893183" cy="3365538"/>
            <a:chOff x="446695" y="3149422"/>
            <a:chExt cx="3894750" cy="3366893"/>
          </a:xfrm>
        </p:grpSpPr>
        <p:grpSp>
          <p:nvGrpSpPr>
            <p:cNvPr id="19" name="Group 18"/>
            <p:cNvGrpSpPr/>
            <p:nvPr/>
          </p:nvGrpSpPr>
          <p:grpSpPr>
            <a:xfrm>
              <a:off x="446695" y="3149422"/>
              <a:ext cx="1862135" cy="3363683"/>
              <a:chOff x="446695" y="3149422"/>
              <a:chExt cx="1862135" cy="3363683"/>
            </a:xfrm>
          </p:grpSpPr>
          <p:sp>
            <p:nvSpPr>
              <p:cNvPr id="227" name="Rectangle 203"/>
              <p:cNvSpPr>
                <a:spLocks noChangeArrowheads="1"/>
              </p:cNvSpPr>
              <p:nvPr/>
            </p:nvSpPr>
            <p:spPr bwMode="auto">
              <a:xfrm>
                <a:off x="446695" y="3149422"/>
                <a:ext cx="1862135" cy="3363683"/>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215" name="Rectangle 203"/>
            <p:cNvSpPr>
              <a:spLocks noChangeArrowheads="1"/>
            </p:cNvSpPr>
            <p:nvPr/>
          </p:nvSpPr>
          <p:spPr bwMode="auto">
            <a:xfrm>
              <a:off x="461603" y="4909145"/>
              <a:ext cx="3879842" cy="1607170"/>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spc="-50" dirty="0">
                  <a:solidFill>
                    <a:srgbClr val="404040"/>
                  </a:solidFill>
                  <a:hlinkClick r:id="rId7"/>
                </a:rPr>
                <a:t>http://</a:t>
              </a:r>
              <a:r>
                <a:rPr lang="en-US" sz="1799" dirty="0">
                  <a:solidFill>
                    <a:srgbClr val="404040"/>
                  </a:solidFill>
                  <a:hlinkClick r:id="rId7"/>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5" name="Group 14"/>
          <p:cNvGrpSpPr/>
          <p:nvPr/>
        </p:nvGrpSpPr>
        <p:grpSpPr>
          <a:xfrm>
            <a:off x="10132721" y="4923615"/>
            <a:ext cx="1844238" cy="159785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8"/>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8" name="Group 17"/>
          <p:cNvGrpSpPr/>
          <p:nvPr/>
        </p:nvGrpSpPr>
        <p:grpSpPr>
          <a:xfrm>
            <a:off x="2399409" y="3155931"/>
            <a:ext cx="1942791" cy="1680983"/>
            <a:chOff x="2397872" y="3155794"/>
            <a:chExt cx="1943573" cy="1681660"/>
          </a:xfrm>
        </p:grpSpPr>
        <p:sp>
          <p:nvSpPr>
            <p:cNvPr id="275" name="Rectangle 266"/>
            <p:cNvSpPr>
              <a:spLocks noChangeArrowheads="1"/>
            </p:cNvSpPr>
            <p:nvPr/>
          </p:nvSpPr>
          <p:spPr bwMode="auto">
            <a:xfrm>
              <a:off x="2397872" y="3155794"/>
              <a:ext cx="1943573" cy="1681660"/>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smtClean="0">
                  <a:gradFill>
                    <a:gsLst>
                      <a:gs pos="0">
                        <a:srgbClr val="505050"/>
                      </a:gs>
                      <a:gs pos="100000">
                        <a:srgbClr val="505050"/>
                      </a:gs>
                    </a:gsLst>
                    <a:lin ang="5400000" scaled="0"/>
                  </a:gradFill>
                </a:rPr>
                <a:t>[Microsoft-office</a:t>
              </a:r>
              <a:r>
                <a:rPr lang="en-US" sz="1764" dirty="0">
                  <a:gradFill>
                    <a:gsLst>
                      <a:gs pos="0">
                        <a:srgbClr val="505050"/>
                      </a:gs>
                      <a:gs pos="100000">
                        <a:srgbClr val="505050"/>
                      </a:gs>
                    </a:gsLst>
                    <a:lin ang="5400000" scaled="0"/>
                  </a:gradFill>
                </a:rPr>
                <a:t>]</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17" name="Group 16"/>
          <p:cNvGrpSpPr/>
          <p:nvPr/>
        </p:nvGrpSpPr>
        <p:grpSpPr>
          <a:xfrm>
            <a:off x="4433729" y="3155931"/>
            <a:ext cx="3695125" cy="1678717"/>
            <a:chOff x="4433010" y="3160511"/>
            <a:chExt cx="3696612" cy="1679392"/>
          </a:xfrm>
        </p:grpSpPr>
        <p:sp>
          <p:nvSpPr>
            <p:cNvPr id="168" name="Rectangle 153"/>
            <p:cNvSpPr>
              <a:spLocks noChangeArrowheads="1"/>
            </p:cNvSpPr>
            <p:nvPr/>
          </p:nvSpPr>
          <p:spPr bwMode="auto">
            <a:xfrm>
              <a:off x="4433010" y="3160511"/>
              <a:ext cx="3696612"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9"/>
                </a:rPr>
                <a:t>http://aka.ms/O365DevShow</a:t>
              </a:r>
              <a:r>
                <a:rPr lang="en-US" sz="1399" dirty="0">
                  <a:solidFill>
                    <a:srgbClr val="FFFFFF"/>
                  </a:solidFill>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61" name="Rectangle 560"/>
          <p:cNvSpPr/>
          <p:nvPr/>
        </p:nvSpPr>
        <p:spPr bwMode="auto">
          <a:xfrm>
            <a:off x="-19408" y="-4542"/>
            <a:ext cx="12476923" cy="122001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grpSp>
        <p:nvGrpSpPr>
          <p:cNvPr id="5" name="Group 4"/>
          <p:cNvGrpSpPr/>
          <p:nvPr/>
        </p:nvGrpSpPr>
        <p:grpSpPr>
          <a:xfrm>
            <a:off x="6285470" y="4923616"/>
            <a:ext cx="3759406" cy="1597853"/>
            <a:chOff x="6287140" y="4916033"/>
            <a:chExt cx="3759406" cy="1597853"/>
          </a:xfrm>
        </p:grpSpPr>
        <p:sp>
          <p:nvSpPr>
            <p:cNvPr id="229" name="Rectangle 153"/>
            <p:cNvSpPr>
              <a:spLocks noChangeArrowheads="1"/>
            </p:cNvSpPr>
            <p:nvPr/>
          </p:nvSpPr>
          <p:spPr bwMode="auto">
            <a:xfrm>
              <a:off x="6287140" y="4916033"/>
              <a:ext cx="37594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Tree>
    <p:extLst>
      <p:ext uri="{BB962C8B-B14F-4D97-AF65-F5344CB8AC3E}">
        <p14:creationId xmlns:p14="http://schemas.microsoft.com/office/powerpoint/2010/main" val="24948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ppt_x"/>
                                          </p:val>
                                        </p:tav>
                                        <p:tav tm="100000">
                                          <p:val>
                                            <p:strVal val="#ppt_x"/>
                                          </p:val>
                                        </p:tav>
                                      </p:tavLst>
                                    </p:anim>
                                    <p:anim calcmode="lin" valueType="num">
                                      <p:cBhvr additive="base">
                                        <p:cTn id="32" dur="75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08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99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Developer vision</a:t>
            </a:r>
            <a:endParaRPr lang="en-US" dirty="0"/>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284" name="USER"/>
          <p:cNvSpPr/>
          <p:nvPr/>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Tree>
    <p:extLst>
      <p:ext uri="{BB962C8B-B14F-4D97-AF65-F5344CB8AC3E}">
        <p14:creationId xmlns:p14="http://schemas.microsoft.com/office/powerpoint/2010/main" val="8788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83"/>
                                        </p:tgtEl>
                                        <p:attrNameLst>
                                          <p:attrName>style.visibility</p:attrName>
                                        </p:attrNameLst>
                                      </p:cBhvr>
                                      <p:to>
                                        <p:strVal val="visible"/>
                                      </p:to>
                                    </p:set>
                                    <p:anim calcmode="lin" valueType="num">
                                      <p:cBhvr additive="base">
                                        <p:cTn id="11" dur="640" fill="hold"/>
                                        <p:tgtEl>
                                          <p:spTgt spid="283"/>
                                        </p:tgtEl>
                                        <p:attrNameLst>
                                          <p:attrName>ppt_x</p:attrName>
                                        </p:attrNameLst>
                                      </p:cBhvr>
                                      <p:tavLst>
                                        <p:tav tm="0">
                                          <p:val>
                                            <p:strVal val="1+#ppt_w/2"/>
                                          </p:val>
                                        </p:tav>
                                        <p:tav tm="100000">
                                          <p:val>
                                            <p:strVal val="#ppt_x"/>
                                          </p:val>
                                        </p:tav>
                                      </p:tavLst>
                                    </p:anim>
                                    <p:anim calcmode="lin" valueType="num">
                                      <p:cBhvr additive="base">
                                        <p:cTn id="12"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5"/>
                                        </p:tgtEl>
                                        <p:attrNameLst>
                                          <p:attrName>style.visibility</p:attrName>
                                        </p:attrNameLst>
                                      </p:cBhvr>
                                      <p:to>
                                        <p:strVal val="visible"/>
                                      </p:to>
                                    </p:set>
                                    <p:animEffect transition="in" filter="fade">
                                      <p:cBhvr>
                                        <p:cTn id="17" dur="500"/>
                                        <p:tgtEl>
                                          <p:spTgt spid="465"/>
                                        </p:tgtEl>
                                      </p:cBhvr>
                                    </p:animEffect>
                                    <p:anim calcmode="lin" valueType="num">
                                      <p:cBhvr>
                                        <p:cTn id="18" dur="500" fill="hold"/>
                                        <p:tgtEl>
                                          <p:spTgt spid="465"/>
                                        </p:tgtEl>
                                        <p:attrNameLst>
                                          <p:attrName>ppt_x</p:attrName>
                                        </p:attrNameLst>
                                      </p:cBhvr>
                                      <p:tavLst>
                                        <p:tav tm="0">
                                          <p:val>
                                            <p:strVal val="#ppt_x"/>
                                          </p:val>
                                        </p:tav>
                                        <p:tav tm="100000">
                                          <p:val>
                                            <p:strVal val="#ppt_x"/>
                                          </p:val>
                                        </p:tav>
                                      </p:tavLst>
                                    </p:anim>
                                    <p:anim calcmode="lin" valueType="num">
                                      <p:cBhvr>
                                        <p:cTn id="19" dur="500" fill="hold"/>
                                        <p:tgtEl>
                                          <p:spTgt spid="465"/>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466"/>
                                        </p:tgtEl>
                                        <p:attrNameLst>
                                          <p:attrName>style.visibility</p:attrName>
                                        </p:attrNameLst>
                                      </p:cBhvr>
                                      <p:to>
                                        <p:strVal val="visible"/>
                                      </p:to>
                                    </p:set>
                                    <p:animEffect transition="in" filter="fade">
                                      <p:cBhvr>
                                        <p:cTn id="23" dur="500"/>
                                        <p:tgtEl>
                                          <p:spTgt spid="466"/>
                                        </p:tgtEl>
                                      </p:cBhvr>
                                    </p:animEffect>
                                    <p:anim calcmode="lin" valueType="num">
                                      <p:cBhvr>
                                        <p:cTn id="24" dur="500" fill="hold"/>
                                        <p:tgtEl>
                                          <p:spTgt spid="466"/>
                                        </p:tgtEl>
                                        <p:attrNameLst>
                                          <p:attrName>ppt_x</p:attrName>
                                        </p:attrNameLst>
                                      </p:cBhvr>
                                      <p:tavLst>
                                        <p:tav tm="0">
                                          <p:val>
                                            <p:strVal val="#ppt_x"/>
                                          </p:val>
                                        </p:tav>
                                        <p:tav tm="100000">
                                          <p:val>
                                            <p:strVal val="#ppt_x"/>
                                          </p:val>
                                        </p:tav>
                                      </p:tavLst>
                                    </p:anim>
                                    <p:anim calcmode="lin" valueType="num">
                                      <p:cBhvr>
                                        <p:cTn id="25" dur="500" fill="hold"/>
                                        <p:tgtEl>
                                          <p:spTgt spid="466"/>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67"/>
                                        </p:tgtEl>
                                        <p:attrNameLst>
                                          <p:attrName>style.visibility</p:attrName>
                                        </p:attrNameLst>
                                      </p:cBhvr>
                                      <p:to>
                                        <p:strVal val="visible"/>
                                      </p:to>
                                    </p:set>
                                    <p:animEffect transition="in" filter="fade">
                                      <p:cBhvr>
                                        <p:cTn id="29" dur="500"/>
                                        <p:tgtEl>
                                          <p:spTgt spid="467"/>
                                        </p:tgtEl>
                                      </p:cBhvr>
                                    </p:animEffect>
                                    <p:anim calcmode="lin" valueType="num">
                                      <p:cBhvr>
                                        <p:cTn id="30" dur="500" fill="hold"/>
                                        <p:tgtEl>
                                          <p:spTgt spid="467"/>
                                        </p:tgtEl>
                                        <p:attrNameLst>
                                          <p:attrName>ppt_x</p:attrName>
                                        </p:attrNameLst>
                                      </p:cBhvr>
                                      <p:tavLst>
                                        <p:tav tm="0">
                                          <p:val>
                                            <p:strVal val="#ppt_x"/>
                                          </p:val>
                                        </p:tav>
                                        <p:tav tm="100000">
                                          <p:val>
                                            <p:strVal val="#ppt_x"/>
                                          </p:val>
                                        </p:tav>
                                      </p:tavLst>
                                    </p:anim>
                                    <p:anim calcmode="lin" valueType="num">
                                      <p:cBhvr>
                                        <p:cTn id="31" dur="500" fill="hold"/>
                                        <p:tgtEl>
                                          <p:spTgt spid="467"/>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468"/>
                                        </p:tgtEl>
                                        <p:attrNameLst>
                                          <p:attrName>style.visibility</p:attrName>
                                        </p:attrNameLst>
                                      </p:cBhvr>
                                      <p:to>
                                        <p:strVal val="visible"/>
                                      </p:to>
                                    </p:set>
                                    <p:animEffect transition="in" filter="fade">
                                      <p:cBhvr>
                                        <p:cTn id="35" dur="500"/>
                                        <p:tgtEl>
                                          <p:spTgt spid="468"/>
                                        </p:tgtEl>
                                      </p:cBhvr>
                                    </p:animEffect>
                                    <p:anim calcmode="lin" valueType="num">
                                      <p:cBhvr>
                                        <p:cTn id="36" dur="500" fill="hold"/>
                                        <p:tgtEl>
                                          <p:spTgt spid="468"/>
                                        </p:tgtEl>
                                        <p:attrNameLst>
                                          <p:attrName>ppt_x</p:attrName>
                                        </p:attrNameLst>
                                      </p:cBhvr>
                                      <p:tavLst>
                                        <p:tav tm="0">
                                          <p:val>
                                            <p:strVal val="#ppt_x"/>
                                          </p:val>
                                        </p:tav>
                                        <p:tav tm="100000">
                                          <p:val>
                                            <p:strVal val="#ppt_x"/>
                                          </p:val>
                                        </p:tav>
                                      </p:tavLst>
                                    </p:anim>
                                    <p:anim calcmode="lin" valueType="num">
                                      <p:cBhvr>
                                        <p:cTn id="37" dur="500" fill="hold"/>
                                        <p:tgtEl>
                                          <p:spTgt spid="468"/>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grpId="0" nodeType="afterEffect">
                                  <p:stCondLst>
                                    <p:cond delay="0"/>
                                  </p:stCondLst>
                                  <p:childTnLst>
                                    <p:set>
                                      <p:cBhvr>
                                        <p:cTn id="40" dur="1" fill="hold">
                                          <p:stCondLst>
                                            <p:cond delay="0"/>
                                          </p:stCondLst>
                                        </p:cTn>
                                        <p:tgtEl>
                                          <p:spTgt spid="469"/>
                                        </p:tgtEl>
                                        <p:attrNameLst>
                                          <p:attrName>style.visibility</p:attrName>
                                        </p:attrNameLst>
                                      </p:cBhvr>
                                      <p:to>
                                        <p:strVal val="visible"/>
                                      </p:to>
                                    </p:set>
                                    <p:animEffect transition="in" filter="fade">
                                      <p:cBhvr>
                                        <p:cTn id="41" dur="500"/>
                                        <p:tgtEl>
                                          <p:spTgt spid="469"/>
                                        </p:tgtEl>
                                      </p:cBhvr>
                                    </p:animEffect>
                                    <p:anim calcmode="lin" valueType="num">
                                      <p:cBhvr>
                                        <p:cTn id="42" dur="500" fill="hold"/>
                                        <p:tgtEl>
                                          <p:spTgt spid="469"/>
                                        </p:tgtEl>
                                        <p:attrNameLst>
                                          <p:attrName>ppt_x</p:attrName>
                                        </p:attrNameLst>
                                      </p:cBhvr>
                                      <p:tavLst>
                                        <p:tav tm="0">
                                          <p:val>
                                            <p:strVal val="#ppt_x"/>
                                          </p:val>
                                        </p:tav>
                                        <p:tav tm="100000">
                                          <p:val>
                                            <p:strVal val="#ppt_x"/>
                                          </p:val>
                                        </p:tav>
                                      </p:tavLst>
                                    </p:anim>
                                    <p:anim calcmode="lin" valueType="num">
                                      <p:cBhvr>
                                        <p:cTn id="43" dur="500" fill="hold"/>
                                        <p:tgtEl>
                                          <p:spTgt spid="469"/>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470"/>
                                        </p:tgtEl>
                                        <p:attrNameLst>
                                          <p:attrName>style.visibility</p:attrName>
                                        </p:attrNameLst>
                                      </p:cBhvr>
                                      <p:to>
                                        <p:strVal val="visible"/>
                                      </p:to>
                                    </p:set>
                                    <p:animEffect transition="in" filter="fade">
                                      <p:cBhvr>
                                        <p:cTn id="47" dur="500"/>
                                        <p:tgtEl>
                                          <p:spTgt spid="470"/>
                                        </p:tgtEl>
                                      </p:cBhvr>
                                    </p:animEffect>
                                    <p:anim calcmode="lin" valueType="num">
                                      <p:cBhvr>
                                        <p:cTn id="48" dur="500" fill="hold"/>
                                        <p:tgtEl>
                                          <p:spTgt spid="470"/>
                                        </p:tgtEl>
                                        <p:attrNameLst>
                                          <p:attrName>ppt_x</p:attrName>
                                        </p:attrNameLst>
                                      </p:cBhvr>
                                      <p:tavLst>
                                        <p:tav tm="0">
                                          <p:val>
                                            <p:strVal val="#ppt_x"/>
                                          </p:val>
                                        </p:tav>
                                        <p:tav tm="100000">
                                          <p:val>
                                            <p:strVal val="#ppt_x"/>
                                          </p:val>
                                        </p:tav>
                                      </p:tavLst>
                                    </p:anim>
                                    <p:anim calcmode="lin" valueType="num">
                                      <p:cBhvr>
                                        <p:cTn id="49" dur="500" fill="hold"/>
                                        <p:tgtEl>
                                          <p:spTgt spid="470"/>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42" presetClass="entr" presetSubtype="0" fill="hold" grpId="0" nodeType="afterEffect">
                                  <p:stCondLst>
                                    <p:cond delay="0"/>
                                  </p:stCondLst>
                                  <p:childTnLst>
                                    <p:set>
                                      <p:cBhvr>
                                        <p:cTn id="52" dur="1" fill="hold">
                                          <p:stCondLst>
                                            <p:cond delay="0"/>
                                          </p:stCondLst>
                                        </p:cTn>
                                        <p:tgtEl>
                                          <p:spTgt spid="471"/>
                                        </p:tgtEl>
                                        <p:attrNameLst>
                                          <p:attrName>style.visibility</p:attrName>
                                        </p:attrNameLst>
                                      </p:cBhvr>
                                      <p:to>
                                        <p:strVal val="visible"/>
                                      </p:to>
                                    </p:set>
                                    <p:animEffect transition="in" filter="fade">
                                      <p:cBhvr>
                                        <p:cTn id="53" dur="500"/>
                                        <p:tgtEl>
                                          <p:spTgt spid="471"/>
                                        </p:tgtEl>
                                      </p:cBhvr>
                                    </p:animEffect>
                                    <p:anim calcmode="lin" valueType="num">
                                      <p:cBhvr>
                                        <p:cTn id="54" dur="500" fill="hold"/>
                                        <p:tgtEl>
                                          <p:spTgt spid="471"/>
                                        </p:tgtEl>
                                        <p:attrNameLst>
                                          <p:attrName>ppt_x</p:attrName>
                                        </p:attrNameLst>
                                      </p:cBhvr>
                                      <p:tavLst>
                                        <p:tav tm="0">
                                          <p:val>
                                            <p:strVal val="#ppt_x"/>
                                          </p:val>
                                        </p:tav>
                                        <p:tav tm="100000">
                                          <p:val>
                                            <p:strVal val="#ppt_x"/>
                                          </p:val>
                                        </p:tav>
                                      </p:tavLst>
                                    </p:anim>
                                    <p:anim calcmode="lin" valueType="num">
                                      <p:cBhvr>
                                        <p:cTn id="55"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07"/>
                                        </p:tgtEl>
                                        <p:attrNameLst>
                                          <p:attrName>style.visibility</p:attrName>
                                        </p:attrNameLst>
                                      </p:cBhvr>
                                      <p:to>
                                        <p:strVal val="visible"/>
                                      </p:to>
                                    </p:set>
                                    <p:animEffect transition="in" filter="wipe(down)">
                                      <p:cBhvr>
                                        <p:cTn id="60" dur="1000"/>
                                        <p:tgtEl>
                                          <p:spTgt spid="507"/>
                                        </p:tgtEl>
                                      </p:cBhvr>
                                    </p:animEffect>
                                  </p:childTnLst>
                                </p:cTn>
                              </p:par>
                            </p:childTnLst>
                          </p:cTn>
                        </p:par>
                        <p:par>
                          <p:cTn id="61" fill="hold">
                            <p:stCondLst>
                              <p:cond delay="1000"/>
                            </p:stCondLst>
                            <p:childTnLst>
                              <p:par>
                                <p:cTn id="62" presetID="19" presetClass="emph" presetSubtype="0" fill="hold" grpId="0" nodeType="afterEffect">
                                  <p:stCondLst>
                                    <p:cond delay="0"/>
                                  </p:stCondLst>
                                  <p:childTnLst>
                                    <p:animClr clrSpc="rgb" dir="cw">
                                      <p:cBhvr override="childStyle">
                                        <p:cTn id="63" dur="500" fill="hold"/>
                                        <p:tgtEl>
                                          <p:spTgt spid="472"/>
                                        </p:tgtEl>
                                        <p:attrNameLst>
                                          <p:attrName>style.color</p:attrName>
                                        </p:attrNameLst>
                                      </p:cBhvr>
                                      <p:to>
                                        <a:srgbClr val="0078D7"/>
                                      </p:to>
                                    </p:animClr>
                                    <p:animClr clrSpc="rgb" dir="cw">
                                      <p:cBhvr>
                                        <p:cTn id="64" dur="500" fill="hold"/>
                                        <p:tgtEl>
                                          <p:spTgt spid="472"/>
                                        </p:tgtEl>
                                        <p:attrNameLst>
                                          <p:attrName>fillcolor</p:attrName>
                                        </p:attrNameLst>
                                      </p:cBhvr>
                                      <p:to>
                                        <a:srgbClr val="0078D7"/>
                                      </p:to>
                                    </p:animClr>
                                    <p:set>
                                      <p:cBhvr>
                                        <p:cTn id="65" dur="500" fill="hold"/>
                                        <p:tgtEl>
                                          <p:spTgt spid="472"/>
                                        </p:tgtEl>
                                        <p:attrNameLst>
                                          <p:attrName>fill.type</p:attrName>
                                        </p:attrNameLst>
                                      </p:cBhvr>
                                      <p:to>
                                        <p:strVal val="solid"/>
                                      </p:to>
                                    </p:set>
                                    <p:set>
                                      <p:cBhvr>
                                        <p:cTn id="66" dur="500" fill="hold"/>
                                        <p:tgtEl>
                                          <p:spTgt spid="472"/>
                                        </p:tgtEl>
                                        <p:attrNameLst>
                                          <p:attrName>fill.on</p:attrName>
                                        </p:attrNameLst>
                                      </p:cBhvr>
                                      <p:to>
                                        <p:strVal val="true"/>
                                      </p:to>
                                    </p:set>
                                  </p:childTnLst>
                                </p:cTn>
                              </p:par>
                            </p:childTnLst>
                          </p:cTn>
                        </p:par>
                        <p:par>
                          <p:cTn id="67" fill="hold">
                            <p:stCondLst>
                              <p:cond delay="1500"/>
                            </p:stCondLst>
                            <p:childTnLst>
                              <p:par>
                                <p:cTn id="68" presetID="22" presetClass="entr" presetSubtype="4" fill="hold" nodeType="afterEffect">
                                  <p:stCondLst>
                                    <p:cond delay="0"/>
                                  </p:stCondLst>
                                  <p:childTnLst>
                                    <p:set>
                                      <p:cBhvr>
                                        <p:cTn id="69" dur="1" fill="hold">
                                          <p:stCondLst>
                                            <p:cond delay="0"/>
                                          </p:stCondLst>
                                        </p:cTn>
                                        <p:tgtEl>
                                          <p:spTgt spid="495"/>
                                        </p:tgtEl>
                                        <p:attrNameLst>
                                          <p:attrName>style.visibility</p:attrName>
                                        </p:attrNameLst>
                                      </p:cBhvr>
                                      <p:to>
                                        <p:strVal val="visible"/>
                                      </p:to>
                                    </p:set>
                                    <p:animEffect transition="in" filter="wipe(down)">
                                      <p:cBhvr>
                                        <p:cTn id="70" dur="600"/>
                                        <p:tgtEl>
                                          <p:spTgt spid="495"/>
                                        </p:tgtEl>
                                      </p:cBhvr>
                                    </p:animEffect>
                                  </p:childTnLst>
                                </p:cTn>
                              </p:par>
                            </p:childTnLst>
                          </p:cTn>
                        </p:par>
                        <p:par>
                          <p:cTn id="71" fill="hold">
                            <p:stCondLst>
                              <p:cond delay="2100"/>
                            </p:stCondLst>
                            <p:childTnLst>
                              <p:par>
                                <p:cTn id="72" presetID="19" presetClass="emph" presetSubtype="0" fill="hold" grpId="0" nodeType="afterEffect">
                                  <p:stCondLst>
                                    <p:cond delay="0"/>
                                  </p:stCondLst>
                                  <p:childTnLst>
                                    <p:animClr clrSpc="rgb" dir="cw">
                                      <p:cBhvr override="childStyle">
                                        <p:cTn id="73" dur="500" fill="hold"/>
                                        <p:tgtEl>
                                          <p:spTgt spid="474"/>
                                        </p:tgtEl>
                                        <p:attrNameLst>
                                          <p:attrName>style.color</p:attrName>
                                        </p:attrNameLst>
                                      </p:cBhvr>
                                      <p:to>
                                        <a:srgbClr val="FF8C00"/>
                                      </p:to>
                                    </p:animClr>
                                    <p:animClr clrSpc="rgb" dir="cw">
                                      <p:cBhvr>
                                        <p:cTn id="74" dur="500" fill="hold"/>
                                        <p:tgtEl>
                                          <p:spTgt spid="474"/>
                                        </p:tgtEl>
                                        <p:attrNameLst>
                                          <p:attrName>fillcolor</p:attrName>
                                        </p:attrNameLst>
                                      </p:cBhvr>
                                      <p:to>
                                        <a:srgbClr val="FF8C00"/>
                                      </p:to>
                                    </p:animClr>
                                    <p:set>
                                      <p:cBhvr>
                                        <p:cTn id="75" dur="500" fill="hold"/>
                                        <p:tgtEl>
                                          <p:spTgt spid="474"/>
                                        </p:tgtEl>
                                        <p:attrNameLst>
                                          <p:attrName>fill.type</p:attrName>
                                        </p:attrNameLst>
                                      </p:cBhvr>
                                      <p:to>
                                        <p:strVal val="solid"/>
                                      </p:to>
                                    </p:set>
                                    <p:set>
                                      <p:cBhvr>
                                        <p:cTn id="76" dur="500" fill="hold"/>
                                        <p:tgtEl>
                                          <p:spTgt spid="474"/>
                                        </p:tgtEl>
                                        <p:attrNameLst>
                                          <p:attrName>fill.on</p:attrName>
                                        </p:attrNameLst>
                                      </p:cBhvr>
                                      <p:to>
                                        <p:strVal val="true"/>
                                      </p:to>
                                    </p:set>
                                  </p:childTnLst>
                                </p:cTn>
                              </p:par>
                            </p:childTnLst>
                          </p:cTn>
                        </p:par>
                        <p:par>
                          <p:cTn id="77" fill="hold">
                            <p:stCondLst>
                              <p:cond delay="2600"/>
                            </p:stCondLst>
                            <p:childTnLst>
                              <p:par>
                                <p:cTn id="78" presetID="22" presetClass="entr" presetSubtype="4" fill="hold" nodeType="afterEffect">
                                  <p:stCondLst>
                                    <p:cond delay="0"/>
                                  </p:stCondLst>
                                  <p:childTnLst>
                                    <p:set>
                                      <p:cBhvr>
                                        <p:cTn id="79" dur="1" fill="hold">
                                          <p:stCondLst>
                                            <p:cond delay="0"/>
                                          </p:stCondLst>
                                        </p:cTn>
                                        <p:tgtEl>
                                          <p:spTgt spid="498"/>
                                        </p:tgtEl>
                                        <p:attrNameLst>
                                          <p:attrName>style.visibility</p:attrName>
                                        </p:attrNameLst>
                                      </p:cBhvr>
                                      <p:to>
                                        <p:strVal val="visible"/>
                                      </p:to>
                                    </p:set>
                                    <p:animEffect transition="in" filter="wipe(down)">
                                      <p:cBhvr>
                                        <p:cTn id="80" dur="600"/>
                                        <p:tgtEl>
                                          <p:spTgt spid="498"/>
                                        </p:tgtEl>
                                      </p:cBhvr>
                                    </p:animEffect>
                                  </p:childTnLst>
                                </p:cTn>
                              </p:par>
                            </p:childTnLst>
                          </p:cTn>
                        </p:par>
                        <p:par>
                          <p:cTn id="81" fill="hold">
                            <p:stCondLst>
                              <p:cond delay="3200"/>
                            </p:stCondLst>
                            <p:childTnLst>
                              <p:par>
                                <p:cTn id="82" presetID="19" presetClass="emph" presetSubtype="0" fill="hold" grpId="0" nodeType="afterEffect">
                                  <p:stCondLst>
                                    <p:cond delay="0"/>
                                  </p:stCondLst>
                                  <p:childTnLst>
                                    <p:animClr clrSpc="rgb" dir="cw">
                                      <p:cBhvr override="childStyle">
                                        <p:cTn id="83" dur="500" fill="hold"/>
                                        <p:tgtEl>
                                          <p:spTgt spid="476"/>
                                        </p:tgtEl>
                                        <p:attrNameLst>
                                          <p:attrName>style.color</p:attrName>
                                        </p:attrNameLst>
                                      </p:cBhvr>
                                      <p:to>
                                        <a:srgbClr val="5C2D91"/>
                                      </p:to>
                                    </p:animClr>
                                    <p:animClr clrSpc="rgb" dir="cw">
                                      <p:cBhvr>
                                        <p:cTn id="84" dur="500" fill="hold"/>
                                        <p:tgtEl>
                                          <p:spTgt spid="476"/>
                                        </p:tgtEl>
                                        <p:attrNameLst>
                                          <p:attrName>fillcolor</p:attrName>
                                        </p:attrNameLst>
                                      </p:cBhvr>
                                      <p:to>
                                        <a:srgbClr val="5C2D91"/>
                                      </p:to>
                                    </p:animClr>
                                    <p:set>
                                      <p:cBhvr>
                                        <p:cTn id="85" dur="500" fill="hold"/>
                                        <p:tgtEl>
                                          <p:spTgt spid="476"/>
                                        </p:tgtEl>
                                        <p:attrNameLst>
                                          <p:attrName>fill.type</p:attrName>
                                        </p:attrNameLst>
                                      </p:cBhvr>
                                      <p:to>
                                        <p:strVal val="solid"/>
                                      </p:to>
                                    </p:set>
                                    <p:set>
                                      <p:cBhvr>
                                        <p:cTn id="86" dur="500" fill="hold"/>
                                        <p:tgtEl>
                                          <p:spTgt spid="476"/>
                                        </p:tgtEl>
                                        <p:attrNameLst>
                                          <p:attrName>fill.on</p:attrName>
                                        </p:attrNameLst>
                                      </p:cBhvr>
                                      <p:to>
                                        <p:strVal val="true"/>
                                      </p:to>
                                    </p:set>
                                  </p:childTnLst>
                                </p:cTn>
                              </p:par>
                            </p:childTnLst>
                          </p:cTn>
                        </p:par>
                        <p:par>
                          <p:cTn id="87" fill="hold">
                            <p:stCondLst>
                              <p:cond delay="3700"/>
                            </p:stCondLst>
                            <p:childTnLst>
                              <p:par>
                                <p:cTn id="88" presetID="22" presetClass="entr" presetSubtype="4" fill="hold" nodeType="afterEffect">
                                  <p:stCondLst>
                                    <p:cond delay="0"/>
                                  </p:stCondLst>
                                  <p:childTnLst>
                                    <p:set>
                                      <p:cBhvr>
                                        <p:cTn id="89" dur="1" fill="hold">
                                          <p:stCondLst>
                                            <p:cond delay="0"/>
                                          </p:stCondLst>
                                        </p:cTn>
                                        <p:tgtEl>
                                          <p:spTgt spid="504"/>
                                        </p:tgtEl>
                                        <p:attrNameLst>
                                          <p:attrName>style.visibility</p:attrName>
                                        </p:attrNameLst>
                                      </p:cBhvr>
                                      <p:to>
                                        <p:strVal val="visible"/>
                                      </p:to>
                                    </p:set>
                                    <p:animEffect transition="in" filter="wipe(down)">
                                      <p:cBhvr>
                                        <p:cTn id="90" dur="1000"/>
                                        <p:tgtEl>
                                          <p:spTgt spid="504"/>
                                        </p:tgtEl>
                                      </p:cBhvr>
                                    </p:animEffect>
                                  </p:childTnLst>
                                </p:cTn>
                              </p:par>
                            </p:childTnLst>
                          </p:cTn>
                        </p:par>
                        <p:par>
                          <p:cTn id="91" fill="hold">
                            <p:stCondLst>
                              <p:cond delay="4700"/>
                            </p:stCondLst>
                            <p:childTnLst>
                              <p:par>
                                <p:cTn id="92" presetID="19" presetClass="emph" presetSubtype="0" fill="hold" grpId="0" nodeType="afterEffect">
                                  <p:stCondLst>
                                    <p:cond delay="0"/>
                                  </p:stCondLst>
                                  <p:childTnLst>
                                    <p:animClr clrSpc="rgb" dir="cw">
                                      <p:cBhvr override="childStyle">
                                        <p:cTn id="93" dur="500" fill="hold"/>
                                        <p:tgtEl>
                                          <p:spTgt spid="478"/>
                                        </p:tgtEl>
                                        <p:attrNameLst>
                                          <p:attrName>style.color</p:attrName>
                                        </p:attrNameLst>
                                      </p:cBhvr>
                                      <p:to>
                                        <a:srgbClr val="D83B01"/>
                                      </p:to>
                                    </p:animClr>
                                    <p:animClr clrSpc="rgb" dir="cw">
                                      <p:cBhvr>
                                        <p:cTn id="94" dur="500" fill="hold"/>
                                        <p:tgtEl>
                                          <p:spTgt spid="478"/>
                                        </p:tgtEl>
                                        <p:attrNameLst>
                                          <p:attrName>fillcolor</p:attrName>
                                        </p:attrNameLst>
                                      </p:cBhvr>
                                      <p:to>
                                        <a:srgbClr val="D83B01"/>
                                      </p:to>
                                    </p:animClr>
                                    <p:set>
                                      <p:cBhvr>
                                        <p:cTn id="95" dur="500" fill="hold"/>
                                        <p:tgtEl>
                                          <p:spTgt spid="478"/>
                                        </p:tgtEl>
                                        <p:attrNameLst>
                                          <p:attrName>fill.type</p:attrName>
                                        </p:attrNameLst>
                                      </p:cBhvr>
                                      <p:to>
                                        <p:strVal val="solid"/>
                                      </p:to>
                                    </p:set>
                                    <p:set>
                                      <p:cBhvr>
                                        <p:cTn id="96"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7" name="AutoShape 3" hidden="1"/>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 name="Title 2"/>
          <p:cNvSpPr>
            <a:spLocks noGrp="1"/>
          </p:cNvSpPr>
          <p:nvPr>
            <p:ph type="title"/>
          </p:nvPr>
        </p:nvSpPr>
        <p:spPr>
          <a:xfrm>
            <a:off x="1646238" y="1536319"/>
            <a:ext cx="7772400" cy="2179058"/>
          </a:xfrm>
        </p:spPr>
        <p:txBody>
          <a:bodyPr/>
          <a:lstStyle/>
          <a:p>
            <a:r>
              <a:rPr lang="en-US" dirty="0" smtClean="0"/>
              <a:t>Universal</a:t>
            </a:r>
            <a:br>
              <a:rPr lang="en-US" dirty="0" smtClean="0"/>
            </a:br>
            <a:r>
              <a:rPr lang="en-US" dirty="0" smtClean="0"/>
              <a:t>Windows Platform</a:t>
            </a:r>
            <a:endParaRPr lang="en-US" dirty="0"/>
          </a:p>
        </p:txBody>
      </p:sp>
      <p:pic>
        <p:nvPicPr>
          <p:cNvPr id="4" name="Picture 3"/>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247829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flipV="1">
            <a:off x="2657021" y="3571053"/>
            <a:ext cx="4723289"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4997" y="3571053"/>
            <a:ext cx="2610239"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40" y="5517322"/>
            <a:ext cx="1242971" cy="0"/>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997" y="1735000"/>
            <a:ext cx="1242971" cy="0"/>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Line Callout 1 (Accent Bar) 48"/>
          <p:cNvSpPr/>
          <p:nvPr/>
        </p:nvSpPr>
        <p:spPr bwMode="auto">
          <a:xfrm>
            <a:off x="10030012" y="4676641"/>
            <a:ext cx="1952800" cy="437605"/>
          </a:xfrm>
          <a:prstGeom prst="accentCallout1">
            <a:avLst>
              <a:gd name="adj1" fmla="val 45693"/>
              <a:gd name="adj2" fmla="val 102517"/>
              <a:gd name="adj3" fmla="val -186019"/>
              <a:gd name="adj4" fmla="val 117910"/>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Easy for users to </a:t>
            </a:r>
            <a:r>
              <a:rPr lang="en-US" sz="1495" dirty="0" smtClean="0">
                <a:gradFill>
                  <a:gsLst>
                    <a:gs pos="17699">
                      <a:schemeClr val="tx1"/>
                    </a:gs>
                    <a:gs pos="42000">
                      <a:schemeClr val="tx1"/>
                    </a:gs>
                  </a:gsLst>
                  <a:lin ang="5400000" scaled="0"/>
                </a:gradFill>
                <a:ea typeface="Segoe UI" pitchFamily="34" charset="0"/>
                <a:cs typeface="Segoe UI" pitchFamily="34" charset="0"/>
              </a:rPr>
              <a:t/>
            </a:r>
            <a:br>
              <a:rPr lang="en-US" sz="1495" dirty="0" smtClean="0">
                <a:gradFill>
                  <a:gsLst>
                    <a:gs pos="17699">
                      <a:schemeClr val="tx1"/>
                    </a:gs>
                    <a:gs pos="42000">
                      <a:schemeClr val="tx1"/>
                    </a:gs>
                  </a:gsLst>
                  <a:lin ang="5400000" scaled="0"/>
                </a:gradFill>
                <a:ea typeface="Segoe UI" pitchFamily="34" charset="0"/>
                <a:cs typeface="Segoe UI" pitchFamily="34" charset="0"/>
              </a:rPr>
            </a:br>
            <a:r>
              <a:rPr lang="en-US" sz="1495" dirty="0" smtClean="0">
                <a:gradFill>
                  <a:gsLst>
                    <a:gs pos="17699">
                      <a:schemeClr val="tx1"/>
                    </a:gs>
                    <a:gs pos="42000">
                      <a:schemeClr val="tx1"/>
                    </a:gs>
                  </a:gsLst>
                  <a:lin ang="5400000" scaled="0"/>
                </a:gradFill>
                <a:ea typeface="Segoe UI" pitchFamily="34" charset="0"/>
                <a:cs typeface="Segoe UI" pitchFamily="34" charset="0"/>
              </a:rPr>
              <a:t>get and </a:t>
            </a:r>
            <a:r>
              <a:rPr lang="en-US" sz="1495" dirty="0">
                <a:gradFill>
                  <a:gsLst>
                    <a:gs pos="17699">
                      <a:schemeClr val="tx1"/>
                    </a:gs>
                    <a:gs pos="42000">
                      <a:schemeClr val="tx1"/>
                    </a:gs>
                  </a:gsLst>
                  <a:lin ang="5400000" scaled="0"/>
                </a:gradFill>
                <a:ea typeface="Segoe UI" pitchFamily="34" charset="0"/>
                <a:cs typeface="Segoe UI" pitchFamily="34" charset="0"/>
              </a:rPr>
              <a:t>stay current</a:t>
            </a:r>
          </a:p>
        </p:txBody>
      </p:sp>
      <p:sp>
        <p:nvSpPr>
          <p:cNvPr id="47" name="Line Callout 1 (Accent Bar) 46"/>
          <p:cNvSpPr/>
          <p:nvPr/>
        </p:nvSpPr>
        <p:spPr bwMode="auto">
          <a:xfrm>
            <a:off x="10537544" y="1766151"/>
            <a:ext cx="1895548" cy="621573"/>
          </a:xfrm>
          <a:prstGeom prst="accentCallout1">
            <a:avLst>
              <a:gd name="adj1" fmla="val 54459"/>
              <a:gd name="adj2" fmla="val -3321"/>
              <a:gd name="adj3" fmla="val 199837"/>
              <a:gd name="adj4" fmla="val -22801"/>
            </a:avLst>
          </a:prstGeom>
          <a:noFill/>
          <a:ln>
            <a:solidFill>
              <a:srgbClr val="26262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Unified core </a:t>
            </a:r>
          </a:p>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Unified app platform</a:t>
            </a:r>
          </a:p>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One Store</a:t>
            </a:r>
          </a:p>
        </p:txBody>
      </p:sp>
      <p:sp>
        <p:nvSpPr>
          <p:cNvPr id="2" name="Title 1"/>
          <p:cNvSpPr>
            <a:spLocks noGrp="1"/>
          </p:cNvSpPr>
          <p:nvPr>
            <p:ph type="title"/>
          </p:nvPr>
        </p:nvSpPr>
        <p:spPr/>
        <p:txBody>
          <a:bodyPr/>
          <a:lstStyle/>
          <a:p>
            <a:r>
              <a:rPr lang="en-US" dirty="0" smtClean="0"/>
              <a:t>A bigger opportunity with one Windows… </a:t>
            </a:r>
            <a:endParaRPr lang="en-US" dirty="0"/>
          </a:p>
        </p:txBody>
      </p:sp>
      <p:sp>
        <p:nvSpPr>
          <p:cNvPr id="3" name="Rectangle 2"/>
          <p:cNvSpPr/>
          <p:nvPr/>
        </p:nvSpPr>
        <p:spPr bwMode="auto">
          <a:xfrm>
            <a:off x="9533027" y="3483582"/>
            <a:ext cx="2900066" cy="186337"/>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cxnSp>
        <p:nvCxnSpPr>
          <p:cNvPr id="9" name="Straight Connector 8"/>
          <p:cNvCxnSpPr/>
          <p:nvPr/>
        </p:nvCxnSpPr>
        <p:spPr>
          <a:xfrm>
            <a:off x="1259303" y="1718229"/>
            <a:ext cx="1251774" cy="754456"/>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488209" y="4181689"/>
            <a:ext cx="4887942" cy="438924"/>
            <a:chOff x="1827979" y="3075252"/>
            <a:chExt cx="3595848" cy="322898"/>
          </a:xfrm>
        </p:grpSpPr>
        <p:cxnSp>
          <p:nvCxnSpPr>
            <p:cNvPr id="10" name="Straight Connector 9"/>
            <p:cNvCxnSpPr/>
            <p:nvPr/>
          </p:nvCxnSpPr>
          <p:spPr>
            <a:xfrm flipV="1">
              <a:off x="5004522" y="3075252"/>
              <a:ext cx="419305" cy="31064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27979" y="3389642"/>
              <a:ext cx="3157298" cy="850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000375" y="5639583"/>
            <a:ext cx="3399974"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7.5</a:t>
            </a:r>
            <a:endParaRPr lang="en-US" sz="2447" dirty="0">
              <a:gradFill>
                <a:gsLst>
                  <a:gs pos="17699">
                    <a:schemeClr val="tx1"/>
                  </a:gs>
                  <a:gs pos="47000">
                    <a:schemeClr val="tx1"/>
                  </a:gs>
                </a:gsLst>
                <a:lin ang="5400000" scaled="0"/>
              </a:gradFill>
            </a:endParaRPr>
          </a:p>
        </p:txBody>
      </p:sp>
      <p:sp>
        <p:nvSpPr>
          <p:cNvPr id="14" name="TextBox 13"/>
          <p:cNvSpPr txBox="1"/>
          <p:nvPr/>
        </p:nvSpPr>
        <p:spPr>
          <a:xfrm>
            <a:off x="2333219" y="4773627"/>
            <a:ext cx="3427819"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8</a:t>
            </a:r>
            <a:endParaRPr lang="en-US" sz="2447" dirty="0">
              <a:gradFill>
                <a:gsLst>
                  <a:gs pos="17699">
                    <a:schemeClr val="tx1"/>
                  </a:gs>
                  <a:gs pos="47000">
                    <a:schemeClr val="tx1"/>
                  </a:gs>
                </a:gsLst>
                <a:lin ang="5400000" scaled="0"/>
              </a:gradFill>
            </a:endParaRPr>
          </a:p>
        </p:txBody>
      </p:sp>
      <p:sp>
        <p:nvSpPr>
          <p:cNvPr id="15" name="TextBox 14"/>
          <p:cNvSpPr txBox="1"/>
          <p:nvPr/>
        </p:nvSpPr>
        <p:spPr>
          <a:xfrm>
            <a:off x="7133804" y="4346606"/>
            <a:ext cx="1790224" cy="787139"/>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8.1</a:t>
            </a:r>
            <a:endParaRPr lang="en-US" sz="2447" dirty="0">
              <a:gradFill>
                <a:gsLst>
                  <a:gs pos="17699">
                    <a:schemeClr val="tx1"/>
                  </a:gs>
                  <a:gs pos="47000">
                    <a:schemeClr val="tx1"/>
                  </a:gs>
                </a:gsLst>
                <a:lin ang="5400000" scaled="0"/>
              </a:gradFill>
            </a:endParaRPr>
          </a:p>
        </p:txBody>
      </p:sp>
      <p:sp>
        <p:nvSpPr>
          <p:cNvPr id="16" name="TextBox 15"/>
          <p:cNvSpPr txBox="1"/>
          <p:nvPr/>
        </p:nvSpPr>
        <p:spPr>
          <a:xfrm>
            <a:off x="2700362" y="3031235"/>
            <a:ext cx="1937458"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8</a:t>
            </a:r>
            <a:endParaRPr lang="en-US" sz="2447" dirty="0">
              <a:gradFill>
                <a:gsLst>
                  <a:gs pos="17699">
                    <a:schemeClr val="tx1"/>
                  </a:gs>
                  <a:gs pos="47000">
                    <a:schemeClr val="tx1"/>
                  </a:gs>
                </a:gsLst>
                <a:lin ang="5400000" scaled="0"/>
              </a:gradFill>
            </a:endParaRPr>
          </a:p>
        </p:txBody>
      </p:sp>
      <p:sp>
        <p:nvSpPr>
          <p:cNvPr id="17" name="TextBox 16"/>
          <p:cNvSpPr txBox="1"/>
          <p:nvPr/>
        </p:nvSpPr>
        <p:spPr>
          <a:xfrm>
            <a:off x="2367237" y="1870927"/>
            <a:ext cx="1790224"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Xbox One</a:t>
            </a:r>
            <a:endParaRPr lang="en-US" sz="2447" dirty="0">
              <a:gradFill>
                <a:gsLst>
                  <a:gs pos="17699">
                    <a:schemeClr val="tx1"/>
                  </a:gs>
                  <a:gs pos="47000">
                    <a:schemeClr val="tx1"/>
                  </a:gs>
                </a:gsLst>
                <a:lin ang="5400000" scaled="0"/>
              </a:gradFill>
            </a:endParaRPr>
          </a:p>
        </p:txBody>
      </p:sp>
      <p:sp>
        <p:nvSpPr>
          <p:cNvPr id="18" name="TextBox 17"/>
          <p:cNvSpPr txBox="1"/>
          <p:nvPr/>
        </p:nvSpPr>
        <p:spPr>
          <a:xfrm>
            <a:off x="8038653" y="5632073"/>
            <a:ext cx="3438310"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on </a:t>
            </a:r>
            <a:r>
              <a:rPr lang="en-US" sz="2175" dirty="0" smtClean="0">
                <a:gradFill>
                  <a:gsLst>
                    <a:gs pos="17699">
                      <a:schemeClr val="tx1"/>
                    </a:gs>
                    <a:gs pos="47000">
                      <a:schemeClr val="tx1"/>
                    </a:gs>
                  </a:gsLst>
                  <a:lin ang="5400000" scaled="0"/>
                </a:gradFill>
              </a:rPr>
              <a:t>devices</a:t>
            </a:r>
            <a:endParaRPr lang="en-US" sz="2447" dirty="0">
              <a:gradFill>
                <a:gsLst>
                  <a:gs pos="17699">
                    <a:schemeClr val="tx1"/>
                  </a:gs>
                  <a:gs pos="47000">
                    <a:schemeClr val="tx1"/>
                  </a:gs>
                </a:gsLst>
                <a:lin ang="5400000" scaled="0"/>
              </a:gradFill>
            </a:endParaRPr>
          </a:p>
        </p:txBody>
      </p:sp>
      <p:sp>
        <p:nvSpPr>
          <p:cNvPr id="19" name="TextBox 18"/>
          <p:cNvSpPr txBox="1"/>
          <p:nvPr/>
        </p:nvSpPr>
        <p:spPr>
          <a:xfrm>
            <a:off x="1216500" y="1198279"/>
            <a:ext cx="1790224" cy="427705"/>
          </a:xfrm>
          <a:prstGeom prst="rect">
            <a:avLst/>
          </a:prstGeom>
          <a:noFill/>
        </p:spPr>
        <p:txBody>
          <a:bodyPr wrap="square" lIns="146304" tIns="91440" rIns="146304" bIns="91440" rtlCol="0">
            <a:noAutofit/>
          </a:bodyPr>
          <a:lstStyle/>
          <a:p>
            <a:pPr defTabSz="932250">
              <a:lnSpc>
                <a:spcPct val="90000"/>
              </a:lnSpc>
            </a:pPr>
            <a:r>
              <a:rPr lang="en-US" sz="2175" dirty="0">
                <a:gradFill>
                  <a:gsLst>
                    <a:gs pos="17699">
                      <a:schemeClr val="tx1"/>
                    </a:gs>
                    <a:gs pos="47000">
                      <a:schemeClr val="tx1"/>
                    </a:gs>
                  </a:gsLst>
                  <a:lin ang="5400000" scaled="0"/>
                </a:gradFill>
              </a:rPr>
              <a:t>Xbox 360</a:t>
            </a:r>
            <a:endParaRPr lang="en-US" sz="2447" dirty="0">
              <a:gradFill>
                <a:gsLst>
                  <a:gs pos="17699">
                    <a:schemeClr val="tx1"/>
                  </a:gs>
                  <a:gs pos="47000">
                    <a:schemeClr val="tx1"/>
                  </a:gs>
                </a:gsLst>
                <a:lin ang="5400000" scaled="0"/>
              </a:gradFill>
            </a:endParaRPr>
          </a:p>
        </p:txBody>
      </p:sp>
      <p:sp>
        <p:nvSpPr>
          <p:cNvPr id="20" name="Oval 19"/>
          <p:cNvSpPr/>
          <p:nvPr/>
        </p:nvSpPr>
        <p:spPr>
          <a:xfrm>
            <a:off x="1114150" y="1598655"/>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22" name="Rectangle 21"/>
          <p:cNvSpPr/>
          <p:nvPr/>
        </p:nvSpPr>
        <p:spPr bwMode="auto">
          <a:xfrm>
            <a:off x="9533027" y="3283985"/>
            <a:ext cx="2900066" cy="193627"/>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sp>
        <p:nvSpPr>
          <p:cNvPr id="23" name="Rectangle 22"/>
          <p:cNvSpPr/>
          <p:nvPr/>
        </p:nvSpPr>
        <p:spPr bwMode="auto">
          <a:xfrm>
            <a:off x="9533025" y="3675890"/>
            <a:ext cx="2900067" cy="195751"/>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sp>
        <p:nvSpPr>
          <p:cNvPr id="24" name="Rectangle 23"/>
          <p:cNvSpPr/>
          <p:nvPr/>
        </p:nvSpPr>
        <p:spPr bwMode="auto">
          <a:xfrm>
            <a:off x="9799026" y="3872851"/>
            <a:ext cx="2634067" cy="195751"/>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grpSp>
        <p:nvGrpSpPr>
          <p:cNvPr id="61" name="Group 60"/>
          <p:cNvGrpSpPr/>
          <p:nvPr/>
        </p:nvGrpSpPr>
        <p:grpSpPr>
          <a:xfrm>
            <a:off x="2526997" y="2476243"/>
            <a:ext cx="7017547" cy="1704747"/>
            <a:chOff x="1856514" y="1820629"/>
            <a:chExt cx="5162506" cy="1254109"/>
          </a:xfrm>
        </p:grpSpPr>
        <p:cxnSp>
          <p:nvCxnSpPr>
            <p:cNvPr id="60" name="Straight Connector 59"/>
            <p:cNvCxnSpPr/>
            <p:nvPr/>
          </p:nvCxnSpPr>
          <p:spPr>
            <a:xfrm flipV="1">
              <a:off x="5464540" y="2626035"/>
              <a:ext cx="1554480"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1856514" y="1820629"/>
              <a:ext cx="5154033" cy="665444"/>
              <a:chOff x="1856514" y="1820629"/>
              <a:chExt cx="5154033" cy="665444"/>
            </a:xfrm>
          </p:grpSpPr>
          <p:cxnSp>
            <p:nvCxnSpPr>
              <p:cNvPr id="11" name="Straight Connector 10"/>
              <p:cNvCxnSpPr/>
              <p:nvPr/>
            </p:nvCxnSpPr>
            <p:spPr>
              <a:xfrm flipV="1">
                <a:off x="1856514" y="1820629"/>
                <a:ext cx="4194863" cy="121"/>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1"/>
              </p:cNvCxnSpPr>
              <p:nvPr/>
            </p:nvCxnSpPr>
            <p:spPr>
              <a:xfrm>
                <a:off x="6051378" y="1820629"/>
                <a:ext cx="959169" cy="665444"/>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419781" y="2775161"/>
              <a:ext cx="1590764" cy="299577"/>
              <a:chOff x="5419781" y="2775161"/>
              <a:chExt cx="1590764" cy="299577"/>
            </a:xfrm>
          </p:grpSpPr>
          <p:cxnSp>
            <p:nvCxnSpPr>
              <p:cNvPr id="25" name="Straight Connector 24"/>
              <p:cNvCxnSpPr>
                <a:endCxn id="23" idx="1"/>
              </p:cNvCxnSpPr>
              <p:nvPr/>
            </p:nvCxnSpPr>
            <p:spPr>
              <a:xfrm flipV="1">
                <a:off x="6369651" y="2775161"/>
                <a:ext cx="640894" cy="297010"/>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19781" y="3072170"/>
                <a:ext cx="949870" cy="256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7" name="Straight Connector 26"/>
          <p:cNvCxnSpPr/>
          <p:nvPr/>
        </p:nvCxnSpPr>
        <p:spPr>
          <a:xfrm flipV="1">
            <a:off x="1314778" y="4631013"/>
            <a:ext cx="1173431" cy="869354"/>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114150" y="5361927"/>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29" name="Rounded Rectangle 28"/>
          <p:cNvSpPr/>
          <p:nvPr/>
        </p:nvSpPr>
        <p:spPr bwMode="auto">
          <a:xfrm>
            <a:off x="2399187" y="2281745"/>
            <a:ext cx="357667" cy="2547550"/>
          </a:xfrm>
          <a:prstGeom prst="roundRect">
            <a:avLst>
              <a:gd name="adj" fmla="val 50000"/>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0" name="Oval 29"/>
          <p:cNvSpPr/>
          <p:nvPr/>
        </p:nvSpPr>
        <p:spPr>
          <a:xfrm>
            <a:off x="2444876" y="2334287"/>
            <a:ext cx="266291" cy="266291"/>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1" name="Oval 30"/>
          <p:cNvSpPr/>
          <p:nvPr/>
        </p:nvSpPr>
        <p:spPr>
          <a:xfrm>
            <a:off x="2444876" y="3447334"/>
            <a:ext cx="266291" cy="266291"/>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2" name="Oval 31"/>
          <p:cNvSpPr/>
          <p:nvPr/>
        </p:nvSpPr>
        <p:spPr>
          <a:xfrm>
            <a:off x="2444876" y="4514633"/>
            <a:ext cx="266291" cy="25953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grpSp>
        <p:nvGrpSpPr>
          <p:cNvPr id="57" name="Group 56"/>
          <p:cNvGrpSpPr/>
          <p:nvPr/>
        </p:nvGrpSpPr>
        <p:grpSpPr>
          <a:xfrm>
            <a:off x="7223478" y="3400937"/>
            <a:ext cx="357667" cy="976285"/>
            <a:chOff x="5311512" y="2500887"/>
            <a:chExt cx="263120" cy="718211"/>
          </a:xfrm>
        </p:grpSpPr>
        <p:sp>
          <p:nvSpPr>
            <p:cNvPr id="33" name="Rounded Rectangle 32"/>
            <p:cNvSpPr/>
            <p:nvPr/>
          </p:nvSpPr>
          <p:spPr bwMode="auto">
            <a:xfrm>
              <a:off x="5311512" y="2500887"/>
              <a:ext cx="263120" cy="718211"/>
            </a:xfrm>
            <a:prstGeom prst="roundRect">
              <a:avLst>
                <a:gd name="adj" fmla="val 50000"/>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4" name="Oval 33"/>
            <p:cNvSpPr/>
            <p:nvPr/>
          </p:nvSpPr>
          <p:spPr>
            <a:xfrm>
              <a:off x="5345122" y="2535019"/>
              <a:ext cx="195899" cy="195899"/>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5" name="Oval 34"/>
            <p:cNvSpPr/>
            <p:nvPr/>
          </p:nvSpPr>
          <p:spPr>
            <a:xfrm>
              <a:off x="5344542" y="2985984"/>
              <a:ext cx="195899" cy="195899"/>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grpSp>
      <p:sp>
        <p:nvSpPr>
          <p:cNvPr id="36" name="TextBox 35"/>
          <p:cNvSpPr txBox="1"/>
          <p:nvPr/>
        </p:nvSpPr>
        <p:spPr>
          <a:xfrm>
            <a:off x="6577708" y="3032417"/>
            <a:ext cx="2224440"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8.1</a:t>
            </a:r>
            <a:endParaRPr lang="en-US" sz="2447" dirty="0">
              <a:gradFill>
                <a:gsLst>
                  <a:gs pos="17699">
                    <a:schemeClr val="tx1"/>
                  </a:gs>
                  <a:gs pos="47000">
                    <a:schemeClr val="tx1"/>
                  </a:gs>
                </a:gsLst>
                <a:lin ang="5400000" scaled="0"/>
              </a:gradFill>
            </a:endParaRPr>
          </a:p>
        </p:txBody>
      </p:sp>
      <p:cxnSp>
        <p:nvCxnSpPr>
          <p:cNvPr id="37" name="Straight Connector 36"/>
          <p:cNvCxnSpPr/>
          <p:nvPr/>
        </p:nvCxnSpPr>
        <p:spPr>
          <a:xfrm flipV="1">
            <a:off x="7798796" y="3959896"/>
            <a:ext cx="2231215" cy="1868102"/>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676053" y="5666581"/>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44" name="Line Callout 1 (Accent Bar) 43"/>
          <p:cNvSpPr/>
          <p:nvPr/>
        </p:nvSpPr>
        <p:spPr bwMode="auto">
          <a:xfrm>
            <a:off x="492883" y="2481718"/>
            <a:ext cx="1432326" cy="570276"/>
          </a:xfrm>
          <a:prstGeom prst="accentCallout1">
            <a:avLst>
              <a:gd name="adj1" fmla="val 45693"/>
              <a:gd name="adj2" fmla="val 102517"/>
              <a:gd name="adj3" fmla="val 71188"/>
              <a:gd name="adj4" fmla="val 132589"/>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Converged</a:t>
            </a:r>
          </a:p>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OS kernel</a:t>
            </a:r>
          </a:p>
        </p:txBody>
      </p:sp>
      <p:sp>
        <p:nvSpPr>
          <p:cNvPr id="45" name="Line Callout 1 (Accent Bar) 44"/>
          <p:cNvSpPr/>
          <p:nvPr/>
        </p:nvSpPr>
        <p:spPr bwMode="auto">
          <a:xfrm>
            <a:off x="5267262" y="3773957"/>
            <a:ext cx="1432326" cy="437605"/>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Converged</a:t>
            </a:r>
          </a:p>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app model</a:t>
            </a:r>
          </a:p>
        </p:txBody>
      </p:sp>
      <p:grpSp>
        <p:nvGrpSpPr>
          <p:cNvPr id="7" name="Group 6"/>
          <p:cNvGrpSpPr/>
          <p:nvPr/>
        </p:nvGrpSpPr>
        <p:grpSpPr>
          <a:xfrm>
            <a:off x="8990028" y="2852405"/>
            <a:ext cx="1843098" cy="1843098"/>
            <a:chOff x="8990028" y="2852405"/>
            <a:chExt cx="1843098" cy="1843098"/>
          </a:xfrm>
        </p:grpSpPr>
        <p:sp>
          <p:nvSpPr>
            <p:cNvPr id="76" name="Oval 33"/>
            <p:cNvSpPr/>
            <p:nvPr/>
          </p:nvSpPr>
          <p:spPr>
            <a:xfrm>
              <a:off x="8990028" y="2852405"/>
              <a:ext cx="1843098" cy="1843098"/>
            </a:xfrm>
            <a:prstGeom prst="ellipse">
              <a:avLst/>
            </a:prstGeom>
            <a:solidFill>
              <a:schemeClr val="bg1"/>
            </a:solidFill>
            <a:ln w="88900" cmpd="thickThi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0"/>
              <a:endParaRPr lang="en-US" sz="2447" dirty="0">
                <a:solidFill>
                  <a:srgbClr val="FFFFFF"/>
                </a:solidFill>
              </a:endParaRPr>
            </a:p>
          </p:txBody>
        </p:sp>
        <p:grpSp>
          <p:nvGrpSpPr>
            <p:cNvPr id="63" name="Group 62"/>
            <p:cNvGrpSpPr/>
            <p:nvPr/>
          </p:nvGrpSpPr>
          <p:grpSpPr>
            <a:xfrm>
              <a:off x="9072207" y="3625368"/>
              <a:ext cx="1681272" cy="315573"/>
              <a:chOff x="-2382990" y="-2501900"/>
              <a:chExt cx="17321366" cy="3251200"/>
            </a:xfrm>
          </p:grpSpPr>
          <p:grpSp>
            <p:nvGrpSpPr>
              <p:cNvPr id="64" name="Group 63"/>
              <p:cNvGrpSpPr/>
              <p:nvPr/>
            </p:nvGrpSpPr>
            <p:grpSpPr>
              <a:xfrm>
                <a:off x="-2382990" y="-2501900"/>
                <a:ext cx="3243263" cy="3251200"/>
                <a:chOff x="-2382990" y="-2501900"/>
                <a:chExt cx="3243263" cy="3251200"/>
              </a:xfrm>
            </p:grpSpPr>
            <p:sp>
              <p:nvSpPr>
                <p:cNvPr id="79" name="Freeform 22"/>
                <p:cNvSpPr>
                  <a:spLocks/>
                </p:cNvSpPr>
                <p:nvPr/>
              </p:nvSpPr>
              <p:spPr bwMode="auto">
                <a:xfrm>
                  <a:off x="-944713" y="-2501900"/>
                  <a:ext cx="1804986" cy="1598613"/>
                </a:xfrm>
                <a:custGeom>
                  <a:avLst/>
                  <a:gdLst>
                    <a:gd name="T0" fmla="*/ 0 w 1137"/>
                    <a:gd name="T1" fmla="*/ 1007 h 1007"/>
                    <a:gd name="T2" fmla="*/ 1137 w 1137"/>
                    <a:gd name="T3" fmla="*/ 1007 h 1007"/>
                    <a:gd name="T4" fmla="*/ 1137 w 1137"/>
                    <a:gd name="T5" fmla="*/ 0 h 1007"/>
                    <a:gd name="T6" fmla="*/ 0 w 1137"/>
                    <a:gd name="T7" fmla="*/ 161 h 1007"/>
                    <a:gd name="T8" fmla="*/ 0 w 1137"/>
                    <a:gd name="T9" fmla="*/ 1007 h 1007"/>
                  </a:gdLst>
                  <a:ahLst/>
                  <a:cxnLst>
                    <a:cxn ang="0">
                      <a:pos x="T0" y="T1"/>
                    </a:cxn>
                    <a:cxn ang="0">
                      <a:pos x="T2" y="T3"/>
                    </a:cxn>
                    <a:cxn ang="0">
                      <a:pos x="T4" y="T5"/>
                    </a:cxn>
                    <a:cxn ang="0">
                      <a:pos x="T6" y="T7"/>
                    </a:cxn>
                    <a:cxn ang="0">
                      <a:pos x="T8" y="T9"/>
                    </a:cxn>
                  </a:cxnLst>
                  <a:rect l="0" t="0" r="r" b="b"/>
                  <a:pathLst>
                    <a:path w="1137" h="1007">
                      <a:moveTo>
                        <a:pt x="0" y="1007"/>
                      </a:moveTo>
                      <a:lnTo>
                        <a:pt x="1137" y="1007"/>
                      </a:lnTo>
                      <a:lnTo>
                        <a:pt x="1137" y="0"/>
                      </a:lnTo>
                      <a:lnTo>
                        <a:pt x="0" y="161"/>
                      </a:lnTo>
                      <a:lnTo>
                        <a:pt x="0" y="10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3"/>
                <p:cNvSpPr>
                  <a:spLocks/>
                </p:cNvSpPr>
                <p:nvPr/>
              </p:nvSpPr>
              <p:spPr bwMode="auto">
                <a:xfrm>
                  <a:off x="-2382990" y="-2238372"/>
                  <a:ext cx="1385888" cy="1335084"/>
                </a:xfrm>
                <a:custGeom>
                  <a:avLst/>
                  <a:gdLst>
                    <a:gd name="T0" fmla="*/ 873 w 873"/>
                    <a:gd name="T1" fmla="*/ 841 h 841"/>
                    <a:gd name="T2" fmla="*/ 873 w 873"/>
                    <a:gd name="T3" fmla="*/ 0 h 841"/>
                    <a:gd name="T4" fmla="*/ 0 w 873"/>
                    <a:gd name="T5" fmla="*/ 121 h 841"/>
                    <a:gd name="T6" fmla="*/ 0 w 873"/>
                    <a:gd name="T7" fmla="*/ 841 h 841"/>
                    <a:gd name="T8" fmla="*/ 873 w 873"/>
                    <a:gd name="T9" fmla="*/ 841 h 841"/>
                  </a:gdLst>
                  <a:ahLst/>
                  <a:cxnLst>
                    <a:cxn ang="0">
                      <a:pos x="T0" y="T1"/>
                    </a:cxn>
                    <a:cxn ang="0">
                      <a:pos x="T2" y="T3"/>
                    </a:cxn>
                    <a:cxn ang="0">
                      <a:pos x="T4" y="T5"/>
                    </a:cxn>
                    <a:cxn ang="0">
                      <a:pos x="T6" y="T7"/>
                    </a:cxn>
                    <a:cxn ang="0">
                      <a:pos x="T8" y="T9"/>
                    </a:cxn>
                  </a:cxnLst>
                  <a:rect l="0" t="0" r="r" b="b"/>
                  <a:pathLst>
                    <a:path w="873" h="841">
                      <a:moveTo>
                        <a:pt x="873" y="841"/>
                      </a:moveTo>
                      <a:lnTo>
                        <a:pt x="873" y="0"/>
                      </a:lnTo>
                      <a:lnTo>
                        <a:pt x="0" y="121"/>
                      </a:lnTo>
                      <a:lnTo>
                        <a:pt x="0" y="841"/>
                      </a:lnTo>
                      <a:lnTo>
                        <a:pt x="873"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4"/>
                <p:cNvSpPr>
                  <a:spLocks/>
                </p:cNvSpPr>
                <p:nvPr/>
              </p:nvSpPr>
              <p:spPr bwMode="auto">
                <a:xfrm>
                  <a:off x="-2382990" y="-846139"/>
                  <a:ext cx="1385888" cy="1335084"/>
                </a:xfrm>
                <a:custGeom>
                  <a:avLst/>
                  <a:gdLst>
                    <a:gd name="T0" fmla="*/ 873 w 873"/>
                    <a:gd name="T1" fmla="*/ 0 h 841"/>
                    <a:gd name="T2" fmla="*/ 0 w 873"/>
                    <a:gd name="T3" fmla="*/ 0 h 841"/>
                    <a:gd name="T4" fmla="*/ 0 w 873"/>
                    <a:gd name="T5" fmla="*/ 721 h 841"/>
                    <a:gd name="T6" fmla="*/ 873 w 873"/>
                    <a:gd name="T7" fmla="*/ 841 h 841"/>
                    <a:gd name="T8" fmla="*/ 873 w 873"/>
                    <a:gd name="T9" fmla="*/ 0 h 841"/>
                  </a:gdLst>
                  <a:ahLst/>
                  <a:cxnLst>
                    <a:cxn ang="0">
                      <a:pos x="T0" y="T1"/>
                    </a:cxn>
                    <a:cxn ang="0">
                      <a:pos x="T2" y="T3"/>
                    </a:cxn>
                    <a:cxn ang="0">
                      <a:pos x="T4" y="T5"/>
                    </a:cxn>
                    <a:cxn ang="0">
                      <a:pos x="T6" y="T7"/>
                    </a:cxn>
                    <a:cxn ang="0">
                      <a:pos x="T8" y="T9"/>
                    </a:cxn>
                  </a:cxnLst>
                  <a:rect l="0" t="0" r="r" b="b"/>
                  <a:pathLst>
                    <a:path w="873" h="841">
                      <a:moveTo>
                        <a:pt x="873" y="0"/>
                      </a:moveTo>
                      <a:lnTo>
                        <a:pt x="0" y="0"/>
                      </a:lnTo>
                      <a:lnTo>
                        <a:pt x="0" y="721"/>
                      </a:lnTo>
                      <a:lnTo>
                        <a:pt x="873" y="841"/>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5"/>
                <p:cNvSpPr>
                  <a:spLocks/>
                </p:cNvSpPr>
                <p:nvPr/>
              </p:nvSpPr>
              <p:spPr bwMode="auto">
                <a:xfrm>
                  <a:off x="-944713" y="-846139"/>
                  <a:ext cx="1804986" cy="1595439"/>
                </a:xfrm>
                <a:custGeom>
                  <a:avLst/>
                  <a:gdLst>
                    <a:gd name="T0" fmla="*/ 0 w 1137"/>
                    <a:gd name="T1" fmla="*/ 0 h 1005"/>
                    <a:gd name="T2" fmla="*/ 0 w 1137"/>
                    <a:gd name="T3" fmla="*/ 846 h 1005"/>
                    <a:gd name="T4" fmla="*/ 1137 w 1137"/>
                    <a:gd name="T5" fmla="*/ 1005 h 1005"/>
                    <a:gd name="T6" fmla="*/ 1137 w 1137"/>
                    <a:gd name="T7" fmla="*/ 0 h 1005"/>
                    <a:gd name="T8" fmla="*/ 0 w 1137"/>
                    <a:gd name="T9" fmla="*/ 0 h 1005"/>
                  </a:gdLst>
                  <a:ahLst/>
                  <a:cxnLst>
                    <a:cxn ang="0">
                      <a:pos x="T0" y="T1"/>
                    </a:cxn>
                    <a:cxn ang="0">
                      <a:pos x="T2" y="T3"/>
                    </a:cxn>
                    <a:cxn ang="0">
                      <a:pos x="T4" y="T5"/>
                    </a:cxn>
                    <a:cxn ang="0">
                      <a:pos x="T6" y="T7"/>
                    </a:cxn>
                    <a:cxn ang="0">
                      <a:pos x="T8" y="T9"/>
                    </a:cxn>
                  </a:cxnLst>
                  <a:rect l="0" t="0" r="r" b="b"/>
                  <a:pathLst>
                    <a:path w="1137" h="1005">
                      <a:moveTo>
                        <a:pt x="0" y="0"/>
                      </a:moveTo>
                      <a:lnTo>
                        <a:pt x="0" y="846"/>
                      </a:lnTo>
                      <a:lnTo>
                        <a:pt x="1137" y="1005"/>
                      </a:lnTo>
                      <a:lnTo>
                        <a:pt x="11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a:off x="1674813" y="-1966913"/>
                <a:ext cx="13263563" cy="2098675"/>
                <a:chOff x="1674813" y="-1966913"/>
                <a:chExt cx="13263563" cy="2098675"/>
              </a:xfrm>
            </p:grpSpPr>
            <p:sp>
              <p:nvSpPr>
                <p:cNvPr id="66" name="Freeform 26"/>
                <p:cNvSpPr>
                  <a:spLocks/>
                </p:cNvSpPr>
                <p:nvPr/>
              </p:nvSpPr>
              <p:spPr bwMode="auto">
                <a:xfrm>
                  <a:off x="1674813" y="-1854200"/>
                  <a:ext cx="2524125" cy="1952625"/>
                </a:xfrm>
                <a:custGeom>
                  <a:avLst/>
                  <a:gdLst>
                    <a:gd name="T0" fmla="*/ 1590 w 1590"/>
                    <a:gd name="T1" fmla="*/ 0 h 1230"/>
                    <a:gd name="T2" fmla="*/ 1245 w 1590"/>
                    <a:gd name="T3" fmla="*/ 1230 h 1230"/>
                    <a:gd name="T4" fmla="*/ 1075 w 1590"/>
                    <a:gd name="T5" fmla="*/ 1230 h 1230"/>
                    <a:gd name="T6" fmla="*/ 803 w 1590"/>
                    <a:gd name="T7" fmla="*/ 256 h 1230"/>
                    <a:gd name="T8" fmla="*/ 799 w 1590"/>
                    <a:gd name="T9" fmla="*/ 256 h 1230"/>
                    <a:gd name="T10" fmla="*/ 524 w 1590"/>
                    <a:gd name="T11" fmla="*/ 1230 h 1230"/>
                    <a:gd name="T12" fmla="*/ 357 w 1590"/>
                    <a:gd name="T13" fmla="*/ 1230 h 1230"/>
                    <a:gd name="T14" fmla="*/ 0 w 1590"/>
                    <a:gd name="T15" fmla="*/ 0 h 1230"/>
                    <a:gd name="T16" fmla="*/ 156 w 1590"/>
                    <a:gd name="T17" fmla="*/ 0 h 1230"/>
                    <a:gd name="T18" fmla="*/ 439 w 1590"/>
                    <a:gd name="T19" fmla="*/ 1026 h 1230"/>
                    <a:gd name="T20" fmla="*/ 444 w 1590"/>
                    <a:gd name="T21" fmla="*/ 1026 h 1230"/>
                    <a:gd name="T22" fmla="*/ 739 w 1590"/>
                    <a:gd name="T23" fmla="*/ 0 h 1230"/>
                    <a:gd name="T24" fmla="*/ 879 w 1590"/>
                    <a:gd name="T25" fmla="*/ 0 h 1230"/>
                    <a:gd name="T26" fmla="*/ 1158 w 1590"/>
                    <a:gd name="T27" fmla="*/ 1031 h 1230"/>
                    <a:gd name="T28" fmla="*/ 1163 w 1590"/>
                    <a:gd name="T29" fmla="*/ 1031 h 1230"/>
                    <a:gd name="T30" fmla="*/ 1434 w 1590"/>
                    <a:gd name="T31" fmla="*/ 0 h 1230"/>
                    <a:gd name="T32" fmla="*/ 1590 w 1590"/>
                    <a:gd name="T33"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0" h="1230">
                      <a:moveTo>
                        <a:pt x="1590" y="0"/>
                      </a:moveTo>
                      <a:lnTo>
                        <a:pt x="1245" y="1230"/>
                      </a:lnTo>
                      <a:lnTo>
                        <a:pt x="1075" y="1230"/>
                      </a:lnTo>
                      <a:lnTo>
                        <a:pt x="803" y="256"/>
                      </a:lnTo>
                      <a:lnTo>
                        <a:pt x="799" y="256"/>
                      </a:lnTo>
                      <a:lnTo>
                        <a:pt x="524" y="1230"/>
                      </a:lnTo>
                      <a:lnTo>
                        <a:pt x="357" y="1230"/>
                      </a:lnTo>
                      <a:lnTo>
                        <a:pt x="0" y="0"/>
                      </a:lnTo>
                      <a:lnTo>
                        <a:pt x="156" y="0"/>
                      </a:lnTo>
                      <a:lnTo>
                        <a:pt x="439" y="1026"/>
                      </a:lnTo>
                      <a:lnTo>
                        <a:pt x="444" y="1026"/>
                      </a:lnTo>
                      <a:lnTo>
                        <a:pt x="739" y="0"/>
                      </a:lnTo>
                      <a:lnTo>
                        <a:pt x="879" y="0"/>
                      </a:lnTo>
                      <a:lnTo>
                        <a:pt x="1158" y="1031"/>
                      </a:lnTo>
                      <a:lnTo>
                        <a:pt x="1163" y="1031"/>
                      </a:lnTo>
                      <a:lnTo>
                        <a:pt x="1434" y="0"/>
                      </a:lnTo>
                      <a:lnTo>
                        <a:pt x="159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27"/>
                <p:cNvSpPr>
                  <a:spLocks noChangeArrowheads="1"/>
                </p:cNvSpPr>
                <p:nvPr/>
              </p:nvSpPr>
              <p:spPr bwMode="auto">
                <a:xfrm>
                  <a:off x="4383088" y="-1296988"/>
                  <a:ext cx="225425" cy="1395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8"/>
                <p:cNvSpPr>
                  <a:spLocks/>
                </p:cNvSpPr>
                <p:nvPr/>
              </p:nvSpPr>
              <p:spPr bwMode="auto">
                <a:xfrm>
                  <a:off x="4941888" y="-1331913"/>
                  <a:ext cx="1152525" cy="1430338"/>
                </a:xfrm>
                <a:custGeom>
                  <a:avLst/>
                  <a:gdLst>
                    <a:gd name="T0" fmla="*/ 307 w 307"/>
                    <a:gd name="T1" fmla="*/ 380 h 380"/>
                    <a:gd name="T2" fmla="*/ 248 w 307"/>
                    <a:gd name="T3" fmla="*/ 380 h 380"/>
                    <a:gd name="T4" fmla="*/ 248 w 307"/>
                    <a:gd name="T5" fmla="*/ 169 h 380"/>
                    <a:gd name="T6" fmla="*/ 162 w 307"/>
                    <a:gd name="T7" fmla="*/ 51 h 380"/>
                    <a:gd name="T8" fmla="*/ 89 w 307"/>
                    <a:gd name="T9" fmla="*/ 84 h 380"/>
                    <a:gd name="T10" fmla="*/ 59 w 307"/>
                    <a:gd name="T11" fmla="*/ 169 h 380"/>
                    <a:gd name="T12" fmla="*/ 59 w 307"/>
                    <a:gd name="T13" fmla="*/ 380 h 380"/>
                    <a:gd name="T14" fmla="*/ 0 w 307"/>
                    <a:gd name="T15" fmla="*/ 380 h 380"/>
                    <a:gd name="T16" fmla="*/ 0 w 307"/>
                    <a:gd name="T17" fmla="*/ 9 h 380"/>
                    <a:gd name="T18" fmla="*/ 59 w 307"/>
                    <a:gd name="T19" fmla="*/ 9 h 380"/>
                    <a:gd name="T20" fmla="*/ 59 w 307"/>
                    <a:gd name="T21" fmla="*/ 71 h 380"/>
                    <a:gd name="T22" fmla="*/ 60 w 307"/>
                    <a:gd name="T23" fmla="*/ 71 h 380"/>
                    <a:gd name="T24" fmla="*/ 182 w 307"/>
                    <a:gd name="T25" fmla="*/ 0 h 380"/>
                    <a:gd name="T26" fmla="*/ 275 w 307"/>
                    <a:gd name="T27" fmla="*/ 40 h 380"/>
                    <a:gd name="T28" fmla="*/ 307 w 307"/>
                    <a:gd name="T29" fmla="*/ 153 h 380"/>
                    <a:gd name="T30" fmla="*/ 307 w 307"/>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380">
                      <a:moveTo>
                        <a:pt x="307" y="380"/>
                      </a:moveTo>
                      <a:cubicBezTo>
                        <a:pt x="248" y="380"/>
                        <a:pt x="248" y="380"/>
                        <a:pt x="248" y="380"/>
                      </a:cubicBezTo>
                      <a:cubicBezTo>
                        <a:pt x="248" y="169"/>
                        <a:pt x="248" y="169"/>
                        <a:pt x="248" y="169"/>
                      </a:cubicBezTo>
                      <a:cubicBezTo>
                        <a:pt x="248" y="90"/>
                        <a:pt x="219" y="51"/>
                        <a:pt x="162" y="51"/>
                      </a:cubicBezTo>
                      <a:cubicBezTo>
                        <a:pt x="133" y="51"/>
                        <a:pt x="108" y="62"/>
                        <a:pt x="89" y="84"/>
                      </a:cubicBezTo>
                      <a:cubicBezTo>
                        <a:pt x="69" y="106"/>
                        <a:pt x="59" y="134"/>
                        <a:pt x="59" y="169"/>
                      </a:cubicBezTo>
                      <a:cubicBezTo>
                        <a:pt x="59" y="380"/>
                        <a:pt x="59" y="380"/>
                        <a:pt x="59" y="380"/>
                      </a:cubicBezTo>
                      <a:cubicBezTo>
                        <a:pt x="0" y="380"/>
                        <a:pt x="0" y="380"/>
                        <a:pt x="0" y="380"/>
                      </a:cubicBezTo>
                      <a:cubicBezTo>
                        <a:pt x="0" y="9"/>
                        <a:pt x="0" y="9"/>
                        <a:pt x="0" y="9"/>
                      </a:cubicBezTo>
                      <a:cubicBezTo>
                        <a:pt x="59" y="9"/>
                        <a:pt x="59" y="9"/>
                        <a:pt x="59" y="9"/>
                      </a:cubicBezTo>
                      <a:cubicBezTo>
                        <a:pt x="59" y="71"/>
                        <a:pt x="59" y="71"/>
                        <a:pt x="59" y="71"/>
                      </a:cubicBezTo>
                      <a:cubicBezTo>
                        <a:pt x="60" y="71"/>
                        <a:pt x="60" y="71"/>
                        <a:pt x="60" y="71"/>
                      </a:cubicBezTo>
                      <a:cubicBezTo>
                        <a:pt x="88" y="24"/>
                        <a:pt x="129" y="0"/>
                        <a:pt x="182" y="0"/>
                      </a:cubicBezTo>
                      <a:cubicBezTo>
                        <a:pt x="223" y="0"/>
                        <a:pt x="254" y="14"/>
                        <a:pt x="275" y="40"/>
                      </a:cubicBezTo>
                      <a:cubicBezTo>
                        <a:pt x="297" y="67"/>
                        <a:pt x="307" y="104"/>
                        <a:pt x="307" y="153"/>
                      </a:cubicBezTo>
                      <a:lnTo>
                        <a:pt x="307" y="3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noEditPoints="1"/>
                </p:cNvSpPr>
                <p:nvPr/>
              </p:nvSpPr>
              <p:spPr bwMode="auto">
                <a:xfrm>
                  <a:off x="6350000" y="-1966913"/>
                  <a:ext cx="1279525" cy="2098675"/>
                </a:xfrm>
                <a:custGeom>
                  <a:avLst/>
                  <a:gdLst>
                    <a:gd name="T0" fmla="*/ 341 w 341"/>
                    <a:gd name="T1" fmla="*/ 549 h 558"/>
                    <a:gd name="T2" fmla="*/ 282 w 341"/>
                    <a:gd name="T3" fmla="*/ 549 h 558"/>
                    <a:gd name="T4" fmla="*/ 282 w 341"/>
                    <a:gd name="T5" fmla="*/ 486 h 558"/>
                    <a:gd name="T6" fmla="*/ 280 w 341"/>
                    <a:gd name="T7" fmla="*/ 486 h 558"/>
                    <a:gd name="T8" fmla="*/ 153 w 341"/>
                    <a:gd name="T9" fmla="*/ 558 h 558"/>
                    <a:gd name="T10" fmla="*/ 41 w 341"/>
                    <a:gd name="T11" fmla="*/ 508 h 558"/>
                    <a:gd name="T12" fmla="*/ 0 w 341"/>
                    <a:gd name="T13" fmla="*/ 373 h 558"/>
                    <a:gd name="T14" fmla="*/ 46 w 341"/>
                    <a:gd name="T15" fmla="*/ 225 h 558"/>
                    <a:gd name="T16" fmla="*/ 169 w 341"/>
                    <a:gd name="T17" fmla="*/ 169 h 558"/>
                    <a:gd name="T18" fmla="*/ 280 w 341"/>
                    <a:gd name="T19" fmla="*/ 230 h 558"/>
                    <a:gd name="T20" fmla="*/ 282 w 341"/>
                    <a:gd name="T21" fmla="*/ 230 h 558"/>
                    <a:gd name="T22" fmla="*/ 282 w 341"/>
                    <a:gd name="T23" fmla="*/ 0 h 558"/>
                    <a:gd name="T24" fmla="*/ 341 w 341"/>
                    <a:gd name="T25" fmla="*/ 0 h 558"/>
                    <a:gd name="T26" fmla="*/ 341 w 341"/>
                    <a:gd name="T27" fmla="*/ 549 h 558"/>
                    <a:gd name="T28" fmla="*/ 282 w 341"/>
                    <a:gd name="T29" fmla="*/ 381 h 558"/>
                    <a:gd name="T30" fmla="*/ 282 w 341"/>
                    <a:gd name="T31" fmla="*/ 327 h 558"/>
                    <a:gd name="T32" fmla="*/ 251 w 341"/>
                    <a:gd name="T33" fmla="*/ 250 h 558"/>
                    <a:gd name="T34" fmla="*/ 177 w 341"/>
                    <a:gd name="T35" fmla="*/ 220 h 558"/>
                    <a:gd name="T36" fmla="*/ 92 w 341"/>
                    <a:gd name="T37" fmla="*/ 260 h 558"/>
                    <a:gd name="T38" fmla="*/ 60 w 341"/>
                    <a:gd name="T39" fmla="*/ 370 h 558"/>
                    <a:gd name="T40" fmla="*/ 90 w 341"/>
                    <a:gd name="T41" fmla="*/ 470 h 558"/>
                    <a:gd name="T42" fmla="*/ 170 w 341"/>
                    <a:gd name="T43" fmla="*/ 507 h 558"/>
                    <a:gd name="T44" fmla="*/ 250 w 341"/>
                    <a:gd name="T45" fmla="*/ 472 h 558"/>
                    <a:gd name="T46" fmla="*/ 282 w 341"/>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1" h="558">
                      <a:moveTo>
                        <a:pt x="341" y="549"/>
                      </a:moveTo>
                      <a:cubicBezTo>
                        <a:pt x="282" y="549"/>
                        <a:pt x="282" y="549"/>
                        <a:pt x="282" y="549"/>
                      </a:cubicBezTo>
                      <a:cubicBezTo>
                        <a:pt x="282" y="486"/>
                        <a:pt x="282" y="486"/>
                        <a:pt x="282" y="486"/>
                      </a:cubicBezTo>
                      <a:cubicBezTo>
                        <a:pt x="280" y="486"/>
                        <a:pt x="280" y="486"/>
                        <a:pt x="280" y="486"/>
                      </a:cubicBezTo>
                      <a:cubicBezTo>
                        <a:pt x="253" y="534"/>
                        <a:pt x="210" y="558"/>
                        <a:pt x="153" y="558"/>
                      </a:cubicBezTo>
                      <a:cubicBezTo>
                        <a:pt x="106" y="558"/>
                        <a:pt x="69" y="541"/>
                        <a:pt x="41" y="508"/>
                      </a:cubicBezTo>
                      <a:cubicBezTo>
                        <a:pt x="13" y="474"/>
                        <a:pt x="0" y="429"/>
                        <a:pt x="0" y="373"/>
                      </a:cubicBezTo>
                      <a:cubicBezTo>
                        <a:pt x="0" y="312"/>
                        <a:pt x="15" y="262"/>
                        <a:pt x="46" y="225"/>
                      </a:cubicBezTo>
                      <a:cubicBezTo>
                        <a:pt x="77" y="188"/>
                        <a:pt x="118" y="169"/>
                        <a:pt x="169" y="169"/>
                      </a:cubicBezTo>
                      <a:cubicBezTo>
                        <a:pt x="220" y="169"/>
                        <a:pt x="257" y="189"/>
                        <a:pt x="280" y="230"/>
                      </a:cubicBezTo>
                      <a:cubicBezTo>
                        <a:pt x="282" y="230"/>
                        <a:pt x="282" y="230"/>
                        <a:pt x="282" y="230"/>
                      </a:cubicBezTo>
                      <a:cubicBezTo>
                        <a:pt x="282" y="0"/>
                        <a:pt x="282" y="0"/>
                        <a:pt x="282" y="0"/>
                      </a:cubicBezTo>
                      <a:cubicBezTo>
                        <a:pt x="341" y="0"/>
                        <a:pt x="341" y="0"/>
                        <a:pt x="341" y="0"/>
                      </a:cubicBezTo>
                      <a:lnTo>
                        <a:pt x="341" y="549"/>
                      </a:lnTo>
                      <a:close/>
                      <a:moveTo>
                        <a:pt x="282" y="381"/>
                      </a:moveTo>
                      <a:cubicBezTo>
                        <a:pt x="282" y="327"/>
                        <a:pt x="282" y="327"/>
                        <a:pt x="282" y="327"/>
                      </a:cubicBezTo>
                      <a:cubicBezTo>
                        <a:pt x="282" y="296"/>
                        <a:pt x="272" y="271"/>
                        <a:pt x="251" y="250"/>
                      </a:cubicBezTo>
                      <a:cubicBezTo>
                        <a:pt x="231" y="230"/>
                        <a:pt x="206" y="220"/>
                        <a:pt x="177" y="220"/>
                      </a:cubicBezTo>
                      <a:cubicBezTo>
                        <a:pt x="141" y="220"/>
                        <a:pt x="113" y="233"/>
                        <a:pt x="92" y="260"/>
                      </a:cubicBezTo>
                      <a:cubicBezTo>
                        <a:pt x="71" y="286"/>
                        <a:pt x="60" y="323"/>
                        <a:pt x="60" y="370"/>
                      </a:cubicBezTo>
                      <a:cubicBezTo>
                        <a:pt x="60" y="412"/>
                        <a:pt x="70" y="446"/>
                        <a:pt x="90" y="470"/>
                      </a:cubicBezTo>
                      <a:cubicBezTo>
                        <a:pt x="110" y="495"/>
                        <a:pt x="137" y="507"/>
                        <a:pt x="170" y="507"/>
                      </a:cubicBezTo>
                      <a:cubicBezTo>
                        <a:pt x="203" y="507"/>
                        <a:pt x="229" y="496"/>
                        <a:pt x="250" y="472"/>
                      </a:cubicBezTo>
                      <a:cubicBezTo>
                        <a:pt x="271" y="448"/>
                        <a:pt x="282" y="418"/>
                        <a:pt x="282" y="3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noEditPoints="1"/>
                </p:cNvSpPr>
                <p:nvPr/>
              </p:nvSpPr>
              <p:spPr bwMode="auto">
                <a:xfrm>
                  <a:off x="7913688" y="-1331913"/>
                  <a:ext cx="1370013" cy="1463675"/>
                </a:xfrm>
                <a:custGeom>
                  <a:avLst/>
                  <a:gdLst>
                    <a:gd name="T0" fmla="*/ 365 w 365"/>
                    <a:gd name="T1" fmla="*/ 193 h 389"/>
                    <a:gd name="T2" fmla="*/ 314 w 365"/>
                    <a:gd name="T3" fmla="*/ 335 h 389"/>
                    <a:gd name="T4" fmla="*/ 180 w 365"/>
                    <a:gd name="T5" fmla="*/ 389 h 389"/>
                    <a:gd name="T6" fmla="*/ 49 w 365"/>
                    <a:gd name="T7" fmla="*/ 337 h 389"/>
                    <a:gd name="T8" fmla="*/ 0 w 365"/>
                    <a:gd name="T9" fmla="*/ 199 h 389"/>
                    <a:gd name="T10" fmla="*/ 50 w 365"/>
                    <a:gd name="T11" fmla="*/ 54 h 389"/>
                    <a:gd name="T12" fmla="*/ 189 w 365"/>
                    <a:gd name="T13" fmla="*/ 0 h 389"/>
                    <a:gd name="T14" fmla="*/ 318 w 365"/>
                    <a:gd name="T15" fmla="*/ 52 h 389"/>
                    <a:gd name="T16" fmla="*/ 365 w 365"/>
                    <a:gd name="T17" fmla="*/ 193 h 389"/>
                    <a:gd name="T18" fmla="*/ 304 w 365"/>
                    <a:gd name="T19" fmla="*/ 195 h 389"/>
                    <a:gd name="T20" fmla="*/ 273 w 365"/>
                    <a:gd name="T21" fmla="*/ 88 h 389"/>
                    <a:gd name="T22" fmla="*/ 184 w 365"/>
                    <a:gd name="T23" fmla="*/ 51 h 389"/>
                    <a:gd name="T24" fmla="*/ 94 w 365"/>
                    <a:gd name="T25" fmla="*/ 89 h 389"/>
                    <a:gd name="T26" fmla="*/ 61 w 365"/>
                    <a:gd name="T27" fmla="*/ 197 h 389"/>
                    <a:gd name="T28" fmla="*/ 94 w 365"/>
                    <a:gd name="T29" fmla="*/ 301 h 389"/>
                    <a:gd name="T30" fmla="*/ 184 w 365"/>
                    <a:gd name="T31" fmla="*/ 338 h 389"/>
                    <a:gd name="T32" fmla="*/ 273 w 365"/>
                    <a:gd name="T33" fmla="*/ 301 h 389"/>
                    <a:gd name="T34" fmla="*/ 304 w 365"/>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9">
                      <a:moveTo>
                        <a:pt x="365" y="193"/>
                      </a:moveTo>
                      <a:cubicBezTo>
                        <a:pt x="365" y="252"/>
                        <a:pt x="348" y="299"/>
                        <a:pt x="314" y="335"/>
                      </a:cubicBezTo>
                      <a:cubicBezTo>
                        <a:pt x="281" y="371"/>
                        <a:pt x="236" y="389"/>
                        <a:pt x="180" y="389"/>
                      </a:cubicBezTo>
                      <a:cubicBezTo>
                        <a:pt x="125" y="389"/>
                        <a:pt x="82" y="372"/>
                        <a:pt x="49" y="337"/>
                      </a:cubicBezTo>
                      <a:cubicBezTo>
                        <a:pt x="16" y="302"/>
                        <a:pt x="0" y="256"/>
                        <a:pt x="0" y="199"/>
                      </a:cubicBezTo>
                      <a:cubicBezTo>
                        <a:pt x="0" y="138"/>
                        <a:pt x="17" y="89"/>
                        <a:pt x="50" y="54"/>
                      </a:cubicBezTo>
                      <a:cubicBezTo>
                        <a:pt x="84" y="18"/>
                        <a:pt x="130" y="0"/>
                        <a:pt x="189" y="0"/>
                      </a:cubicBezTo>
                      <a:cubicBezTo>
                        <a:pt x="244" y="0"/>
                        <a:pt x="287" y="18"/>
                        <a:pt x="318" y="52"/>
                      </a:cubicBezTo>
                      <a:cubicBezTo>
                        <a:pt x="349" y="86"/>
                        <a:pt x="365" y="133"/>
                        <a:pt x="365" y="193"/>
                      </a:cubicBezTo>
                      <a:close/>
                      <a:moveTo>
                        <a:pt x="304" y="195"/>
                      </a:moveTo>
                      <a:cubicBezTo>
                        <a:pt x="304" y="149"/>
                        <a:pt x="293" y="113"/>
                        <a:pt x="273" y="88"/>
                      </a:cubicBezTo>
                      <a:cubicBezTo>
                        <a:pt x="252" y="64"/>
                        <a:pt x="223" y="51"/>
                        <a:pt x="184" y="51"/>
                      </a:cubicBezTo>
                      <a:cubicBezTo>
                        <a:pt x="146" y="51"/>
                        <a:pt x="116" y="64"/>
                        <a:pt x="94" y="89"/>
                      </a:cubicBezTo>
                      <a:cubicBezTo>
                        <a:pt x="72" y="115"/>
                        <a:pt x="61" y="151"/>
                        <a:pt x="61" y="197"/>
                      </a:cubicBezTo>
                      <a:cubicBezTo>
                        <a:pt x="61" y="241"/>
                        <a:pt x="72" y="276"/>
                        <a:pt x="94" y="301"/>
                      </a:cubicBezTo>
                      <a:cubicBezTo>
                        <a:pt x="116" y="326"/>
                        <a:pt x="147" y="338"/>
                        <a:pt x="184" y="338"/>
                      </a:cubicBezTo>
                      <a:cubicBezTo>
                        <a:pt x="223" y="338"/>
                        <a:pt x="253" y="326"/>
                        <a:pt x="273" y="301"/>
                      </a:cubicBezTo>
                      <a:cubicBezTo>
                        <a:pt x="294" y="277"/>
                        <a:pt x="304" y="242"/>
                        <a:pt x="304" y="1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1"/>
                <p:cNvSpPr>
                  <a:spLocks/>
                </p:cNvSpPr>
                <p:nvPr/>
              </p:nvSpPr>
              <p:spPr bwMode="auto">
                <a:xfrm>
                  <a:off x="9363075" y="-1296988"/>
                  <a:ext cx="1939925" cy="1395413"/>
                </a:xfrm>
                <a:custGeom>
                  <a:avLst/>
                  <a:gdLst>
                    <a:gd name="T0" fmla="*/ 1222 w 1222"/>
                    <a:gd name="T1" fmla="*/ 0 h 879"/>
                    <a:gd name="T2" fmla="*/ 959 w 1222"/>
                    <a:gd name="T3" fmla="*/ 879 h 879"/>
                    <a:gd name="T4" fmla="*/ 815 w 1222"/>
                    <a:gd name="T5" fmla="*/ 879 h 879"/>
                    <a:gd name="T6" fmla="*/ 619 w 1222"/>
                    <a:gd name="T7" fmla="*/ 196 h 879"/>
                    <a:gd name="T8" fmla="*/ 614 w 1222"/>
                    <a:gd name="T9" fmla="*/ 196 h 879"/>
                    <a:gd name="T10" fmla="*/ 404 w 1222"/>
                    <a:gd name="T11" fmla="*/ 879 h 879"/>
                    <a:gd name="T12" fmla="*/ 262 w 1222"/>
                    <a:gd name="T13" fmla="*/ 879 h 879"/>
                    <a:gd name="T14" fmla="*/ 0 w 1222"/>
                    <a:gd name="T15" fmla="*/ 0 h 879"/>
                    <a:gd name="T16" fmla="*/ 146 w 1222"/>
                    <a:gd name="T17" fmla="*/ 0 h 879"/>
                    <a:gd name="T18" fmla="*/ 340 w 1222"/>
                    <a:gd name="T19" fmla="*/ 708 h 879"/>
                    <a:gd name="T20" fmla="*/ 345 w 1222"/>
                    <a:gd name="T21" fmla="*/ 708 h 879"/>
                    <a:gd name="T22" fmla="*/ 562 w 1222"/>
                    <a:gd name="T23" fmla="*/ 0 h 879"/>
                    <a:gd name="T24" fmla="*/ 690 w 1222"/>
                    <a:gd name="T25" fmla="*/ 0 h 879"/>
                    <a:gd name="T26" fmla="*/ 886 w 1222"/>
                    <a:gd name="T27" fmla="*/ 708 h 879"/>
                    <a:gd name="T28" fmla="*/ 893 w 1222"/>
                    <a:gd name="T29" fmla="*/ 708 h 879"/>
                    <a:gd name="T30" fmla="*/ 1084 w 1222"/>
                    <a:gd name="T31" fmla="*/ 0 h 879"/>
                    <a:gd name="T32" fmla="*/ 1222 w 1222"/>
                    <a:gd name="T33"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879">
                      <a:moveTo>
                        <a:pt x="1222" y="0"/>
                      </a:moveTo>
                      <a:lnTo>
                        <a:pt x="959" y="879"/>
                      </a:lnTo>
                      <a:lnTo>
                        <a:pt x="815" y="879"/>
                      </a:lnTo>
                      <a:lnTo>
                        <a:pt x="619" y="196"/>
                      </a:lnTo>
                      <a:lnTo>
                        <a:pt x="614" y="196"/>
                      </a:lnTo>
                      <a:lnTo>
                        <a:pt x="404" y="879"/>
                      </a:lnTo>
                      <a:lnTo>
                        <a:pt x="262" y="879"/>
                      </a:lnTo>
                      <a:lnTo>
                        <a:pt x="0" y="0"/>
                      </a:lnTo>
                      <a:lnTo>
                        <a:pt x="146" y="0"/>
                      </a:lnTo>
                      <a:lnTo>
                        <a:pt x="340" y="708"/>
                      </a:lnTo>
                      <a:lnTo>
                        <a:pt x="345" y="708"/>
                      </a:lnTo>
                      <a:lnTo>
                        <a:pt x="562" y="0"/>
                      </a:lnTo>
                      <a:lnTo>
                        <a:pt x="690" y="0"/>
                      </a:lnTo>
                      <a:lnTo>
                        <a:pt x="886" y="708"/>
                      </a:lnTo>
                      <a:lnTo>
                        <a:pt x="893" y="708"/>
                      </a:lnTo>
                      <a:lnTo>
                        <a:pt x="1084" y="0"/>
                      </a:lnTo>
                      <a:lnTo>
                        <a:pt x="122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2"/>
                <p:cNvSpPr>
                  <a:spLocks/>
                </p:cNvSpPr>
                <p:nvPr/>
              </p:nvSpPr>
              <p:spPr bwMode="auto">
                <a:xfrm>
                  <a:off x="11391900" y="-1331913"/>
                  <a:ext cx="855663" cy="1463675"/>
                </a:xfrm>
                <a:custGeom>
                  <a:avLst/>
                  <a:gdLst>
                    <a:gd name="T0" fmla="*/ 228 w 228"/>
                    <a:gd name="T1" fmla="*/ 281 h 389"/>
                    <a:gd name="T2" fmla="*/ 191 w 228"/>
                    <a:gd name="T3" fmla="*/ 359 h 389"/>
                    <a:gd name="T4" fmla="*/ 92 w 228"/>
                    <a:gd name="T5" fmla="*/ 389 h 389"/>
                    <a:gd name="T6" fmla="*/ 0 w 228"/>
                    <a:gd name="T7" fmla="*/ 367 h 389"/>
                    <a:gd name="T8" fmla="*/ 0 w 228"/>
                    <a:gd name="T9" fmla="*/ 303 h 389"/>
                    <a:gd name="T10" fmla="*/ 96 w 228"/>
                    <a:gd name="T11" fmla="*/ 338 h 389"/>
                    <a:gd name="T12" fmla="*/ 167 w 228"/>
                    <a:gd name="T13" fmla="*/ 287 h 389"/>
                    <a:gd name="T14" fmla="*/ 153 w 228"/>
                    <a:gd name="T15" fmla="*/ 252 h 389"/>
                    <a:gd name="T16" fmla="*/ 91 w 228"/>
                    <a:gd name="T17" fmla="*/ 217 h 389"/>
                    <a:gd name="T18" fmla="*/ 21 w 228"/>
                    <a:gd name="T19" fmla="*/ 172 h 389"/>
                    <a:gd name="T20" fmla="*/ 1 w 228"/>
                    <a:gd name="T21" fmla="*/ 108 h 389"/>
                    <a:gd name="T22" fmla="*/ 38 w 228"/>
                    <a:gd name="T23" fmla="*/ 31 h 389"/>
                    <a:gd name="T24" fmla="*/ 131 w 228"/>
                    <a:gd name="T25" fmla="*/ 0 h 389"/>
                    <a:gd name="T26" fmla="*/ 211 w 228"/>
                    <a:gd name="T27" fmla="*/ 18 h 389"/>
                    <a:gd name="T28" fmla="*/ 211 w 228"/>
                    <a:gd name="T29" fmla="*/ 78 h 389"/>
                    <a:gd name="T30" fmla="*/ 127 w 228"/>
                    <a:gd name="T31" fmla="*/ 51 h 389"/>
                    <a:gd name="T32" fmla="*/ 80 w 228"/>
                    <a:gd name="T33" fmla="*/ 66 h 389"/>
                    <a:gd name="T34" fmla="*/ 62 w 228"/>
                    <a:gd name="T35" fmla="*/ 103 h 389"/>
                    <a:gd name="T36" fmla="*/ 75 w 228"/>
                    <a:gd name="T37" fmla="*/ 141 h 389"/>
                    <a:gd name="T38" fmla="*/ 132 w 228"/>
                    <a:gd name="T39" fmla="*/ 172 h 389"/>
                    <a:gd name="T40" fmla="*/ 206 w 228"/>
                    <a:gd name="T41" fmla="*/ 219 h 389"/>
                    <a:gd name="T42" fmla="*/ 228 w 228"/>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389">
                      <a:moveTo>
                        <a:pt x="228" y="281"/>
                      </a:moveTo>
                      <a:cubicBezTo>
                        <a:pt x="228" y="313"/>
                        <a:pt x="215" y="339"/>
                        <a:pt x="191"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1" y="217"/>
                      </a:cubicBezTo>
                      <a:cubicBezTo>
                        <a:pt x="58" y="203"/>
                        <a:pt x="35" y="188"/>
                        <a:pt x="21" y="172"/>
                      </a:cubicBezTo>
                      <a:cubicBezTo>
                        <a:pt x="8" y="156"/>
                        <a:pt x="1" y="134"/>
                        <a:pt x="1" y="108"/>
                      </a:cubicBezTo>
                      <a:cubicBezTo>
                        <a:pt x="1" y="77"/>
                        <a:pt x="13" y="52"/>
                        <a:pt x="38" y="31"/>
                      </a:cubicBezTo>
                      <a:cubicBezTo>
                        <a:pt x="62" y="11"/>
                        <a:pt x="94" y="0"/>
                        <a:pt x="131" y="0"/>
                      </a:cubicBezTo>
                      <a:cubicBezTo>
                        <a:pt x="161" y="0"/>
                        <a:pt x="187" y="6"/>
                        <a:pt x="211" y="18"/>
                      </a:cubicBezTo>
                      <a:cubicBezTo>
                        <a:pt x="211" y="78"/>
                        <a:pt x="211" y="78"/>
                        <a:pt x="211" y="78"/>
                      </a:cubicBezTo>
                      <a:cubicBezTo>
                        <a:pt x="187" y="60"/>
                        <a:pt x="159" y="51"/>
                        <a:pt x="127" y="51"/>
                      </a:cubicBezTo>
                      <a:cubicBezTo>
                        <a:pt x="107" y="51"/>
                        <a:pt x="92" y="56"/>
                        <a:pt x="80" y="66"/>
                      </a:cubicBezTo>
                      <a:cubicBezTo>
                        <a:pt x="68" y="75"/>
                        <a:pt x="62" y="88"/>
                        <a:pt x="62" y="103"/>
                      </a:cubicBezTo>
                      <a:cubicBezTo>
                        <a:pt x="62" y="119"/>
                        <a:pt x="66" y="132"/>
                        <a:pt x="75" y="141"/>
                      </a:cubicBezTo>
                      <a:cubicBezTo>
                        <a:pt x="85" y="149"/>
                        <a:pt x="104" y="160"/>
                        <a:pt x="132" y="172"/>
                      </a:cubicBezTo>
                      <a:cubicBezTo>
                        <a:pt x="167" y="187"/>
                        <a:pt x="192" y="203"/>
                        <a:pt x="206" y="219"/>
                      </a:cubicBezTo>
                      <a:cubicBezTo>
                        <a:pt x="221" y="235"/>
                        <a:pt x="228" y="256"/>
                        <a:pt x="228" y="2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3"/>
                <p:cNvSpPr>
                  <a:spLocks/>
                </p:cNvSpPr>
                <p:nvPr/>
              </p:nvSpPr>
              <p:spPr bwMode="auto">
                <a:xfrm>
                  <a:off x="4349750" y="-1895475"/>
                  <a:ext cx="288925" cy="288925"/>
                </a:xfrm>
                <a:custGeom>
                  <a:avLst/>
                  <a:gdLst>
                    <a:gd name="T0" fmla="*/ 77 w 77"/>
                    <a:gd name="T1" fmla="*/ 38 h 77"/>
                    <a:gd name="T2" fmla="*/ 66 w 77"/>
                    <a:gd name="T3" fmla="*/ 66 h 77"/>
                    <a:gd name="T4" fmla="*/ 38 w 77"/>
                    <a:gd name="T5" fmla="*/ 77 h 77"/>
                    <a:gd name="T6" fmla="*/ 11 w 77"/>
                    <a:gd name="T7" fmla="*/ 66 h 77"/>
                    <a:gd name="T8" fmla="*/ 0 w 77"/>
                    <a:gd name="T9" fmla="*/ 38 h 77"/>
                    <a:gd name="T10" fmla="*/ 11 w 77"/>
                    <a:gd name="T11" fmla="*/ 11 h 77"/>
                    <a:gd name="T12" fmla="*/ 38 w 77"/>
                    <a:gd name="T13" fmla="*/ 0 h 77"/>
                    <a:gd name="T14" fmla="*/ 66 w 77"/>
                    <a:gd name="T15" fmla="*/ 11 h 77"/>
                    <a:gd name="T16" fmla="*/ 77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7" y="38"/>
                      </a:moveTo>
                      <a:cubicBezTo>
                        <a:pt x="77" y="49"/>
                        <a:pt x="73" y="59"/>
                        <a:pt x="66" y="66"/>
                      </a:cubicBezTo>
                      <a:cubicBezTo>
                        <a:pt x="58" y="73"/>
                        <a:pt x="49" y="77"/>
                        <a:pt x="38" y="77"/>
                      </a:cubicBezTo>
                      <a:cubicBezTo>
                        <a:pt x="27" y="77"/>
                        <a:pt x="18" y="73"/>
                        <a:pt x="11" y="66"/>
                      </a:cubicBezTo>
                      <a:cubicBezTo>
                        <a:pt x="3" y="59"/>
                        <a:pt x="0" y="50"/>
                        <a:pt x="0" y="38"/>
                      </a:cubicBezTo>
                      <a:cubicBezTo>
                        <a:pt x="0" y="28"/>
                        <a:pt x="3" y="19"/>
                        <a:pt x="11" y="11"/>
                      </a:cubicBezTo>
                      <a:cubicBezTo>
                        <a:pt x="18" y="4"/>
                        <a:pt x="27" y="0"/>
                        <a:pt x="38" y="0"/>
                      </a:cubicBezTo>
                      <a:cubicBezTo>
                        <a:pt x="49" y="0"/>
                        <a:pt x="59" y="4"/>
                        <a:pt x="66" y="11"/>
                      </a:cubicBezTo>
                      <a:cubicBezTo>
                        <a:pt x="74" y="19"/>
                        <a:pt x="77" y="28"/>
                        <a:pt x="77"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4"/>
                <p:cNvSpPr>
                  <a:spLocks/>
                </p:cNvSpPr>
                <p:nvPr/>
              </p:nvSpPr>
              <p:spPr bwMode="auto">
                <a:xfrm>
                  <a:off x="12693650" y="-1895475"/>
                  <a:ext cx="673100" cy="1993900"/>
                </a:xfrm>
                <a:custGeom>
                  <a:avLst/>
                  <a:gdLst>
                    <a:gd name="T0" fmla="*/ 120 w 179"/>
                    <a:gd name="T1" fmla="*/ 530 h 530"/>
                    <a:gd name="T2" fmla="*/ 120 w 179"/>
                    <a:gd name="T3" fmla="*/ 82 h 530"/>
                    <a:gd name="T4" fmla="*/ 67 w 179"/>
                    <a:gd name="T5" fmla="*/ 117 h 530"/>
                    <a:gd name="T6" fmla="*/ 0 w 179"/>
                    <a:gd name="T7" fmla="*/ 144 h 530"/>
                    <a:gd name="T8" fmla="*/ 0 w 179"/>
                    <a:gd name="T9" fmla="*/ 84 h 530"/>
                    <a:gd name="T10" fmla="*/ 84 w 179"/>
                    <a:gd name="T11" fmla="*/ 48 h 530"/>
                    <a:gd name="T12" fmla="*/ 157 w 179"/>
                    <a:gd name="T13" fmla="*/ 0 h 530"/>
                    <a:gd name="T14" fmla="*/ 179 w 179"/>
                    <a:gd name="T15" fmla="*/ 0 h 530"/>
                    <a:gd name="T16" fmla="*/ 179 w 179"/>
                    <a:gd name="T17" fmla="*/ 530 h 530"/>
                    <a:gd name="T18" fmla="*/ 120 w 179"/>
                    <a:gd name="T19"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530">
                      <a:moveTo>
                        <a:pt x="120" y="530"/>
                      </a:moveTo>
                      <a:cubicBezTo>
                        <a:pt x="120" y="82"/>
                        <a:pt x="120" y="82"/>
                        <a:pt x="120" y="82"/>
                      </a:cubicBezTo>
                      <a:cubicBezTo>
                        <a:pt x="110" y="92"/>
                        <a:pt x="92" y="104"/>
                        <a:pt x="67" y="117"/>
                      </a:cubicBezTo>
                      <a:cubicBezTo>
                        <a:pt x="43" y="130"/>
                        <a:pt x="20" y="138"/>
                        <a:pt x="0" y="144"/>
                      </a:cubicBezTo>
                      <a:cubicBezTo>
                        <a:pt x="0" y="84"/>
                        <a:pt x="0" y="84"/>
                        <a:pt x="0" y="84"/>
                      </a:cubicBezTo>
                      <a:cubicBezTo>
                        <a:pt x="26" y="76"/>
                        <a:pt x="54" y="65"/>
                        <a:pt x="84" y="48"/>
                      </a:cubicBezTo>
                      <a:cubicBezTo>
                        <a:pt x="114" y="32"/>
                        <a:pt x="139" y="16"/>
                        <a:pt x="157" y="0"/>
                      </a:cubicBezTo>
                      <a:cubicBezTo>
                        <a:pt x="179" y="0"/>
                        <a:pt x="179" y="0"/>
                        <a:pt x="179" y="0"/>
                      </a:cubicBezTo>
                      <a:cubicBezTo>
                        <a:pt x="179" y="530"/>
                        <a:pt x="179" y="530"/>
                        <a:pt x="179" y="530"/>
                      </a:cubicBezTo>
                      <a:lnTo>
                        <a:pt x="120" y="5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35"/>
                <p:cNvSpPr>
                  <a:spLocks noEditPoints="1"/>
                </p:cNvSpPr>
                <p:nvPr/>
              </p:nvSpPr>
              <p:spPr bwMode="auto">
                <a:xfrm>
                  <a:off x="13669963" y="-1884363"/>
                  <a:ext cx="1268413" cy="2016125"/>
                </a:xfrm>
                <a:custGeom>
                  <a:avLst/>
                  <a:gdLst>
                    <a:gd name="T0" fmla="*/ 338 w 338"/>
                    <a:gd name="T1" fmla="*/ 266 h 536"/>
                    <a:gd name="T2" fmla="*/ 293 w 338"/>
                    <a:gd name="T3" fmla="*/ 465 h 536"/>
                    <a:gd name="T4" fmla="*/ 164 w 338"/>
                    <a:gd name="T5" fmla="*/ 536 h 536"/>
                    <a:gd name="T6" fmla="*/ 43 w 338"/>
                    <a:gd name="T7" fmla="*/ 469 h 536"/>
                    <a:gd name="T8" fmla="*/ 0 w 338"/>
                    <a:gd name="T9" fmla="*/ 278 h 536"/>
                    <a:gd name="T10" fmla="*/ 45 w 338"/>
                    <a:gd name="T11" fmla="*/ 71 h 536"/>
                    <a:gd name="T12" fmla="*/ 175 w 338"/>
                    <a:gd name="T13" fmla="*/ 0 h 536"/>
                    <a:gd name="T14" fmla="*/ 338 w 338"/>
                    <a:gd name="T15" fmla="*/ 266 h 536"/>
                    <a:gd name="T16" fmla="*/ 277 w 338"/>
                    <a:gd name="T17" fmla="*/ 271 h 536"/>
                    <a:gd name="T18" fmla="*/ 172 w 338"/>
                    <a:gd name="T19" fmla="*/ 50 h 536"/>
                    <a:gd name="T20" fmla="*/ 61 w 338"/>
                    <a:gd name="T21" fmla="*/ 275 h 536"/>
                    <a:gd name="T22" fmla="*/ 170 w 338"/>
                    <a:gd name="T23" fmla="*/ 485 h 536"/>
                    <a:gd name="T24" fmla="*/ 277 w 338"/>
                    <a:gd name="T25" fmla="*/ 27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536">
                      <a:moveTo>
                        <a:pt x="338" y="266"/>
                      </a:moveTo>
                      <a:cubicBezTo>
                        <a:pt x="338" y="351"/>
                        <a:pt x="323" y="418"/>
                        <a:pt x="293" y="465"/>
                      </a:cubicBezTo>
                      <a:cubicBezTo>
                        <a:pt x="262" y="512"/>
                        <a:pt x="219" y="536"/>
                        <a:pt x="164" y="536"/>
                      </a:cubicBezTo>
                      <a:cubicBezTo>
                        <a:pt x="112" y="536"/>
                        <a:pt x="71" y="514"/>
                        <a:pt x="43" y="469"/>
                      </a:cubicBezTo>
                      <a:cubicBezTo>
                        <a:pt x="14" y="425"/>
                        <a:pt x="0" y="361"/>
                        <a:pt x="0" y="278"/>
                      </a:cubicBezTo>
                      <a:cubicBezTo>
                        <a:pt x="0" y="188"/>
                        <a:pt x="15" y="119"/>
                        <a:pt x="45" y="71"/>
                      </a:cubicBezTo>
                      <a:cubicBezTo>
                        <a:pt x="74" y="24"/>
                        <a:pt x="118" y="0"/>
                        <a:pt x="175" y="0"/>
                      </a:cubicBezTo>
                      <a:cubicBezTo>
                        <a:pt x="283" y="0"/>
                        <a:pt x="338" y="88"/>
                        <a:pt x="338" y="266"/>
                      </a:cubicBezTo>
                      <a:close/>
                      <a:moveTo>
                        <a:pt x="277" y="271"/>
                      </a:moveTo>
                      <a:cubicBezTo>
                        <a:pt x="277" y="124"/>
                        <a:pt x="242" y="50"/>
                        <a:pt x="172" y="50"/>
                      </a:cubicBezTo>
                      <a:cubicBezTo>
                        <a:pt x="98" y="50"/>
                        <a:pt x="61" y="125"/>
                        <a:pt x="61" y="275"/>
                      </a:cubicBezTo>
                      <a:cubicBezTo>
                        <a:pt x="61" y="415"/>
                        <a:pt x="97" y="485"/>
                        <a:pt x="170" y="485"/>
                      </a:cubicBezTo>
                      <a:cubicBezTo>
                        <a:pt x="241" y="485"/>
                        <a:pt x="277" y="414"/>
                        <a:pt x="277"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83" name="Group 82"/>
          <p:cNvGrpSpPr/>
          <p:nvPr/>
        </p:nvGrpSpPr>
        <p:grpSpPr>
          <a:xfrm>
            <a:off x="9818612" y="167118"/>
            <a:ext cx="2525781" cy="287338"/>
            <a:chOff x="2440123" y="6593453"/>
            <a:chExt cx="3744755" cy="287338"/>
          </a:xfrm>
        </p:grpSpPr>
        <p:sp>
          <p:nvSpPr>
            <p:cNvPr id="84" name="TextBox 83"/>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85"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267130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50"/>
                                        <p:tgtEl>
                                          <p:spTgt spid="2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250"/>
                                        <p:tgtEl>
                                          <p:spTgt spid="29"/>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50"/>
                                        <p:tgtEl>
                                          <p:spTgt spid="30"/>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250"/>
                                        <p:tgtEl>
                                          <p:spTgt spid="31"/>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250"/>
                                        <p:tgtEl>
                                          <p:spTgt spid="3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750"/>
                                        <p:tgtEl>
                                          <p:spTgt spid="55"/>
                                        </p:tgtEl>
                                      </p:cBhvr>
                                    </p:animEffect>
                                  </p:childTnLst>
                                </p:cTn>
                              </p:par>
                              <p:par>
                                <p:cTn id="63" presetID="22" presetClass="entr" presetSubtype="8"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left)">
                                      <p:cBhvr>
                                        <p:cTn id="65" dur="750"/>
                                        <p:tgtEl>
                                          <p:spTgt spid="56"/>
                                        </p:tgtEl>
                                      </p:cBhvr>
                                    </p:animEffect>
                                  </p:childTnLst>
                                </p:cTn>
                              </p:par>
                              <p:par>
                                <p:cTn id="66" presetID="10" presetClass="entr" presetSubtype="0" fill="hold" nodeType="withEffect">
                                  <p:stCondLst>
                                    <p:cond delay="50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250"/>
                                        <p:tgtEl>
                                          <p:spTgt spid="57"/>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1000"/>
                                        <p:tgtEl>
                                          <p:spTgt spid="61"/>
                                        </p:tgtEl>
                                      </p:cBhvr>
                                    </p:animEffect>
                                  </p:childTnLst>
                                </p:cTn>
                              </p:par>
                              <p:par>
                                <p:cTn id="83" presetID="10" presetClass="entr" presetSubtype="0" fill="hold" nodeType="withEffect">
                                  <p:stCondLst>
                                    <p:cond delay="50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25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250"/>
                                        <p:tgtEl>
                                          <p:spTgt spid="4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22" presetClass="entr" presetSubtype="8" fill="hold" nodeType="withEffect">
                                  <p:stCondLst>
                                    <p:cond delay="25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7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left)">
                                      <p:cBhvr>
                                        <p:cTn id="103" dur="500"/>
                                        <p:tgtEl>
                                          <p:spTgt spid="3"/>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par>
                                <p:cTn id="110" presetID="10" presetClass="entr" presetSubtype="0" fill="hold" grpId="0" nodeType="withEffect">
                                  <p:stCondLst>
                                    <p:cond delay="25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50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3"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6" grpId="0"/>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for icon editing" hidden="1"/>
          <p:cNvSpPr/>
          <p:nvPr/>
        </p:nvSpPr>
        <p:spPr>
          <a:xfrm>
            <a:off x="3384" y="4338080"/>
            <a:ext cx="12429709" cy="1906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32250">
              <a:lnSpc>
                <a:spcPct val="90000"/>
              </a:lnSpc>
              <a:spcBef>
                <a:spcPts val="816"/>
              </a:spcBef>
            </a:pPr>
            <a:endParaRPr lang="en-US" sz="2719" dirty="0">
              <a:solidFill>
                <a:prstClr val="white"/>
              </a:solidFill>
            </a:endParaRPr>
          </a:p>
        </p:txBody>
      </p:sp>
      <p:sp>
        <p:nvSpPr>
          <p:cNvPr id="2" name="Title 1"/>
          <p:cNvSpPr>
            <a:spLocks noGrp="1"/>
          </p:cNvSpPr>
          <p:nvPr>
            <p:ph type="title"/>
          </p:nvPr>
        </p:nvSpPr>
        <p:spPr/>
        <p:txBody>
          <a:bodyPr/>
          <a:lstStyle/>
          <a:p>
            <a:r>
              <a:rPr lang="en-US" b="0" dirty="0" smtClean="0"/>
              <a:t>…</a:t>
            </a:r>
            <a:r>
              <a:rPr lang="en-US" dirty="0" smtClean="0"/>
              <a:t>and </a:t>
            </a:r>
            <a:r>
              <a:rPr lang="en-US" b="0" dirty="0" smtClean="0"/>
              <a:t>one app platform</a:t>
            </a:r>
            <a:endParaRPr lang="en-US" b="0" dirty="0"/>
          </a:p>
        </p:txBody>
      </p:sp>
      <p:grpSp>
        <p:nvGrpSpPr>
          <p:cNvPr id="6" name="Metro rails"/>
          <p:cNvGrpSpPr/>
          <p:nvPr/>
        </p:nvGrpSpPr>
        <p:grpSpPr>
          <a:xfrm>
            <a:off x="3384" y="3283986"/>
            <a:ext cx="12425529" cy="786531"/>
            <a:chOff x="0" y="2414851"/>
            <a:chExt cx="9144000" cy="578617"/>
          </a:xfrm>
        </p:grpSpPr>
        <p:sp>
          <p:nvSpPr>
            <p:cNvPr id="3" name="Rectangle 2"/>
            <p:cNvSpPr/>
            <p:nvPr/>
          </p:nvSpPr>
          <p:spPr bwMode="auto">
            <a:xfrm>
              <a:off x="0" y="2561686"/>
              <a:ext cx="9144000" cy="137080"/>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0" y="2414851"/>
              <a:ext cx="9144000" cy="142443"/>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0" y="2703158"/>
              <a:ext cx="9144000" cy="144006"/>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0" y="2847164"/>
              <a:ext cx="9144000" cy="1463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Back"/>
          <p:cNvSpPr/>
          <p:nvPr/>
        </p:nvSpPr>
        <p:spPr>
          <a:xfrm>
            <a:off x="1416373" y="3570919"/>
            <a:ext cx="10933235" cy="1409582"/>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32250">
              <a:lnSpc>
                <a:spcPct val="90000"/>
              </a:lnSpc>
              <a:spcBef>
                <a:spcPts val="816"/>
              </a:spcBef>
            </a:pPr>
            <a:endParaRPr lang="en-US" sz="2719" dirty="0">
              <a:solidFill>
                <a:prstClr val="white"/>
              </a:solidFill>
            </a:endParaRPr>
          </a:p>
        </p:txBody>
      </p:sp>
      <p:sp>
        <p:nvSpPr>
          <p:cNvPr id="8" name="Base"/>
          <p:cNvSpPr/>
          <p:nvPr/>
        </p:nvSpPr>
        <p:spPr bwMode="auto">
          <a:xfrm>
            <a:off x="1416267" y="2445645"/>
            <a:ext cx="10929161" cy="230697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594" tIns="0" rIns="248594"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endParaRPr lang="en-US" sz="2719" dirty="0">
              <a:gradFill>
                <a:gsLst>
                  <a:gs pos="0">
                    <a:srgbClr val="FFFFFF"/>
                  </a:gs>
                  <a:gs pos="100000">
                    <a:srgbClr val="FFFFFF"/>
                  </a:gs>
                </a:gsLst>
                <a:lin ang="5400000" scaled="0"/>
              </a:gradFill>
              <a:ea typeface="Segoe UI" pitchFamily="34" charset="0"/>
              <a:cs typeface="Segoe UI" pitchFamily="34" charset="0"/>
            </a:endParaRPr>
          </a:p>
        </p:txBody>
      </p:sp>
      <p:sp>
        <p:nvSpPr>
          <p:cNvPr id="9" name="Windows Universal Platform"/>
          <p:cNvSpPr/>
          <p:nvPr/>
        </p:nvSpPr>
        <p:spPr bwMode="auto">
          <a:xfrm>
            <a:off x="1416373" y="2445645"/>
            <a:ext cx="10929161" cy="2306977"/>
          </a:xfrm>
          <a:prstGeom prst="ellipse">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594" tIns="0" rIns="248594" bIns="124297"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r>
              <a:rPr lang="en-US" sz="3263"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Universal </a:t>
            </a:r>
            <a:r>
              <a:rPr lang="en-US" sz="36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Windows</a:t>
            </a:r>
            <a:r>
              <a:rPr lang="en-US" sz="3263"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platform</a:t>
            </a:r>
          </a:p>
        </p:txBody>
      </p:sp>
      <p:grpSp>
        <p:nvGrpSpPr>
          <p:cNvPr id="46" name="Store"/>
          <p:cNvGrpSpPr/>
          <p:nvPr/>
        </p:nvGrpSpPr>
        <p:grpSpPr>
          <a:xfrm>
            <a:off x="8035999" y="4900424"/>
            <a:ext cx="2289338" cy="762274"/>
            <a:chOff x="7574900" y="3506973"/>
            <a:chExt cx="1688884" cy="617615"/>
          </a:xfrm>
          <a:noFill/>
        </p:grpSpPr>
        <p:sp>
          <p:nvSpPr>
            <p:cNvPr id="47" name="TextBox 46"/>
            <p:cNvSpPr txBox="1"/>
            <p:nvPr/>
          </p:nvSpPr>
          <p:spPr>
            <a:xfrm>
              <a:off x="7853238" y="3506973"/>
              <a:ext cx="1410546" cy="617615"/>
            </a:xfrm>
            <a:prstGeom prst="rect">
              <a:avLst/>
            </a:prstGeom>
            <a:grp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One </a:t>
              </a:r>
              <a:r>
                <a:rPr lang="en-US" sz="1632" dirty="0" smtClean="0">
                  <a:gradFill>
                    <a:gsLst>
                      <a:gs pos="0">
                        <a:srgbClr val="FFFFFF"/>
                      </a:gs>
                      <a:gs pos="100000">
                        <a:srgbClr val="FFFFFF"/>
                      </a:gs>
                    </a:gsLst>
                    <a:lin ang="5400000" scaled="0"/>
                  </a:gradFill>
                </a:rPr>
                <a:t>store </a:t>
              </a:r>
              <a:r>
                <a:rPr lang="en-US" sz="1632" dirty="0">
                  <a:gradFill>
                    <a:gsLst>
                      <a:gs pos="0">
                        <a:srgbClr val="FFFFFF"/>
                      </a:gs>
                      <a:gs pos="100000">
                        <a:srgbClr val="FFFFFF"/>
                      </a:gs>
                    </a:gsLst>
                    <a:lin ang="5400000" scaled="0"/>
                  </a:gradFill>
                </a:rPr>
                <a:t>+</a:t>
              </a:r>
              <a:br>
                <a:rPr lang="en-US" sz="1632" dirty="0">
                  <a:gradFill>
                    <a:gsLst>
                      <a:gs pos="0">
                        <a:srgbClr val="FFFFFF"/>
                      </a:gs>
                      <a:gs pos="100000">
                        <a:srgbClr val="FFFFFF"/>
                      </a:gs>
                    </a:gsLst>
                    <a:lin ang="5400000" scaled="0"/>
                  </a:gradFill>
                </a:rPr>
              </a:br>
              <a:r>
                <a:rPr lang="en-US" sz="1632" dirty="0" smtClean="0">
                  <a:gradFill>
                    <a:gsLst>
                      <a:gs pos="0">
                        <a:srgbClr val="FFFFFF"/>
                      </a:gs>
                      <a:gs pos="100000">
                        <a:srgbClr val="FFFFFF"/>
                      </a:gs>
                    </a:gsLst>
                    <a:lin ang="5400000" scaled="0"/>
                  </a:gradFill>
                </a:rPr>
                <a:t>one dev center</a:t>
              </a:r>
              <a:endParaRPr lang="en-US" sz="1632" dirty="0">
                <a:gradFill>
                  <a:gsLst>
                    <a:gs pos="0">
                      <a:srgbClr val="FFFFFF"/>
                    </a:gs>
                    <a:gs pos="100000">
                      <a:srgbClr val="FFFFFF"/>
                    </a:gs>
                  </a:gsLst>
                  <a:lin ang="5400000" scaled="0"/>
                </a:gradFill>
              </a:endParaRP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900" y="3586074"/>
              <a:ext cx="398014" cy="398014"/>
            </a:xfrm>
            <a:prstGeom prst="rect">
              <a:avLst/>
            </a:prstGeom>
            <a:grpFill/>
          </p:spPr>
        </p:pic>
      </p:grpSp>
      <p:grpSp>
        <p:nvGrpSpPr>
          <p:cNvPr id="53" name="Legacy"/>
          <p:cNvGrpSpPr/>
          <p:nvPr/>
        </p:nvGrpSpPr>
        <p:grpSpPr>
          <a:xfrm>
            <a:off x="10272207" y="4471578"/>
            <a:ext cx="2002691" cy="762274"/>
            <a:chOff x="5616311" y="3984572"/>
            <a:chExt cx="1622637" cy="617615"/>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6311" y="4141357"/>
              <a:ext cx="310772" cy="310772"/>
            </a:xfrm>
            <a:prstGeom prst="rect">
              <a:avLst/>
            </a:prstGeom>
          </p:spPr>
        </p:pic>
        <p:sp>
          <p:nvSpPr>
            <p:cNvPr id="55" name="TextBox 54"/>
            <p:cNvSpPr txBox="1"/>
            <p:nvPr/>
          </p:nvSpPr>
          <p:spPr>
            <a:xfrm>
              <a:off x="5867291" y="3984572"/>
              <a:ext cx="1371657" cy="617615"/>
            </a:xfrm>
            <a:prstGeom prst="rect">
              <a:avLst/>
            </a:prstGeom>
            <a:noFill/>
          </p:spPr>
          <p:txBody>
            <a:bodyPr wrap="square" lIns="124297" tIns="149157" rIns="0"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Full support for existing code</a:t>
              </a:r>
            </a:p>
          </p:txBody>
        </p:sp>
      </p:grpSp>
      <p:grpSp>
        <p:nvGrpSpPr>
          <p:cNvPr id="10" name="One SDK"/>
          <p:cNvGrpSpPr/>
          <p:nvPr/>
        </p:nvGrpSpPr>
        <p:grpSpPr>
          <a:xfrm>
            <a:off x="5940132" y="5224441"/>
            <a:ext cx="1844736" cy="762274"/>
            <a:chOff x="4428826" y="3733778"/>
            <a:chExt cx="1357092" cy="560772"/>
          </a:xfrm>
        </p:grpSpPr>
        <p:sp>
          <p:nvSpPr>
            <p:cNvPr id="57" name="TextBox 56"/>
            <p:cNvSpPr txBox="1"/>
            <p:nvPr/>
          </p:nvSpPr>
          <p:spPr>
            <a:xfrm>
              <a:off x="4608153" y="3733778"/>
              <a:ext cx="1177765"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SDK +  services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826" y="3870990"/>
              <a:ext cx="283272" cy="283272"/>
            </a:xfrm>
            <a:prstGeom prst="rect">
              <a:avLst/>
            </a:prstGeom>
          </p:spPr>
        </p:pic>
      </p:grpSp>
      <p:grpSp>
        <p:nvGrpSpPr>
          <p:cNvPr id="112" name="Adaptive UI"/>
          <p:cNvGrpSpPr/>
          <p:nvPr/>
        </p:nvGrpSpPr>
        <p:grpSpPr>
          <a:xfrm>
            <a:off x="1652724" y="4438134"/>
            <a:ext cx="2097218" cy="762274"/>
            <a:chOff x="1274764" y="3263907"/>
            <a:chExt cx="1542833" cy="560772"/>
          </a:xfrm>
        </p:grpSpPr>
        <p:sp>
          <p:nvSpPr>
            <p:cNvPr id="50" name="TextBox 49"/>
            <p:cNvSpPr txBox="1"/>
            <p:nvPr/>
          </p:nvSpPr>
          <p:spPr>
            <a:xfrm>
              <a:off x="1592022" y="3263907"/>
              <a:ext cx="1225575"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Adaptive </a:t>
              </a:r>
              <a:br>
                <a:rPr lang="en-US" sz="1632" dirty="0">
                  <a:gradFill>
                    <a:gsLst>
                      <a:gs pos="0">
                        <a:srgbClr val="FFFFFF"/>
                      </a:gs>
                      <a:gs pos="100000">
                        <a:srgbClr val="FFFFFF"/>
                      </a:gs>
                    </a:gsLst>
                    <a:lin ang="5400000" scaled="0"/>
                  </a:gradFill>
                </a:rPr>
              </a:br>
              <a:r>
                <a:rPr lang="en-US" sz="1632" dirty="0" smtClean="0">
                  <a:gradFill>
                    <a:gsLst>
                      <a:gs pos="0">
                        <a:srgbClr val="FFFFFF"/>
                      </a:gs>
                      <a:gs pos="100000">
                        <a:srgbClr val="FFFFFF"/>
                      </a:gs>
                    </a:gsLst>
                    <a:lin ang="5400000" scaled="0"/>
                  </a:gradFill>
                </a:rPr>
                <a:t>user interface</a:t>
              </a:r>
              <a:endParaRPr lang="en-US" sz="1632" dirty="0">
                <a:gradFill>
                  <a:gsLst>
                    <a:gs pos="0">
                      <a:srgbClr val="FFFFFF"/>
                    </a:gs>
                    <a:gs pos="100000">
                      <a:srgbClr val="FFFFFF"/>
                    </a:gs>
                  </a:gsLst>
                  <a:lin ang="5400000" scaled="0"/>
                </a:gradFill>
              </a:endParaRPr>
            </a:p>
          </p:txBody>
        </p:sp>
        <p:grpSp>
          <p:nvGrpSpPr>
            <p:cNvPr id="111" name="Group 110"/>
            <p:cNvGrpSpPr/>
            <p:nvPr/>
          </p:nvGrpSpPr>
          <p:grpSpPr>
            <a:xfrm>
              <a:off x="1274764" y="3378776"/>
              <a:ext cx="394464" cy="314583"/>
              <a:chOff x="1274764" y="3378776"/>
              <a:chExt cx="394464" cy="314583"/>
            </a:xfrm>
          </p:grpSpPr>
          <p:pic>
            <p:nvPicPr>
              <p:cNvPr id="21" name="Picture 20"/>
              <p:cNvPicPr>
                <a:picLocks noChangeAspect="1"/>
              </p:cNvPicPr>
              <p:nvPr/>
            </p:nvPicPr>
            <p:blipFill>
              <a:blip r:embed="rId6"/>
              <a:stretch>
                <a:fillRect/>
              </a:stretch>
            </p:blipFill>
            <p:spPr>
              <a:xfrm>
                <a:off x="1274764" y="3467787"/>
                <a:ext cx="201185" cy="225572"/>
              </a:xfrm>
              <a:prstGeom prst="rect">
                <a:avLst/>
              </a:prstGeom>
            </p:spPr>
          </p:pic>
          <p:grpSp>
            <p:nvGrpSpPr>
              <p:cNvPr id="110" name="Group 109"/>
              <p:cNvGrpSpPr/>
              <p:nvPr/>
            </p:nvGrpSpPr>
            <p:grpSpPr>
              <a:xfrm>
                <a:off x="1382420" y="3378776"/>
                <a:ext cx="254030" cy="217742"/>
                <a:chOff x="1344320" y="3386396"/>
                <a:chExt cx="254030" cy="217742"/>
              </a:xfrm>
            </p:grpSpPr>
            <p:sp>
              <p:nvSpPr>
                <p:cNvPr id="51" name="Freeform 50"/>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4297" tIns="62149" rIns="124297" bIns="62149"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7" dirty="0">
                    <a:solidFill>
                      <a:srgbClr val="0078D7">
                        <a:lumMod val="20000"/>
                        <a:lumOff val="80000"/>
                      </a:srgbClr>
                    </a:solidFill>
                  </a:endParaRPr>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4320" y="3386396"/>
                  <a:ext cx="254030" cy="151623"/>
                </a:xfrm>
                <a:prstGeom prst="rect">
                  <a:avLst/>
                </a:prstGeom>
              </p:spPr>
            </p:pic>
          </p:gr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1506" y="3565510"/>
                <a:ext cx="117722" cy="117722"/>
              </a:xfrm>
              <a:prstGeom prst="rect">
                <a:avLst/>
              </a:prstGeom>
            </p:spPr>
          </p:pic>
        </p:grpSp>
      </p:grpSp>
      <p:grpSp>
        <p:nvGrpSpPr>
          <p:cNvPr id="109" name="NUI"/>
          <p:cNvGrpSpPr/>
          <p:nvPr/>
        </p:nvGrpSpPr>
        <p:grpSpPr>
          <a:xfrm>
            <a:off x="3740423" y="4944250"/>
            <a:ext cx="1956962" cy="762274"/>
            <a:chOff x="2810595" y="3636234"/>
            <a:chExt cx="1439652" cy="560772"/>
          </a:xfrm>
        </p:grpSpPr>
        <p:sp>
          <p:nvSpPr>
            <p:cNvPr id="42" name="TextBox 41"/>
            <p:cNvSpPr txBox="1"/>
            <p:nvPr/>
          </p:nvSpPr>
          <p:spPr>
            <a:xfrm>
              <a:off x="2988031" y="3636234"/>
              <a:ext cx="1262216"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Natural</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user inputs</a:t>
              </a:r>
            </a:p>
          </p:txBody>
        </p:sp>
        <p:grpSp>
          <p:nvGrpSpPr>
            <p:cNvPr id="43" name="Group 42"/>
            <p:cNvGrpSpPr/>
            <p:nvPr/>
          </p:nvGrpSpPr>
          <p:grpSpPr>
            <a:xfrm>
              <a:off x="2872036" y="3696660"/>
              <a:ext cx="228182" cy="328156"/>
              <a:chOff x="2027902" y="3831543"/>
              <a:chExt cx="251312" cy="361419"/>
            </a:xfrm>
          </p:grpSpPr>
          <p:sp>
            <p:nvSpPr>
              <p:cNvPr id="44" name="Freeform 43"/>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6796" tIns="63397" rIns="126796" bIns="6339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7" dirty="0">
                  <a:solidFill>
                    <a:srgbClr val="0078D7">
                      <a:lumMod val="20000"/>
                      <a:lumOff val="80000"/>
                    </a:srgbClr>
                  </a:solidFill>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7902" y="3831543"/>
                <a:ext cx="238516" cy="238516"/>
              </a:xfrm>
              <a:prstGeom prst="rect">
                <a:avLst/>
              </a:prstGeom>
            </p:spPr>
          </p:pic>
        </p:grpSp>
        <p:pic>
          <p:nvPicPr>
            <p:cNvPr id="107" name="Picture 106"/>
            <p:cNvPicPr>
              <a:picLocks noChangeAspect="1"/>
            </p:cNvPicPr>
            <p:nvPr/>
          </p:nvPicPr>
          <p:blipFill>
            <a:blip r:embed="rId10"/>
            <a:stretch>
              <a:fillRect/>
            </a:stretch>
          </p:blipFill>
          <p:spPr>
            <a:xfrm>
              <a:off x="2810595" y="3879352"/>
              <a:ext cx="172085" cy="142585"/>
            </a:xfrm>
            <a:prstGeom prst="rect">
              <a:avLst/>
            </a:prstGeom>
          </p:spPr>
        </p:pic>
      </p:grpSp>
      <p:grpSp>
        <p:nvGrpSpPr>
          <p:cNvPr id="90" name="Holographic"/>
          <p:cNvGrpSpPr/>
          <p:nvPr/>
        </p:nvGrpSpPr>
        <p:grpSpPr>
          <a:xfrm>
            <a:off x="6916044" y="2350261"/>
            <a:ext cx="1876780" cy="765708"/>
            <a:chOff x="7601900" y="2295957"/>
            <a:chExt cx="1517269" cy="619029"/>
          </a:xfrm>
        </p:grpSpPr>
        <p:sp>
          <p:nvSpPr>
            <p:cNvPr id="91" name="Oval 90"/>
            <p:cNvSpPr/>
            <p:nvPr/>
          </p:nvSpPr>
          <p:spPr bwMode="auto">
            <a:xfrm>
              <a:off x="7601900" y="2391194"/>
              <a:ext cx="1517269" cy="523792"/>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Holographic</a:t>
              </a:r>
            </a:p>
          </p:txBody>
        </p:sp>
        <p:pic>
          <p:nvPicPr>
            <p:cNvPr id="97" name="Picture 96" descr="141215_B-hero_01.png"/>
            <p:cNvPicPr>
              <a:picLocks noChangeAspect="1"/>
            </p:cNvPicPr>
            <p:nvPr/>
          </p:nvPicPr>
          <p:blipFill rotWithShape="1">
            <a:blip r:embed="rId11" cstate="print">
              <a:extLst>
                <a:ext uri="{28A0092B-C50C-407E-A947-70E740481C1C}">
                  <a14:useLocalDpi xmlns:a14="http://schemas.microsoft.com/office/drawing/2010/main" val="0"/>
                </a:ext>
              </a:extLst>
            </a:blip>
            <a:srcRect l="12333" t="23140" r="7378" b="17105"/>
            <a:stretch/>
          </p:blipFill>
          <p:spPr>
            <a:xfrm>
              <a:off x="7988398" y="2295957"/>
              <a:ext cx="744273" cy="293703"/>
            </a:xfrm>
            <a:prstGeom prst="rect">
              <a:avLst/>
            </a:prstGeom>
            <a:noFill/>
            <a:ln>
              <a:noFill/>
            </a:ln>
          </p:spPr>
        </p:pic>
      </p:grpSp>
      <p:grpSp>
        <p:nvGrpSpPr>
          <p:cNvPr id="99" name="Xbox"/>
          <p:cNvGrpSpPr/>
          <p:nvPr/>
        </p:nvGrpSpPr>
        <p:grpSpPr>
          <a:xfrm>
            <a:off x="8773563" y="2246534"/>
            <a:ext cx="1864453" cy="1138519"/>
            <a:chOff x="6521231" y="1616581"/>
            <a:chExt cx="1507304" cy="920425"/>
          </a:xfrm>
        </p:grpSpPr>
        <p:sp>
          <p:nvSpPr>
            <p:cNvPr id="100" name="Oval 99"/>
            <p:cNvSpPr/>
            <p:nvPr/>
          </p:nvSpPr>
          <p:spPr bwMode="auto">
            <a:xfrm>
              <a:off x="6521231" y="2031997"/>
              <a:ext cx="1507304" cy="505009"/>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Console</a:t>
              </a:r>
            </a:p>
          </p:txBody>
        </p:sp>
        <p:grpSp>
          <p:nvGrpSpPr>
            <p:cNvPr id="108" name="Group 107"/>
            <p:cNvGrpSpPr/>
            <p:nvPr/>
          </p:nvGrpSpPr>
          <p:grpSpPr>
            <a:xfrm>
              <a:off x="6756767" y="1616581"/>
              <a:ext cx="1235372" cy="764328"/>
              <a:chOff x="7766687" y="2003258"/>
              <a:chExt cx="1235372" cy="764328"/>
            </a:xfrm>
          </p:grpSpPr>
          <p:pic>
            <p:nvPicPr>
              <p:cNvPr id="113" name="Xbox"/>
              <p:cNvPicPr>
                <a:picLocks noChangeAspect="1"/>
              </p:cNvPicPr>
              <p:nvPr/>
            </p:nvPicPr>
            <p:blipFill rotWithShape="1">
              <a:blip r:embed="rId12">
                <a:extLst>
                  <a:ext uri="{28A0092B-C50C-407E-A947-70E740481C1C}">
                    <a14:useLocalDpi xmlns:a14="http://schemas.microsoft.com/office/drawing/2010/main" val="0"/>
                  </a:ext>
                </a:extLst>
              </a:blip>
              <a:srcRect l="10802" r="3931" b="25990"/>
              <a:stretch/>
            </p:blipFill>
            <p:spPr>
              <a:xfrm>
                <a:off x="7766687" y="2003258"/>
                <a:ext cx="1235372" cy="661905"/>
              </a:xfrm>
              <a:prstGeom prst="rect">
                <a:avLst/>
              </a:prstGeom>
            </p:spPr>
          </p:pic>
          <p:pic>
            <p:nvPicPr>
              <p:cNvPr id="114" name="Picture 1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8502096" y="2604092"/>
                <a:ext cx="351341" cy="91700"/>
              </a:xfrm>
              <a:prstGeom prst="rect">
                <a:avLst/>
              </a:prstGeom>
            </p:spPr>
          </p:pic>
          <p:pic>
            <p:nvPicPr>
              <p:cNvPr id="115" name="Xbox"/>
              <p:cNvPicPr>
                <a:picLocks noChangeAspect="1"/>
              </p:cNvPicPr>
              <p:nvPr/>
            </p:nvPicPr>
            <p:blipFill rotWithShape="1">
              <a:blip r:embed="rId12">
                <a:extLst>
                  <a:ext uri="{28A0092B-C50C-407E-A947-70E740481C1C}">
                    <a14:useLocalDpi xmlns:a14="http://schemas.microsoft.com/office/drawing/2010/main" val="0"/>
                  </a:ext>
                </a:extLst>
              </a:blip>
              <a:srcRect l="67417" t="74434" r="12990" b="6110"/>
              <a:stretch/>
            </p:blipFill>
            <p:spPr>
              <a:xfrm>
                <a:off x="8677765" y="2616191"/>
                <a:ext cx="246987" cy="151395"/>
              </a:xfrm>
              <a:prstGeom prst="rect">
                <a:avLst/>
              </a:prstGeom>
            </p:spPr>
          </p:pic>
        </p:grpSp>
      </p:grpSp>
      <p:grpSp>
        <p:nvGrpSpPr>
          <p:cNvPr id="116" name="Surface Hub"/>
          <p:cNvGrpSpPr/>
          <p:nvPr/>
        </p:nvGrpSpPr>
        <p:grpSpPr>
          <a:xfrm>
            <a:off x="10404413" y="2713556"/>
            <a:ext cx="1870482" cy="1163911"/>
            <a:chOff x="3640580" y="1428515"/>
            <a:chExt cx="1512176" cy="940951"/>
          </a:xfrm>
        </p:grpSpPr>
        <p:sp>
          <p:nvSpPr>
            <p:cNvPr id="117" name="Oval 116"/>
            <p:cNvSpPr/>
            <p:nvPr/>
          </p:nvSpPr>
          <p:spPr bwMode="auto">
            <a:xfrm>
              <a:off x="3640580" y="1862835"/>
              <a:ext cx="1512176" cy="50663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pic>
          <p:nvPicPr>
            <p:cNvPr id="118" name="Picture 2" descr="https://compass-ssl.surface.com/assets/3e/22/3e22a8d7-25bd-473d-815a-f49e27c515cb.png#desktop-engagingmeetings-new.png"/>
            <p:cNvPicPr>
              <a:picLocks noChangeAspect="1" noChangeArrowheads="1"/>
            </p:cNvPicPr>
            <p:nvPr/>
          </p:nvPicPr>
          <p:blipFill rotWithShape="1">
            <a:blip r:embed="rId14">
              <a:extLst>
                <a:ext uri="{28A0092B-C50C-407E-A947-70E740481C1C}">
                  <a14:useLocalDpi xmlns:a14="http://schemas.microsoft.com/office/drawing/2010/main" val="0"/>
                </a:ext>
              </a:extLst>
            </a:blip>
            <a:srcRect t="11376"/>
            <a:stretch/>
          </p:blipFill>
          <p:spPr bwMode="auto">
            <a:xfrm>
              <a:off x="3784126" y="1428515"/>
              <a:ext cx="1244722" cy="6987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Mobile"/>
          <p:cNvGrpSpPr/>
          <p:nvPr/>
        </p:nvGrpSpPr>
        <p:grpSpPr>
          <a:xfrm>
            <a:off x="3019744" y="2513116"/>
            <a:ext cx="1865480" cy="897497"/>
            <a:chOff x="2215390" y="1852418"/>
            <a:chExt cx="1508136" cy="725576"/>
          </a:xfrm>
        </p:grpSpPr>
        <p:sp>
          <p:nvSpPr>
            <p:cNvPr id="120" name="Oval 119"/>
            <p:cNvSpPr/>
            <p:nvPr/>
          </p:nvSpPr>
          <p:spPr bwMode="auto">
            <a:xfrm>
              <a:off x="2215390" y="2031998"/>
              <a:ext cx="1508136" cy="545996"/>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nvGrpSpPr>
            <p:cNvPr id="121" name="Group 120"/>
            <p:cNvGrpSpPr/>
            <p:nvPr/>
          </p:nvGrpSpPr>
          <p:grpSpPr>
            <a:xfrm>
              <a:off x="2364417" y="1852418"/>
              <a:ext cx="1315282" cy="529185"/>
              <a:chOff x="2735582" y="1816942"/>
              <a:chExt cx="1315282" cy="529185"/>
            </a:xfrm>
          </p:grpSpPr>
          <p:pic>
            <p:nvPicPr>
              <p:cNvPr id="122" name="2-in-1"/>
              <p:cNvPicPr>
                <a:picLocks noChangeAspect="1"/>
              </p:cNvPicPr>
              <p:nvPr/>
            </p:nvPicPr>
            <p:blipFill rotWithShape="1">
              <a:blip r:embed="rId15" cstate="print">
                <a:extLst>
                  <a:ext uri="{28A0092B-C50C-407E-A947-70E740481C1C}">
                    <a14:useLocalDpi xmlns:a14="http://schemas.microsoft.com/office/drawing/2010/main" val="0"/>
                  </a:ext>
                </a:extLst>
              </a:blip>
              <a:srcRect r="16795"/>
              <a:stretch/>
            </p:blipFill>
            <p:spPr>
              <a:xfrm>
                <a:off x="2914948" y="1816942"/>
                <a:ext cx="872345" cy="526533"/>
              </a:xfrm>
              <a:prstGeom prst="rect">
                <a:avLst/>
              </a:prstGeom>
            </p:spPr>
          </p:pic>
          <p:pic>
            <p:nvPicPr>
              <p:cNvPr id="123" name="Small Tablet"/>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89286" y="2045444"/>
                  <a:ext cx="331735" cy="325110"/>
                </a:xfrm>
                <a:prstGeom prst="rect">
                  <a:avLst/>
                </a:prstGeom>
              </p:spPr>
            </p:pic>
          </p:grpSp>
        </p:grpSp>
      </p:grpSp>
      <p:grpSp>
        <p:nvGrpSpPr>
          <p:cNvPr id="127" name="Devices"/>
          <p:cNvGrpSpPr/>
          <p:nvPr/>
        </p:nvGrpSpPr>
        <p:grpSpPr>
          <a:xfrm>
            <a:off x="1534789" y="3122470"/>
            <a:ext cx="1868531" cy="755013"/>
            <a:chOff x="1130940" y="2287005"/>
            <a:chExt cx="1510601" cy="610381"/>
          </a:xfrm>
        </p:grpSpPr>
        <p:sp>
          <p:nvSpPr>
            <p:cNvPr id="128" name="Oval 127"/>
            <p:cNvSpPr/>
            <p:nvPr/>
          </p:nvSpPr>
          <p:spPr bwMode="auto">
            <a:xfrm>
              <a:off x="1130940" y="2391195"/>
              <a:ext cx="1510601" cy="50619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Devices +IoT</a:t>
              </a:r>
            </a:p>
          </p:txBody>
        </p:sp>
        <p:grpSp>
          <p:nvGrpSpPr>
            <p:cNvPr id="129" name="Group 128"/>
            <p:cNvGrpSpPr/>
            <p:nvPr/>
          </p:nvGrpSpPr>
          <p:grpSpPr>
            <a:xfrm>
              <a:off x="1498148" y="2287005"/>
              <a:ext cx="758694" cy="370332"/>
              <a:chOff x="1509697" y="2312976"/>
              <a:chExt cx="758694" cy="370332"/>
            </a:xfrm>
          </p:grpSpPr>
          <p:pic>
            <p:nvPicPr>
              <p:cNvPr id="130" name="IoT"/>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09697" y="2340864"/>
                <a:ext cx="378950" cy="274863"/>
              </a:xfrm>
              <a:prstGeom prst="rect">
                <a:avLst/>
              </a:prstGeom>
            </p:spPr>
          </p:pic>
          <p:pic>
            <p:nvPicPr>
              <p:cNvPr id="131" name="IoT"/>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89442" y="2312976"/>
                <a:ext cx="378949" cy="274864"/>
              </a:xfrm>
              <a:prstGeom prst="rect">
                <a:avLst/>
              </a:prstGeom>
            </p:spPr>
          </p:pic>
          <p:pic>
            <p:nvPicPr>
              <p:cNvPr id="132" name="Picture 131"/>
              <p:cNvPicPr>
                <a:picLocks noChangeAspect="1"/>
              </p:cNvPicPr>
              <p:nvPr/>
            </p:nvPicPr>
            <p:blipFill>
              <a:blip r:embed="rId20"/>
              <a:stretch>
                <a:fillRect/>
              </a:stretch>
            </p:blipFill>
            <p:spPr>
              <a:xfrm>
                <a:off x="1707793" y="2407353"/>
                <a:ext cx="411595" cy="275955"/>
              </a:xfrm>
              <a:prstGeom prst="rect">
                <a:avLst/>
              </a:prstGeom>
            </p:spPr>
          </p:pic>
        </p:grpSp>
      </p:grpSp>
      <p:grpSp>
        <p:nvGrpSpPr>
          <p:cNvPr id="133" name="Desktop"/>
          <p:cNvGrpSpPr/>
          <p:nvPr/>
        </p:nvGrpSpPr>
        <p:grpSpPr>
          <a:xfrm>
            <a:off x="4969398" y="2103052"/>
            <a:ext cx="1864457" cy="1082474"/>
            <a:chOff x="5155761" y="1530344"/>
            <a:chExt cx="1507307" cy="875119"/>
          </a:xfrm>
        </p:grpSpPr>
        <p:sp>
          <p:nvSpPr>
            <p:cNvPr id="134" name="Oval 133"/>
            <p:cNvSpPr/>
            <p:nvPr/>
          </p:nvSpPr>
          <p:spPr bwMode="auto">
            <a:xfrm>
              <a:off x="5155761" y="1862832"/>
              <a:ext cx="1507307" cy="54263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nvGrpSpPr>
            <p:cNvPr id="135" name="Group 134"/>
            <p:cNvGrpSpPr/>
            <p:nvPr/>
          </p:nvGrpSpPr>
          <p:grpSpPr>
            <a:xfrm>
              <a:off x="5298392" y="1530344"/>
              <a:ext cx="1278677" cy="726073"/>
              <a:chOff x="4538410" y="1456930"/>
              <a:chExt cx="1278677" cy="726073"/>
            </a:xfrm>
          </p:grpSpPr>
          <p:pic>
            <p:nvPicPr>
              <p:cNvPr id="136" name="Desktop"/>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565527" y="1456930"/>
                <a:ext cx="980237" cy="562600"/>
              </a:xfrm>
              <a:prstGeom prst="rect">
                <a:avLst/>
              </a:prstGeom>
            </p:spPr>
          </p:pic>
          <p:pic>
            <p:nvPicPr>
              <p:cNvPr id="137" name="2-in-1"/>
              <p:cNvPicPr>
                <a:picLocks noChangeAspect="1"/>
              </p:cNvPicPr>
              <p:nvPr/>
            </p:nvPicPr>
            <p:blipFill rotWithShape="1">
              <a:blip r:embed="rId15" cstate="print">
                <a:extLst>
                  <a:ext uri="{28A0092B-C50C-407E-A947-70E740481C1C}">
                    <a14:useLocalDpi xmlns:a14="http://schemas.microsoft.com/office/drawing/2010/main" val="0"/>
                  </a:ext>
                </a:extLst>
              </a:blip>
              <a:srcRect r="16795"/>
              <a:stretch/>
            </p:blipFill>
            <p:spPr>
              <a:xfrm>
                <a:off x="5017491" y="1700384"/>
                <a:ext cx="799596" cy="482619"/>
              </a:xfrm>
              <a:prstGeom prst="rect">
                <a:avLst/>
              </a:prstGeom>
            </p:spPr>
          </p:pic>
          <p:pic>
            <p:nvPicPr>
              <p:cNvPr id="138" name="Laptop"/>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538410" y="1714822"/>
                <a:ext cx="623613" cy="375988"/>
              </a:xfrm>
              <a:prstGeom prst="rect">
                <a:avLst/>
              </a:prstGeom>
            </p:spPr>
          </p:pic>
        </p:grpSp>
      </p:grpSp>
      <p:grpSp>
        <p:nvGrpSpPr>
          <p:cNvPr id="67" name="Group 66"/>
          <p:cNvGrpSpPr/>
          <p:nvPr/>
        </p:nvGrpSpPr>
        <p:grpSpPr>
          <a:xfrm>
            <a:off x="9818612" y="167118"/>
            <a:ext cx="2525781" cy="287338"/>
            <a:chOff x="2440123" y="6593453"/>
            <a:chExt cx="3744755" cy="287338"/>
          </a:xfrm>
        </p:grpSpPr>
        <p:sp>
          <p:nvSpPr>
            <p:cNvPr id="68" name="TextBox 67"/>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69"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34613962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fade">
                                      <p:cBhvr>
                                        <p:cTn id="11" dur="200"/>
                                        <p:tgtEl>
                                          <p:spTgt spid="127"/>
                                        </p:tgtEl>
                                      </p:cBhvr>
                                    </p:animEffect>
                                  </p:childTnLst>
                                </p:cTn>
                              </p:par>
                              <p:par>
                                <p:cTn id="12" presetID="10" presetClass="entr" presetSubtype="0" fill="hold" nodeType="withEffect">
                                  <p:stCondLst>
                                    <p:cond delay="50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200"/>
                                        <p:tgtEl>
                                          <p:spTgt spid="119"/>
                                        </p:tgtEl>
                                      </p:cBhvr>
                                    </p:animEffect>
                                  </p:childTnLst>
                                </p:cTn>
                              </p:par>
                              <p:par>
                                <p:cTn id="15" presetID="10" presetClass="entr" presetSubtype="0" fill="hold" nodeType="withEffect">
                                  <p:stCondLst>
                                    <p:cond delay="100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200"/>
                                        <p:tgtEl>
                                          <p:spTgt spid="133"/>
                                        </p:tgtEl>
                                      </p:cBhvr>
                                    </p:animEffect>
                                  </p:childTnLst>
                                </p:cTn>
                              </p:par>
                              <p:par>
                                <p:cTn id="18" presetID="10" presetClass="entr" presetSubtype="0" fill="hold" nodeType="withEffect">
                                  <p:stCondLst>
                                    <p:cond delay="150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200"/>
                                        <p:tgtEl>
                                          <p:spTgt spid="90"/>
                                        </p:tgtEl>
                                      </p:cBhvr>
                                    </p:animEffect>
                                  </p:childTnLst>
                                </p:cTn>
                              </p:par>
                              <p:par>
                                <p:cTn id="21" presetID="10" presetClass="entr" presetSubtype="0" fill="hold" nodeType="withEffect">
                                  <p:stCondLst>
                                    <p:cond delay="200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200"/>
                                        <p:tgtEl>
                                          <p:spTgt spid="99"/>
                                        </p:tgtEl>
                                      </p:cBhvr>
                                    </p:animEffect>
                                  </p:childTnLst>
                                </p:cTn>
                              </p:par>
                              <p:par>
                                <p:cTn id="24" presetID="10" presetClass="entr" presetSubtype="0" fill="hold" nodeType="withEffect">
                                  <p:stCondLst>
                                    <p:cond delay="250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2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
                                        <p:tgtEl>
                                          <p:spTgt spid="8"/>
                                        </p:tgtEl>
                                      </p:cBhvr>
                                    </p:animEffect>
                                  </p:childTnLst>
                                </p:cTn>
                              </p:par>
                              <p:par>
                                <p:cTn id="32" presetID="42" presetClass="path" presetSubtype="0" accel="50000" decel="50000" fill="hold" grpId="0" nodeType="withEffect">
                                  <p:stCondLst>
                                    <p:cond delay="0"/>
                                  </p:stCondLst>
                                  <p:childTnLst>
                                    <p:animMotion origin="layout" path="M 1.38889E-6 3.82716E-6 L 1.38889E-6 0.19444 " pathEditMode="relative" rAng="0" ptsTypes="AA">
                                      <p:cBhvr>
                                        <p:cTn id="33" dur="1000" fill="hold"/>
                                        <p:tgtEl>
                                          <p:spTgt spid="8"/>
                                        </p:tgtEl>
                                        <p:attrNameLst>
                                          <p:attrName>ppt_x</p:attrName>
                                          <p:attrName>ppt_y</p:attrName>
                                        </p:attrNameLst>
                                      </p:cBhvr>
                                      <p:rCtr x="0" y="9722"/>
                                    </p:animMotion>
                                  </p:childTnLst>
                                </p:cTn>
                              </p:par>
                              <p:par>
                                <p:cTn id="34" presetID="22" presetClass="entr" presetSubtype="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10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fade">
                                      <p:cBhvr>
                                        <p:cTn id="44" dur="500"/>
                                        <p:tgtEl>
                                          <p:spTgt spid="109"/>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39554" y="1668482"/>
            <a:ext cx="3022283" cy="3108960"/>
          </a:xfrm>
          <a:prstGeom prst="rect">
            <a:avLst/>
          </a:prstGeom>
          <a:solidFill>
            <a:schemeClr val="accent5"/>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a:t>
            </a:r>
          </a:p>
          <a:p>
            <a:pPr algn="ctr">
              <a:lnSpc>
                <a:spcPct val="90000"/>
              </a:lnSpc>
              <a:spcBef>
                <a:spcPts val="900"/>
              </a:spcBef>
            </a:pPr>
            <a:r>
              <a:rPr lang="en-US" sz="1600" dirty="0">
                <a:gradFill>
                  <a:gsLst>
                    <a:gs pos="5310">
                      <a:schemeClr val="bg1"/>
                    </a:gs>
                    <a:gs pos="39000">
                      <a:schemeClr val="bg1"/>
                    </a:gs>
                  </a:gsLst>
                  <a:lin ang="5400000" scaled="0"/>
                </a:gradFill>
              </a:rPr>
              <a:t>Form factor-appropriate </a:t>
            </a:r>
            <a:r>
              <a:rPr lang="en-US" sz="1600" dirty="0" smtClean="0">
                <a:gradFill>
                  <a:gsLst>
                    <a:gs pos="5310">
                      <a:schemeClr val="bg1"/>
                    </a:gs>
                    <a:gs pos="39000">
                      <a:schemeClr val="bg1"/>
                    </a:gs>
                  </a:gsLst>
                  <a:lin ang="5400000" scaled="0"/>
                </a:gradFill>
              </a:rPr>
              <a:t/>
            </a:r>
            <a:br>
              <a:rPr lang="en-US" sz="1600" dirty="0" smtClean="0">
                <a:gradFill>
                  <a:gsLst>
                    <a:gs pos="5310">
                      <a:schemeClr val="bg1"/>
                    </a:gs>
                    <a:gs pos="39000">
                      <a:schemeClr val="bg1"/>
                    </a:gs>
                  </a:gsLst>
                  <a:lin ang="5400000" scaled="0"/>
                </a:gradFill>
              </a:rPr>
            </a:br>
            <a:r>
              <a:rPr lang="en-US" sz="1600" dirty="0" smtClean="0">
                <a:gradFill>
                  <a:gsLst>
                    <a:gs pos="5310">
                      <a:schemeClr val="bg1"/>
                    </a:gs>
                    <a:gs pos="39000">
                      <a:schemeClr val="bg1"/>
                    </a:gs>
                  </a:gsLst>
                  <a:lin ang="5400000" scaled="0"/>
                </a:gradFill>
              </a:rPr>
              <a:t>shell </a:t>
            </a:r>
            <a:r>
              <a:rPr lang="en-US" sz="1600" dirty="0">
                <a:gradFill>
                  <a:gsLst>
                    <a:gs pos="5310">
                      <a:schemeClr val="bg1"/>
                    </a:gs>
                    <a:gs pos="39000">
                      <a:schemeClr val="bg1"/>
                    </a:gs>
                  </a:gsLst>
                  <a:lin ang="5400000" scaled="0"/>
                </a:gradFill>
              </a:rPr>
              <a:t>experience</a:t>
            </a:r>
          </a:p>
          <a:p>
            <a:pPr algn="ctr">
              <a:lnSpc>
                <a:spcPct val="90000"/>
              </a:lnSpc>
              <a:spcBef>
                <a:spcPts val="600"/>
              </a:spcBef>
            </a:pPr>
            <a:r>
              <a:rPr lang="en-US" sz="1600" dirty="0">
                <a:gradFill>
                  <a:gsLst>
                    <a:gs pos="5310">
                      <a:schemeClr val="bg1"/>
                    </a:gs>
                    <a:gs pos="39000">
                      <a:schemeClr val="bg1"/>
                    </a:gs>
                  </a:gsLst>
                  <a:lin ang="5400000" scaled="0"/>
                </a:gradFill>
              </a:rPr>
              <a:t>Device-specific </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scenario support</a:t>
            </a:r>
          </a:p>
          <a:p>
            <a:pPr algn="ctr">
              <a:lnSpc>
                <a:spcPct val="90000"/>
              </a:lnSpc>
              <a:spcBef>
                <a:spcPts val="600"/>
              </a:spcBef>
            </a:pPr>
            <a:endParaRPr lang="en-US" sz="2400" dirty="0" smtClean="0">
              <a:gradFill>
                <a:gsLst>
                  <a:gs pos="5310">
                    <a:schemeClr val="bg1"/>
                  </a:gs>
                  <a:gs pos="39000">
                    <a:schemeClr val="bg1"/>
                  </a:gs>
                </a:gsLst>
                <a:lin ang="5400000" scaled="0"/>
              </a:gradFill>
            </a:endParaRPr>
          </a:p>
        </p:txBody>
      </p:sp>
      <p:grpSp>
        <p:nvGrpSpPr>
          <p:cNvPr id="13" name="Group 12"/>
          <p:cNvGrpSpPr/>
          <p:nvPr/>
        </p:nvGrpSpPr>
        <p:grpSpPr>
          <a:xfrm>
            <a:off x="238972" y="1668483"/>
            <a:ext cx="2926080" cy="3108960"/>
            <a:chOff x="238972" y="1668483"/>
            <a:chExt cx="2926080" cy="3108960"/>
          </a:xfrm>
        </p:grpSpPr>
        <p:sp>
          <p:nvSpPr>
            <p:cNvPr id="3" name="TextBox 2"/>
            <p:cNvSpPr txBox="1"/>
            <p:nvPr/>
          </p:nvSpPr>
          <p:spPr>
            <a:xfrm>
              <a:off x="238972" y="1668483"/>
              <a:ext cx="2926080" cy="3108960"/>
            </a:xfrm>
            <a:prstGeom prst="rect">
              <a:avLst/>
            </a:prstGeom>
            <a:solidFill>
              <a:schemeClr val="accent6"/>
            </a:solidFill>
          </p:spPr>
          <p:txBody>
            <a:bodyPr wrap="square" lIns="146304" tIns="91440" rIns="146304" bIns="91440" rtlCol="0">
              <a:noAutofit/>
            </a:bodyPr>
            <a:lstStyle/>
            <a:p>
              <a:pPr algn="ctr">
                <a:lnSpc>
                  <a:spcPct val="90000"/>
                </a:lnSpc>
                <a:spcBef>
                  <a:spcPts val="600"/>
                </a:spcBef>
              </a:pPr>
              <a:r>
                <a:rPr lang="en-US" sz="2400" dirty="0" smtClean="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smtClean="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smtClean="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 PCs</a:t>
              </a:r>
            </a:p>
            <a:p>
              <a:pPr algn="ctr">
                <a:lnSpc>
                  <a:spcPct val="90000"/>
                </a:lnSpc>
                <a:spcBef>
                  <a:spcPts val="900"/>
                </a:spcBef>
              </a:pPr>
              <a:r>
                <a:rPr lang="en-US" sz="1600" dirty="0" smtClean="0">
                  <a:gradFill>
                    <a:gsLst>
                      <a:gs pos="5310">
                        <a:schemeClr val="bg1"/>
                      </a:gs>
                      <a:gs pos="39000">
                        <a:schemeClr val="bg1"/>
                      </a:gs>
                    </a:gsLst>
                    <a:lin ang="5400000" scaled="0"/>
                  </a:gradFill>
                </a:rPr>
                <a:t>Familiar desktop shell</a:t>
              </a:r>
            </a:p>
            <a:p>
              <a:pPr algn="ctr">
                <a:lnSpc>
                  <a:spcPct val="90000"/>
                </a:lnSpc>
                <a:spcBef>
                  <a:spcPts val="600"/>
                </a:spcBef>
              </a:pPr>
              <a:r>
                <a:rPr lang="en-US" sz="1600" dirty="0" smtClean="0">
                  <a:gradFill>
                    <a:gsLst>
                      <a:gs pos="5310">
                        <a:schemeClr val="bg1"/>
                      </a:gs>
                      <a:gs pos="39000">
                        <a:schemeClr val="bg1"/>
                      </a:gs>
                    </a:gsLst>
                    <a:lin ang="5400000" scaled="0"/>
                  </a:gradFill>
                </a:rPr>
                <a:t>Broad hardware ecosystem</a:t>
              </a:r>
            </a:p>
            <a:p>
              <a:pPr algn="ctr">
                <a:lnSpc>
                  <a:spcPct val="90000"/>
                </a:lnSpc>
                <a:spcBef>
                  <a:spcPts val="600"/>
                </a:spcBef>
              </a:pPr>
              <a:r>
                <a:rPr lang="en-US" sz="1600" dirty="0" smtClean="0">
                  <a:gradFill>
                    <a:gsLst>
                      <a:gs pos="5310">
                        <a:schemeClr val="bg1"/>
                      </a:gs>
                      <a:gs pos="39000">
                        <a:schemeClr val="bg1"/>
                      </a:gs>
                    </a:gsLst>
                    <a:lin ang="5400000" scaled="0"/>
                  </a:gradFill>
                </a:rPr>
                <a:t>Windows desktop application compatibility</a:t>
              </a:r>
            </a:p>
          </p:txBody>
        </p:sp>
        <p:sp>
          <p:nvSpPr>
            <p:cNvPr id="12" name="Freeform 5"/>
            <p:cNvSpPr>
              <a:spLocks noEditPoints="1"/>
            </p:cNvSpPr>
            <p:nvPr/>
          </p:nvSpPr>
          <p:spPr bwMode="auto">
            <a:xfrm>
              <a:off x="856047" y="3705540"/>
              <a:ext cx="1691930" cy="907702"/>
            </a:xfrm>
            <a:custGeom>
              <a:avLst/>
              <a:gdLst>
                <a:gd name="T0" fmla="*/ 2186 w 2572"/>
                <a:gd name="T1" fmla="*/ 0 h 1379"/>
                <a:gd name="T2" fmla="*/ 392 w 2572"/>
                <a:gd name="T3" fmla="*/ 0 h 1379"/>
                <a:gd name="T4" fmla="*/ 328 w 2572"/>
                <a:gd name="T5" fmla="*/ 64 h 1379"/>
                <a:gd name="T6" fmla="*/ 328 w 2572"/>
                <a:gd name="T7" fmla="*/ 1166 h 1379"/>
                <a:gd name="T8" fmla="*/ 392 w 2572"/>
                <a:gd name="T9" fmla="*/ 1231 h 1379"/>
                <a:gd name="T10" fmla="*/ 2186 w 2572"/>
                <a:gd name="T11" fmla="*/ 1231 h 1379"/>
                <a:gd name="T12" fmla="*/ 2250 w 2572"/>
                <a:gd name="T13" fmla="*/ 1166 h 1379"/>
                <a:gd name="T14" fmla="*/ 2250 w 2572"/>
                <a:gd name="T15" fmla="*/ 64 h 1379"/>
                <a:gd name="T16" fmla="*/ 2186 w 2572"/>
                <a:gd name="T17" fmla="*/ 0 h 1379"/>
                <a:gd name="T18" fmla="*/ 2167 w 2572"/>
                <a:gd name="T19" fmla="*/ 1153 h 1379"/>
                <a:gd name="T20" fmla="*/ 412 w 2572"/>
                <a:gd name="T21" fmla="*/ 1153 h 1379"/>
                <a:gd name="T22" fmla="*/ 412 w 2572"/>
                <a:gd name="T23" fmla="*/ 71 h 1379"/>
                <a:gd name="T24" fmla="*/ 2167 w 2572"/>
                <a:gd name="T25" fmla="*/ 71 h 1379"/>
                <a:gd name="T26" fmla="*/ 2167 w 2572"/>
                <a:gd name="T27" fmla="*/ 1153 h 1379"/>
                <a:gd name="T28" fmla="*/ 1466 w 2572"/>
                <a:gd name="T29" fmla="*/ 1276 h 1379"/>
                <a:gd name="T30" fmla="*/ 1466 w 2572"/>
                <a:gd name="T31" fmla="*/ 1289 h 1379"/>
                <a:gd name="T32" fmla="*/ 1440 w 2572"/>
                <a:gd name="T33" fmla="*/ 1308 h 1379"/>
                <a:gd name="T34" fmla="*/ 1138 w 2572"/>
                <a:gd name="T35" fmla="*/ 1308 h 1379"/>
                <a:gd name="T36" fmla="*/ 1112 w 2572"/>
                <a:gd name="T37" fmla="*/ 1289 h 1379"/>
                <a:gd name="T38" fmla="*/ 1112 w 2572"/>
                <a:gd name="T39" fmla="*/ 1276 h 1379"/>
                <a:gd name="T40" fmla="*/ 0 w 2572"/>
                <a:gd name="T41" fmla="*/ 1276 h 1379"/>
                <a:gd name="T42" fmla="*/ 0 w 2572"/>
                <a:gd name="T43" fmla="*/ 1340 h 1379"/>
                <a:gd name="T44" fmla="*/ 84 w 2572"/>
                <a:gd name="T45" fmla="*/ 1379 h 1379"/>
                <a:gd name="T46" fmla="*/ 84 w 2572"/>
                <a:gd name="T47" fmla="*/ 1379 h 1379"/>
                <a:gd name="T48" fmla="*/ 2488 w 2572"/>
                <a:gd name="T49" fmla="*/ 1379 h 1379"/>
                <a:gd name="T50" fmla="*/ 2488 w 2572"/>
                <a:gd name="T51" fmla="*/ 1379 h 1379"/>
                <a:gd name="T52" fmla="*/ 2572 w 2572"/>
                <a:gd name="T53" fmla="*/ 1340 h 1379"/>
                <a:gd name="T54" fmla="*/ 2572 w 2572"/>
                <a:gd name="T55" fmla="*/ 1276 h 1379"/>
                <a:gd name="T56" fmla="*/ 1466 w 2572"/>
                <a:gd name="T57" fmla="*/ 1276 h 1379"/>
                <a:gd name="T58" fmla="*/ 1466 w 2572"/>
                <a:gd name="T59" fmla="*/ 127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72" h="1379">
                  <a:moveTo>
                    <a:pt x="2186" y="0"/>
                  </a:moveTo>
                  <a:cubicBezTo>
                    <a:pt x="392" y="0"/>
                    <a:pt x="392" y="0"/>
                    <a:pt x="392" y="0"/>
                  </a:cubicBezTo>
                  <a:cubicBezTo>
                    <a:pt x="360" y="0"/>
                    <a:pt x="328" y="26"/>
                    <a:pt x="328" y="64"/>
                  </a:cubicBezTo>
                  <a:cubicBezTo>
                    <a:pt x="328" y="1166"/>
                    <a:pt x="328" y="1166"/>
                    <a:pt x="328" y="1166"/>
                  </a:cubicBezTo>
                  <a:cubicBezTo>
                    <a:pt x="328" y="1205"/>
                    <a:pt x="360" y="1231"/>
                    <a:pt x="392" y="1231"/>
                  </a:cubicBezTo>
                  <a:cubicBezTo>
                    <a:pt x="2186" y="1231"/>
                    <a:pt x="2186" y="1231"/>
                    <a:pt x="2186" y="1231"/>
                  </a:cubicBezTo>
                  <a:cubicBezTo>
                    <a:pt x="2225" y="1231"/>
                    <a:pt x="2250" y="1205"/>
                    <a:pt x="2250" y="1166"/>
                  </a:cubicBezTo>
                  <a:cubicBezTo>
                    <a:pt x="2250" y="64"/>
                    <a:pt x="2250" y="64"/>
                    <a:pt x="2250" y="64"/>
                  </a:cubicBezTo>
                  <a:cubicBezTo>
                    <a:pt x="2250" y="26"/>
                    <a:pt x="2225" y="0"/>
                    <a:pt x="2186" y="0"/>
                  </a:cubicBezTo>
                  <a:close/>
                  <a:moveTo>
                    <a:pt x="2167" y="1153"/>
                  </a:moveTo>
                  <a:cubicBezTo>
                    <a:pt x="412" y="1153"/>
                    <a:pt x="412" y="1153"/>
                    <a:pt x="412" y="1153"/>
                  </a:cubicBezTo>
                  <a:cubicBezTo>
                    <a:pt x="412" y="71"/>
                    <a:pt x="412" y="71"/>
                    <a:pt x="412" y="71"/>
                  </a:cubicBezTo>
                  <a:cubicBezTo>
                    <a:pt x="2167" y="71"/>
                    <a:pt x="2167" y="71"/>
                    <a:pt x="2167" y="71"/>
                  </a:cubicBezTo>
                  <a:cubicBezTo>
                    <a:pt x="2167" y="1153"/>
                    <a:pt x="2167" y="1153"/>
                    <a:pt x="2167" y="1153"/>
                  </a:cubicBezTo>
                  <a:close/>
                  <a:moveTo>
                    <a:pt x="1466" y="1276"/>
                  </a:moveTo>
                  <a:cubicBezTo>
                    <a:pt x="1466" y="1289"/>
                    <a:pt x="1466" y="1289"/>
                    <a:pt x="1466" y="1289"/>
                  </a:cubicBezTo>
                  <a:cubicBezTo>
                    <a:pt x="1466" y="1302"/>
                    <a:pt x="1453" y="1308"/>
                    <a:pt x="1440" y="1308"/>
                  </a:cubicBezTo>
                  <a:cubicBezTo>
                    <a:pt x="1138" y="1308"/>
                    <a:pt x="1138" y="1308"/>
                    <a:pt x="1138" y="1308"/>
                  </a:cubicBezTo>
                  <a:cubicBezTo>
                    <a:pt x="1125" y="1308"/>
                    <a:pt x="1112" y="1302"/>
                    <a:pt x="1112" y="1289"/>
                  </a:cubicBezTo>
                  <a:cubicBezTo>
                    <a:pt x="1112" y="1276"/>
                    <a:pt x="1112" y="1276"/>
                    <a:pt x="1112" y="1276"/>
                  </a:cubicBezTo>
                  <a:cubicBezTo>
                    <a:pt x="0" y="1276"/>
                    <a:pt x="0" y="1276"/>
                    <a:pt x="0" y="1276"/>
                  </a:cubicBezTo>
                  <a:cubicBezTo>
                    <a:pt x="0" y="1340"/>
                    <a:pt x="0" y="1340"/>
                    <a:pt x="0" y="1340"/>
                  </a:cubicBezTo>
                  <a:cubicBezTo>
                    <a:pt x="0" y="1340"/>
                    <a:pt x="58" y="1379"/>
                    <a:pt x="84" y="1379"/>
                  </a:cubicBezTo>
                  <a:cubicBezTo>
                    <a:pt x="84" y="1379"/>
                    <a:pt x="84" y="1379"/>
                    <a:pt x="84" y="1379"/>
                  </a:cubicBezTo>
                  <a:cubicBezTo>
                    <a:pt x="2488" y="1379"/>
                    <a:pt x="2488" y="1379"/>
                    <a:pt x="2488" y="1379"/>
                  </a:cubicBezTo>
                  <a:cubicBezTo>
                    <a:pt x="2488" y="1379"/>
                    <a:pt x="2488" y="1379"/>
                    <a:pt x="2488" y="1379"/>
                  </a:cubicBezTo>
                  <a:cubicBezTo>
                    <a:pt x="2514" y="1379"/>
                    <a:pt x="2572" y="1340"/>
                    <a:pt x="2572" y="1340"/>
                  </a:cubicBezTo>
                  <a:cubicBezTo>
                    <a:pt x="2572" y="1276"/>
                    <a:pt x="2572" y="1276"/>
                    <a:pt x="2572" y="1276"/>
                  </a:cubicBezTo>
                  <a:cubicBezTo>
                    <a:pt x="1466" y="1276"/>
                    <a:pt x="1466" y="1276"/>
                    <a:pt x="1466" y="1276"/>
                  </a:cubicBezTo>
                  <a:cubicBezTo>
                    <a:pt x="1466" y="1276"/>
                    <a:pt x="1466" y="1276"/>
                    <a:pt x="1466" y="12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207421" y="1668483"/>
            <a:ext cx="2926080" cy="3108960"/>
            <a:chOff x="3207421" y="1668483"/>
            <a:chExt cx="2926080" cy="3108960"/>
          </a:xfrm>
        </p:grpSpPr>
        <p:sp>
          <p:nvSpPr>
            <p:cNvPr id="4" name="TextBox 3"/>
            <p:cNvSpPr txBox="1"/>
            <p:nvPr/>
          </p:nvSpPr>
          <p:spPr>
            <a:xfrm>
              <a:off x="3207421" y="1668483"/>
              <a:ext cx="2926080" cy="3108960"/>
            </a:xfrm>
            <a:prstGeom prst="rect">
              <a:avLst/>
            </a:prstGeom>
            <a:solidFill>
              <a:schemeClr val="accent1"/>
            </a:solidFill>
          </p:spPr>
          <p:txBody>
            <a:bodyPr wrap="square" lIns="146304" tIns="91440" rIns="146304" bIns="91440" rtlCol="0">
              <a:noAutofit/>
            </a:bodyPr>
            <a:lstStyle/>
            <a:p>
              <a:pPr algn="ctr">
                <a:lnSpc>
                  <a:spcPct val="90000"/>
                </a:lnSpc>
                <a:spcBef>
                  <a:spcPts val="600"/>
                </a:spcBef>
              </a:pPr>
              <a:r>
                <a:rPr lang="en-US" sz="2400" dirty="0" smtClean="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smtClean="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smtClean="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 </a:t>
              </a: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phones</a:t>
              </a:r>
            </a:p>
            <a:p>
              <a:pPr algn="ctr">
                <a:lnSpc>
                  <a:spcPct val="90000"/>
                </a:lnSpc>
                <a:spcBef>
                  <a:spcPts val="900"/>
                </a:spcBef>
              </a:pPr>
              <a:r>
                <a:rPr lang="en-US" sz="1600" dirty="0">
                  <a:gradFill>
                    <a:gsLst>
                      <a:gs pos="5310">
                        <a:schemeClr val="bg1"/>
                      </a:gs>
                      <a:gs pos="39000">
                        <a:schemeClr val="bg1"/>
                      </a:gs>
                    </a:gsLst>
                    <a:lin ang="5400000" scaled="0"/>
                  </a:gradFill>
                </a:rPr>
                <a:t>Familiar mobile shell</a:t>
              </a:r>
            </a:p>
            <a:p>
              <a:pPr algn="ctr">
                <a:lnSpc>
                  <a:spcPct val="90000"/>
                </a:lnSpc>
                <a:spcBef>
                  <a:spcPts val="600"/>
                </a:spcBef>
              </a:pPr>
              <a:r>
                <a:rPr lang="en-US" sz="1600" dirty="0">
                  <a:gradFill>
                    <a:gsLst>
                      <a:gs pos="5310">
                        <a:schemeClr val="bg1"/>
                      </a:gs>
                      <a:gs pos="39000">
                        <a:schemeClr val="bg1"/>
                      </a:gs>
                    </a:gsLst>
                    <a:lin ang="5400000" scaled="0"/>
                  </a:gradFill>
                </a:rPr>
                <a:t>Rich telephony</a:t>
              </a:r>
            </a:p>
            <a:p>
              <a:pPr algn="ctr">
                <a:lnSpc>
                  <a:spcPct val="90000"/>
                </a:lnSpc>
                <a:spcBef>
                  <a:spcPts val="600"/>
                </a:spcBef>
              </a:pPr>
              <a:r>
                <a:rPr lang="en-US" sz="1600" dirty="0">
                  <a:gradFill>
                    <a:gsLst>
                      <a:gs pos="5310">
                        <a:schemeClr val="bg1"/>
                      </a:gs>
                      <a:gs pos="39000">
                        <a:schemeClr val="bg1"/>
                      </a:gs>
                    </a:gsLst>
                    <a:lin ang="5400000" scaled="0"/>
                  </a:gradFill>
                </a:rPr>
                <a:t>Windows Phone</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app compatibility</a:t>
              </a:r>
            </a:p>
            <a:p>
              <a:pPr algn="ctr">
                <a:lnSpc>
                  <a:spcPct val="90000"/>
                </a:lnSpc>
                <a:spcBef>
                  <a:spcPts val="600"/>
                </a:spcBef>
              </a:pPr>
              <a:endParaRPr lang="en-US" sz="2400" dirty="0" smtClean="0">
                <a:gradFill>
                  <a:gsLst>
                    <a:gs pos="5310">
                      <a:schemeClr val="bg1"/>
                    </a:gs>
                    <a:gs pos="39000">
                      <a:schemeClr val="bg1"/>
                    </a:gs>
                  </a:gsLst>
                  <a:lin ang="5400000" scaled="0"/>
                </a:gradFill>
              </a:endParaRPr>
            </a:p>
          </p:txBody>
        </p:sp>
        <p:sp>
          <p:nvSpPr>
            <p:cNvPr id="17" name="Freeform 9"/>
            <p:cNvSpPr>
              <a:spLocks noEditPoints="1"/>
            </p:cNvSpPr>
            <p:nvPr/>
          </p:nvSpPr>
          <p:spPr bwMode="auto">
            <a:xfrm>
              <a:off x="4398121" y="3705540"/>
              <a:ext cx="544681" cy="907702"/>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6175870" y="1668483"/>
            <a:ext cx="2926080" cy="3108960"/>
            <a:chOff x="6175870" y="1668483"/>
            <a:chExt cx="2926080" cy="3108960"/>
          </a:xfrm>
        </p:grpSpPr>
        <p:sp>
          <p:nvSpPr>
            <p:cNvPr id="5" name="TextBox 4"/>
            <p:cNvSpPr txBox="1"/>
            <p:nvPr/>
          </p:nvSpPr>
          <p:spPr>
            <a:xfrm>
              <a:off x="6175870" y="1668483"/>
              <a:ext cx="2926080" cy="3108960"/>
            </a:xfrm>
            <a:prstGeom prst="rect">
              <a:avLst/>
            </a:prstGeom>
            <a:solidFill>
              <a:schemeClr val="accent4"/>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on Xbox</a:t>
              </a:r>
            </a:p>
            <a:p>
              <a:pPr algn="ctr">
                <a:lnSpc>
                  <a:spcPct val="90000"/>
                </a:lnSpc>
                <a:spcBef>
                  <a:spcPts val="900"/>
                </a:spcBef>
              </a:pPr>
              <a:r>
                <a:rPr lang="en-US" sz="1600" dirty="0">
                  <a:gradFill>
                    <a:gsLst>
                      <a:gs pos="5310">
                        <a:schemeClr val="bg1"/>
                      </a:gs>
                      <a:gs pos="39000">
                        <a:schemeClr val="bg1"/>
                      </a:gs>
                    </a:gsLst>
                    <a:lin ang="5400000" scaled="0"/>
                  </a:gradFill>
                </a:rPr>
                <a:t>10’ shell experience</a:t>
              </a:r>
            </a:p>
            <a:p>
              <a:pPr algn="ctr">
                <a:lnSpc>
                  <a:spcPct val="90000"/>
                </a:lnSpc>
                <a:spcBef>
                  <a:spcPts val="600"/>
                </a:spcBef>
              </a:pPr>
              <a:r>
                <a:rPr lang="en-US" sz="1600" dirty="0">
                  <a:gradFill>
                    <a:gsLst>
                      <a:gs pos="5310">
                        <a:schemeClr val="bg1"/>
                      </a:gs>
                      <a:gs pos="39000">
                        <a:schemeClr val="bg1"/>
                      </a:gs>
                    </a:gsLst>
                    <a:lin ang="5400000" scaled="0"/>
                  </a:gradFill>
                </a:rPr>
                <a:t>Shared gaming experiences</a:t>
              </a:r>
            </a:p>
            <a:p>
              <a:pPr algn="ctr">
                <a:lnSpc>
                  <a:spcPct val="90000"/>
                </a:lnSpc>
                <a:spcBef>
                  <a:spcPts val="600"/>
                </a:spcBef>
              </a:pPr>
              <a:r>
                <a:rPr lang="en-US" sz="1600" dirty="0">
                  <a:gradFill>
                    <a:gsLst>
                      <a:gs pos="5310">
                        <a:schemeClr val="bg1"/>
                      </a:gs>
                      <a:gs pos="39000">
                        <a:schemeClr val="bg1"/>
                      </a:gs>
                    </a:gsLst>
                    <a:lin ang="5400000" scaled="0"/>
                  </a:gradFill>
                </a:rPr>
                <a:t>Game and app compatibility</a:t>
              </a:r>
            </a:p>
            <a:p>
              <a:pPr algn="ctr">
                <a:lnSpc>
                  <a:spcPct val="90000"/>
                </a:lnSpc>
                <a:spcBef>
                  <a:spcPts val="600"/>
                </a:spcBef>
              </a:pPr>
              <a:endParaRPr lang="en-US" sz="2400" dirty="0" smtClean="0">
                <a:gradFill>
                  <a:gsLst>
                    <a:gs pos="5310">
                      <a:schemeClr val="bg1"/>
                    </a:gs>
                    <a:gs pos="39000">
                      <a:schemeClr val="bg1"/>
                    </a:gs>
                  </a:gsLst>
                  <a:lin ang="5400000" scaled="0"/>
                </a:gradFill>
              </a:endParaRPr>
            </a:p>
          </p:txBody>
        </p:sp>
        <p:sp>
          <p:nvSpPr>
            <p:cNvPr id="18" name="Freeform 13"/>
            <p:cNvSpPr>
              <a:spLocks noEditPoints="1"/>
            </p:cNvSpPr>
            <p:nvPr/>
          </p:nvSpPr>
          <p:spPr bwMode="auto">
            <a:xfrm>
              <a:off x="6932098" y="3705540"/>
              <a:ext cx="1413625" cy="925165"/>
            </a:xfrm>
            <a:custGeom>
              <a:avLst/>
              <a:gdLst>
                <a:gd name="T0" fmla="*/ 801 w 922"/>
                <a:gd name="T1" fmla="*/ 63 h 602"/>
                <a:gd name="T2" fmla="*/ 790 w 922"/>
                <a:gd name="T3" fmla="*/ 39 h 602"/>
                <a:gd name="T4" fmla="*/ 731 w 922"/>
                <a:gd name="T5" fmla="*/ 16 h 602"/>
                <a:gd name="T6" fmla="*/ 670 w 922"/>
                <a:gd name="T7" fmla="*/ 8 h 602"/>
                <a:gd name="T8" fmla="*/ 644 w 922"/>
                <a:gd name="T9" fmla="*/ 18 h 602"/>
                <a:gd name="T10" fmla="*/ 454 w 922"/>
                <a:gd name="T11" fmla="*/ 58 h 602"/>
                <a:gd name="T12" fmla="*/ 347 w 922"/>
                <a:gd name="T13" fmla="*/ 47 h 602"/>
                <a:gd name="T14" fmla="*/ 305 w 922"/>
                <a:gd name="T15" fmla="*/ 29 h 602"/>
                <a:gd name="T16" fmla="*/ 274 w 922"/>
                <a:gd name="T17" fmla="*/ 10 h 602"/>
                <a:gd name="T18" fmla="*/ 174 w 922"/>
                <a:gd name="T19" fmla="*/ 21 h 602"/>
                <a:gd name="T20" fmla="*/ 120 w 922"/>
                <a:gd name="T21" fmla="*/ 73 h 602"/>
                <a:gd name="T22" fmla="*/ 5 w 922"/>
                <a:gd name="T23" fmla="*/ 484 h 602"/>
                <a:gd name="T24" fmla="*/ 92 w 922"/>
                <a:gd name="T25" fmla="*/ 592 h 602"/>
                <a:gd name="T26" fmla="*/ 266 w 922"/>
                <a:gd name="T27" fmla="*/ 484 h 602"/>
                <a:gd name="T28" fmla="*/ 493 w 922"/>
                <a:gd name="T29" fmla="*/ 439 h 602"/>
                <a:gd name="T30" fmla="*/ 715 w 922"/>
                <a:gd name="T31" fmla="*/ 528 h 602"/>
                <a:gd name="T32" fmla="*/ 857 w 922"/>
                <a:gd name="T33" fmla="*/ 594 h 602"/>
                <a:gd name="T34" fmla="*/ 922 w 922"/>
                <a:gd name="T35" fmla="*/ 463 h 602"/>
                <a:gd name="T36" fmla="*/ 801 w 922"/>
                <a:gd name="T37" fmla="*/ 63 h 602"/>
                <a:gd name="T38" fmla="*/ 201 w 922"/>
                <a:gd name="T39" fmla="*/ 233 h 602"/>
                <a:gd name="T40" fmla="*/ 146 w 922"/>
                <a:gd name="T41" fmla="*/ 181 h 602"/>
                <a:gd name="T42" fmla="*/ 201 w 922"/>
                <a:gd name="T43" fmla="*/ 128 h 602"/>
                <a:gd name="T44" fmla="*/ 255 w 922"/>
                <a:gd name="T45" fmla="*/ 181 h 602"/>
                <a:gd name="T46" fmla="*/ 201 w 922"/>
                <a:gd name="T47" fmla="*/ 233 h 602"/>
                <a:gd name="T48" fmla="*/ 389 w 922"/>
                <a:gd name="T49" fmla="*/ 355 h 602"/>
                <a:gd name="T50" fmla="*/ 337 w 922"/>
                <a:gd name="T51" fmla="*/ 355 h 602"/>
                <a:gd name="T52" fmla="*/ 337 w 922"/>
                <a:gd name="T53" fmla="*/ 405 h 602"/>
                <a:gd name="T54" fmla="*/ 299 w 922"/>
                <a:gd name="T55" fmla="*/ 405 h 602"/>
                <a:gd name="T56" fmla="*/ 299 w 922"/>
                <a:gd name="T57" fmla="*/ 355 h 602"/>
                <a:gd name="T58" fmla="*/ 246 w 922"/>
                <a:gd name="T59" fmla="*/ 355 h 602"/>
                <a:gd name="T60" fmla="*/ 246 w 922"/>
                <a:gd name="T61" fmla="*/ 319 h 602"/>
                <a:gd name="T62" fmla="*/ 299 w 922"/>
                <a:gd name="T63" fmla="*/ 319 h 602"/>
                <a:gd name="T64" fmla="*/ 299 w 922"/>
                <a:gd name="T65" fmla="*/ 268 h 602"/>
                <a:gd name="T66" fmla="*/ 337 w 922"/>
                <a:gd name="T67" fmla="*/ 268 h 602"/>
                <a:gd name="T68" fmla="*/ 337 w 922"/>
                <a:gd name="T69" fmla="*/ 319 h 602"/>
                <a:gd name="T70" fmla="*/ 389 w 922"/>
                <a:gd name="T71" fmla="*/ 319 h 602"/>
                <a:gd name="T72" fmla="*/ 389 w 922"/>
                <a:gd name="T73" fmla="*/ 355 h 602"/>
                <a:gd name="T74" fmla="*/ 591 w 922"/>
                <a:gd name="T75" fmla="*/ 390 h 602"/>
                <a:gd name="T76" fmla="*/ 536 w 922"/>
                <a:gd name="T77" fmla="*/ 337 h 602"/>
                <a:gd name="T78" fmla="*/ 591 w 922"/>
                <a:gd name="T79" fmla="*/ 285 h 602"/>
                <a:gd name="T80" fmla="*/ 645 w 922"/>
                <a:gd name="T81" fmla="*/ 337 h 602"/>
                <a:gd name="T82" fmla="*/ 591 w 922"/>
                <a:gd name="T83" fmla="*/ 390 h 602"/>
                <a:gd name="T84" fmla="*/ 627 w 922"/>
                <a:gd name="T85" fmla="*/ 216 h 602"/>
                <a:gd name="T86" fmla="*/ 598 w 922"/>
                <a:gd name="T87" fmla="*/ 188 h 602"/>
                <a:gd name="T88" fmla="*/ 627 w 922"/>
                <a:gd name="T89" fmla="*/ 160 h 602"/>
                <a:gd name="T90" fmla="*/ 656 w 922"/>
                <a:gd name="T91" fmla="*/ 188 h 602"/>
                <a:gd name="T92" fmla="*/ 627 w 922"/>
                <a:gd name="T93" fmla="*/ 216 h 602"/>
                <a:gd name="T94" fmla="*/ 696 w 922"/>
                <a:gd name="T95" fmla="*/ 281 h 602"/>
                <a:gd name="T96" fmla="*/ 666 w 922"/>
                <a:gd name="T97" fmla="*/ 253 h 602"/>
                <a:gd name="T98" fmla="*/ 696 w 922"/>
                <a:gd name="T99" fmla="*/ 225 h 602"/>
                <a:gd name="T100" fmla="*/ 725 w 922"/>
                <a:gd name="T101" fmla="*/ 253 h 602"/>
                <a:gd name="T102" fmla="*/ 696 w 922"/>
                <a:gd name="T103" fmla="*/ 281 h 602"/>
                <a:gd name="T104" fmla="*/ 696 w 922"/>
                <a:gd name="T105" fmla="*/ 150 h 602"/>
                <a:gd name="T106" fmla="*/ 666 w 922"/>
                <a:gd name="T107" fmla="*/ 122 h 602"/>
                <a:gd name="T108" fmla="*/ 696 w 922"/>
                <a:gd name="T109" fmla="*/ 94 h 602"/>
                <a:gd name="T110" fmla="*/ 725 w 922"/>
                <a:gd name="T111" fmla="*/ 122 h 602"/>
                <a:gd name="T112" fmla="*/ 696 w 922"/>
                <a:gd name="T113" fmla="*/ 150 h 602"/>
                <a:gd name="T114" fmla="*/ 763 w 922"/>
                <a:gd name="T115" fmla="*/ 216 h 602"/>
                <a:gd name="T116" fmla="*/ 734 w 922"/>
                <a:gd name="T117" fmla="*/ 188 h 602"/>
                <a:gd name="T118" fmla="*/ 763 w 922"/>
                <a:gd name="T119" fmla="*/ 160 h 602"/>
                <a:gd name="T120" fmla="*/ 792 w 922"/>
                <a:gd name="T121" fmla="*/ 188 h 602"/>
                <a:gd name="T122" fmla="*/ 763 w 922"/>
                <a:gd name="T123" fmla="*/ 21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2" h="602">
                  <a:moveTo>
                    <a:pt x="801" y="63"/>
                  </a:moveTo>
                  <a:cubicBezTo>
                    <a:pt x="796" y="55"/>
                    <a:pt x="799" y="44"/>
                    <a:pt x="790" y="39"/>
                  </a:cubicBezTo>
                  <a:cubicBezTo>
                    <a:pt x="771" y="29"/>
                    <a:pt x="754" y="21"/>
                    <a:pt x="731" y="16"/>
                  </a:cubicBezTo>
                  <a:cubicBezTo>
                    <a:pt x="712" y="8"/>
                    <a:pt x="692" y="8"/>
                    <a:pt x="670" y="8"/>
                  </a:cubicBezTo>
                  <a:cubicBezTo>
                    <a:pt x="647" y="8"/>
                    <a:pt x="661" y="13"/>
                    <a:pt x="644" y="18"/>
                  </a:cubicBezTo>
                  <a:cubicBezTo>
                    <a:pt x="580" y="50"/>
                    <a:pt x="527" y="58"/>
                    <a:pt x="454" y="58"/>
                  </a:cubicBezTo>
                  <a:cubicBezTo>
                    <a:pt x="417" y="58"/>
                    <a:pt x="381" y="60"/>
                    <a:pt x="347" y="47"/>
                  </a:cubicBezTo>
                  <a:cubicBezTo>
                    <a:pt x="333" y="42"/>
                    <a:pt x="319" y="34"/>
                    <a:pt x="305" y="29"/>
                  </a:cubicBezTo>
                  <a:cubicBezTo>
                    <a:pt x="294" y="23"/>
                    <a:pt x="283" y="13"/>
                    <a:pt x="274" y="10"/>
                  </a:cubicBezTo>
                  <a:cubicBezTo>
                    <a:pt x="246" y="0"/>
                    <a:pt x="202" y="10"/>
                    <a:pt x="174" y="21"/>
                  </a:cubicBezTo>
                  <a:cubicBezTo>
                    <a:pt x="140" y="37"/>
                    <a:pt x="134" y="44"/>
                    <a:pt x="120" y="73"/>
                  </a:cubicBezTo>
                  <a:cubicBezTo>
                    <a:pt x="59" y="194"/>
                    <a:pt x="0" y="347"/>
                    <a:pt x="5" y="484"/>
                  </a:cubicBezTo>
                  <a:cubicBezTo>
                    <a:pt x="8" y="536"/>
                    <a:pt x="25" y="602"/>
                    <a:pt x="92" y="592"/>
                  </a:cubicBezTo>
                  <a:cubicBezTo>
                    <a:pt x="165" y="584"/>
                    <a:pt x="210" y="523"/>
                    <a:pt x="266" y="484"/>
                  </a:cubicBezTo>
                  <a:cubicBezTo>
                    <a:pt x="331" y="439"/>
                    <a:pt x="415" y="436"/>
                    <a:pt x="493" y="439"/>
                  </a:cubicBezTo>
                  <a:cubicBezTo>
                    <a:pt x="586" y="442"/>
                    <a:pt x="647" y="471"/>
                    <a:pt x="715" y="528"/>
                  </a:cubicBezTo>
                  <a:cubicBezTo>
                    <a:pt x="754" y="560"/>
                    <a:pt x="804" y="600"/>
                    <a:pt x="857" y="594"/>
                  </a:cubicBezTo>
                  <a:cubicBezTo>
                    <a:pt x="919" y="586"/>
                    <a:pt x="922" y="507"/>
                    <a:pt x="922" y="463"/>
                  </a:cubicBezTo>
                  <a:cubicBezTo>
                    <a:pt x="916" y="323"/>
                    <a:pt x="860" y="192"/>
                    <a:pt x="801" y="63"/>
                  </a:cubicBezTo>
                  <a:close/>
                  <a:moveTo>
                    <a:pt x="201" y="233"/>
                  </a:moveTo>
                  <a:cubicBezTo>
                    <a:pt x="170" y="233"/>
                    <a:pt x="146" y="210"/>
                    <a:pt x="146" y="181"/>
                  </a:cubicBezTo>
                  <a:cubicBezTo>
                    <a:pt x="146" y="152"/>
                    <a:pt x="170" y="128"/>
                    <a:pt x="201" y="128"/>
                  </a:cubicBezTo>
                  <a:cubicBezTo>
                    <a:pt x="231" y="128"/>
                    <a:pt x="255" y="152"/>
                    <a:pt x="255" y="181"/>
                  </a:cubicBezTo>
                  <a:cubicBezTo>
                    <a:pt x="255" y="210"/>
                    <a:pt x="231" y="233"/>
                    <a:pt x="201" y="233"/>
                  </a:cubicBezTo>
                  <a:close/>
                  <a:moveTo>
                    <a:pt x="389" y="355"/>
                  </a:moveTo>
                  <a:cubicBezTo>
                    <a:pt x="337" y="355"/>
                    <a:pt x="337" y="355"/>
                    <a:pt x="337" y="355"/>
                  </a:cubicBezTo>
                  <a:cubicBezTo>
                    <a:pt x="337" y="405"/>
                    <a:pt x="337" y="405"/>
                    <a:pt x="337" y="405"/>
                  </a:cubicBezTo>
                  <a:cubicBezTo>
                    <a:pt x="299" y="405"/>
                    <a:pt x="299" y="405"/>
                    <a:pt x="299" y="405"/>
                  </a:cubicBezTo>
                  <a:cubicBezTo>
                    <a:pt x="299" y="355"/>
                    <a:pt x="299" y="355"/>
                    <a:pt x="299" y="355"/>
                  </a:cubicBezTo>
                  <a:cubicBezTo>
                    <a:pt x="246" y="355"/>
                    <a:pt x="246" y="355"/>
                    <a:pt x="246" y="355"/>
                  </a:cubicBezTo>
                  <a:cubicBezTo>
                    <a:pt x="246" y="319"/>
                    <a:pt x="246" y="319"/>
                    <a:pt x="246" y="319"/>
                  </a:cubicBezTo>
                  <a:cubicBezTo>
                    <a:pt x="299" y="319"/>
                    <a:pt x="299" y="319"/>
                    <a:pt x="299" y="319"/>
                  </a:cubicBezTo>
                  <a:cubicBezTo>
                    <a:pt x="299" y="268"/>
                    <a:pt x="299" y="268"/>
                    <a:pt x="299" y="268"/>
                  </a:cubicBezTo>
                  <a:cubicBezTo>
                    <a:pt x="337" y="268"/>
                    <a:pt x="337" y="268"/>
                    <a:pt x="337" y="268"/>
                  </a:cubicBezTo>
                  <a:cubicBezTo>
                    <a:pt x="337" y="319"/>
                    <a:pt x="337" y="319"/>
                    <a:pt x="337" y="319"/>
                  </a:cubicBezTo>
                  <a:cubicBezTo>
                    <a:pt x="389" y="319"/>
                    <a:pt x="389" y="319"/>
                    <a:pt x="389" y="319"/>
                  </a:cubicBezTo>
                  <a:lnTo>
                    <a:pt x="389" y="355"/>
                  </a:lnTo>
                  <a:close/>
                  <a:moveTo>
                    <a:pt x="591" y="390"/>
                  </a:moveTo>
                  <a:cubicBezTo>
                    <a:pt x="561" y="390"/>
                    <a:pt x="536" y="367"/>
                    <a:pt x="536" y="337"/>
                  </a:cubicBezTo>
                  <a:cubicBezTo>
                    <a:pt x="536" y="308"/>
                    <a:pt x="561" y="285"/>
                    <a:pt x="591" y="285"/>
                  </a:cubicBezTo>
                  <a:cubicBezTo>
                    <a:pt x="621" y="285"/>
                    <a:pt x="645" y="308"/>
                    <a:pt x="645" y="337"/>
                  </a:cubicBezTo>
                  <a:cubicBezTo>
                    <a:pt x="645" y="367"/>
                    <a:pt x="621" y="390"/>
                    <a:pt x="591" y="390"/>
                  </a:cubicBezTo>
                  <a:close/>
                  <a:moveTo>
                    <a:pt x="627" y="216"/>
                  </a:moveTo>
                  <a:cubicBezTo>
                    <a:pt x="612" y="216"/>
                    <a:pt x="598" y="203"/>
                    <a:pt x="598" y="188"/>
                  </a:cubicBezTo>
                  <a:cubicBezTo>
                    <a:pt x="598" y="172"/>
                    <a:pt x="612" y="160"/>
                    <a:pt x="627" y="160"/>
                  </a:cubicBezTo>
                  <a:cubicBezTo>
                    <a:pt x="643" y="160"/>
                    <a:pt x="656" y="172"/>
                    <a:pt x="656" y="188"/>
                  </a:cubicBezTo>
                  <a:cubicBezTo>
                    <a:pt x="656" y="203"/>
                    <a:pt x="643" y="216"/>
                    <a:pt x="627" y="216"/>
                  </a:cubicBezTo>
                  <a:close/>
                  <a:moveTo>
                    <a:pt x="696" y="281"/>
                  </a:moveTo>
                  <a:cubicBezTo>
                    <a:pt x="679" y="281"/>
                    <a:pt x="666" y="269"/>
                    <a:pt x="666" y="253"/>
                  </a:cubicBezTo>
                  <a:cubicBezTo>
                    <a:pt x="666" y="238"/>
                    <a:pt x="679" y="225"/>
                    <a:pt x="696" y="225"/>
                  </a:cubicBezTo>
                  <a:cubicBezTo>
                    <a:pt x="711" y="225"/>
                    <a:pt x="725" y="238"/>
                    <a:pt x="725" y="253"/>
                  </a:cubicBezTo>
                  <a:cubicBezTo>
                    <a:pt x="725" y="269"/>
                    <a:pt x="711" y="281"/>
                    <a:pt x="696" y="281"/>
                  </a:cubicBezTo>
                  <a:close/>
                  <a:moveTo>
                    <a:pt x="696" y="150"/>
                  </a:moveTo>
                  <a:cubicBezTo>
                    <a:pt x="679" y="150"/>
                    <a:pt x="666" y="138"/>
                    <a:pt x="666" y="122"/>
                  </a:cubicBezTo>
                  <a:cubicBezTo>
                    <a:pt x="666" y="107"/>
                    <a:pt x="679" y="94"/>
                    <a:pt x="696" y="94"/>
                  </a:cubicBezTo>
                  <a:cubicBezTo>
                    <a:pt x="711" y="94"/>
                    <a:pt x="725" y="107"/>
                    <a:pt x="725" y="122"/>
                  </a:cubicBezTo>
                  <a:cubicBezTo>
                    <a:pt x="725" y="138"/>
                    <a:pt x="711" y="150"/>
                    <a:pt x="696" y="150"/>
                  </a:cubicBezTo>
                  <a:close/>
                  <a:moveTo>
                    <a:pt x="763" y="216"/>
                  </a:moveTo>
                  <a:cubicBezTo>
                    <a:pt x="747" y="216"/>
                    <a:pt x="734" y="203"/>
                    <a:pt x="734" y="188"/>
                  </a:cubicBezTo>
                  <a:cubicBezTo>
                    <a:pt x="734" y="172"/>
                    <a:pt x="747" y="160"/>
                    <a:pt x="763" y="160"/>
                  </a:cubicBezTo>
                  <a:cubicBezTo>
                    <a:pt x="779" y="160"/>
                    <a:pt x="792" y="172"/>
                    <a:pt x="792" y="188"/>
                  </a:cubicBezTo>
                  <a:cubicBezTo>
                    <a:pt x="792" y="203"/>
                    <a:pt x="779" y="216"/>
                    <a:pt x="763" y="21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2497"/>
            </a:p>
          </p:txBody>
        </p:sp>
      </p:grpSp>
      <p:sp>
        <p:nvSpPr>
          <p:cNvPr id="25" name="Rectangle 24"/>
          <p:cNvSpPr/>
          <p:nvPr/>
        </p:nvSpPr>
        <p:spPr bwMode="auto">
          <a:xfrm>
            <a:off x="0" y="4777442"/>
            <a:ext cx="12436475" cy="2217083"/>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Tuned to each form factor</a:t>
            </a:r>
            <a:endParaRPr lang="en-US" dirty="0"/>
          </a:p>
        </p:txBody>
      </p:sp>
      <p:grpSp>
        <p:nvGrpSpPr>
          <p:cNvPr id="24" name="Group 23"/>
          <p:cNvGrpSpPr/>
          <p:nvPr/>
        </p:nvGrpSpPr>
        <p:grpSpPr>
          <a:xfrm>
            <a:off x="238972" y="4813319"/>
            <a:ext cx="11922865" cy="1701781"/>
            <a:chOff x="238972" y="4813319"/>
            <a:chExt cx="11922865" cy="1701781"/>
          </a:xfrm>
        </p:grpSpPr>
        <p:sp>
          <p:nvSpPr>
            <p:cNvPr id="7" name="TextBox 6"/>
            <p:cNvSpPr txBox="1"/>
            <p:nvPr/>
          </p:nvSpPr>
          <p:spPr>
            <a:xfrm>
              <a:off x="238972" y="4813319"/>
              <a:ext cx="11922865" cy="1701430"/>
            </a:xfrm>
            <a:prstGeom prst="rect">
              <a:avLst/>
            </a:prstGeom>
            <a:solidFill>
              <a:schemeClr val="accent2"/>
            </a:solidFill>
          </p:spPr>
          <p:txBody>
            <a:bodyPr wrap="square" lIns="146304" tIns="91440" rIns="146304" bIns="91440" rtlCol="0">
              <a:noAutofit/>
            </a:bodyPr>
            <a:lstStyle/>
            <a:p>
              <a:pPr algn="ctr">
                <a:lnSpc>
                  <a:spcPct val="90000"/>
                </a:lnSpc>
                <a:spcBef>
                  <a:spcPts val="600"/>
                </a:spcBef>
              </a:pPr>
              <a:endParaRPr lang="en-US" sz="1600" dirty="0">
                <a:gradFill>
                  <a:gsLst>
                    <a:gs pos="5310">
                      <a:schemeClr val="bg1"/>
                    </a:gs>
                    <a:gs pos="39000">
                      <a:schemeClr val="bg1"/>
                    </a:gs>
                  </a:gsLst>
                  <a:lin ang="5400000" scaled="0"/>
                </a:gradFill>
              </a:endParaRPr>
            </a:p>
          </p:txBody>
        </p:sp>
        <p:grpSp>
          <p:nvGrpSpPr>
            <p:cNvPr id="23" name="Group 22"/>
            <p:cNvGrpSpPr/>
            <p:nvPr/>
          </p:nvGrpSpPr>
          <p:grpSpPr>
            <a:xfrm>
              <a:off x="4278968" y="4870820"/>
              <a:ext cx="3771860" cy="1644280"/>
              <a:chOff x="4732338" y="4870820"/>
              <a:chExt cx="3771860" cy="1644280"/>
            </a:xfrm>
          </p:grpSpPr>
          <p:sp>
            <p:nvSpPr>
              <p:cNvPr id="21" name="TextBox 20"/>
              <p:cNvSpPr txBox="1"/>
              <p:nvPr/>
            </p:nvSpPr>
            <p:spPr>
              <a:xfrm>
                <a:off x="6085329" y="4870820"/>
                <a:ext cx="2418869" cy="1644280"/>
              </a:xfrm>
              <a:prstGeom prst="rect">
                <a:avLst/>
              </a:prstGeom>
              <a:noFill/>
            </p:spPr>
            <p:txBody>
              <a:bodyPr wrap="non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One core OS</a:t>
                </a:r>
              </a:p>
              <a:p>
                <a:pPr algn="ctr">
                  <a:lnSpc>
                    <a:spcPct val="90000"/>
                  </a:lnSpc>
                  <a:spcBef>
                    <a:spcPts val="900"/>
                  </a:spcBef>
                </a:pPr>
                <a:r>
                  <a:rPr lang="en-US" sz="1600" dirty="0" smtClean="0">
                    <a:gradFill>
                      <a:gsLst>
                        <a:gs pos="5310">
                          <a:schemeClr val="bg1"/>
                        </a:gs>
                        <a:gs pos="39000">
                          <a:schemeClr val="bg1"/>
                        </a:gs>
                      </a:gsLst>
                      <a:lin ang="5400000" scaled="0"/>
                    </a:gradFill>
                  </a:rPr>
                  <a:t>Base OS</a:t>
                </a:r>
              </a:p>
              <a:p>
                <a:pPr algn="ctr">
                  <a:lnSpc>
                    <a:spcPct val="90000"/>
                  </a:lnSpc>
                  <a:spcBef>
                    <a:spcPts val="900"/>
                  </a:spcBef>
                </a:pPr>
                <a:r>
                  <a:rPr lang="en-US" sz="1600" dirty="0" smtClean="0">
                    <a:gradFill>
                      <a:gsLst>
                        <a:gs pos="5310">
                          <a:schemeClr val="bg1"/>
                        </a:gs>
                        <a:gs pos="39000">
                          <a:schemeClr val="bg1"/>
                        </a:gs>
                      </a:gsLst>
                      <a:lin ang="5400000" scaled="0"/>
                    </a:gradFill>
                  </a:rPr>
                  <a:t>App and device platform</a:t>
                </a:r>
              </a:p>
              <a:p>
                <a:pPr algn="ctr">
                  <a:lnSpc>
                    <a:spcPct val="90000"/>
                  </a:lnSpc>
                  <a:spcBef>
                    <a:spcPts val="900"/>
                  </a:spcBef>
                </a:pPr>
                <a:r>
                  <a:rPr lang="en-US" sz="1600" dirty="0" smtClean="0">
                    <a:gradFill>
                      <a:gsLst>
                        <a:gs pos="5310">
                          <a:schemeClr val="bg1"/>
                        </a:gs>
                        <a:gs pos="39000">
                          <a:schemeClr val="bg1"/>
                        </a:gs>
                      </a:gsLst>
                      <a:lin ang="5400000" scaled="0"/>
                    </a:gradFill>
                  </a:rPr>
                  <a:t>Runtimes and frameworks</a:t>
                </a:r>
                <a:endParaRPr lang="en-US" sz="1600" dirty="0">
                  <a:gradFill>
                    <a:gsLst>
                      <a:gs pos="5310">
                        <a:schemeClr val="bg1"/>
                      </a:gs>
                      <a:gs pos="39000">
                        <a:schemeClr val="bg1"/>
                      </a:gs>
                    </a:gsLst>
                    <a:lin ang="5400000" scaled="0"/>
                  </a:gradFill>
                </a:endParaRPr>
              </a:p>
            </p:txBody>
          </p:sp>
          <p:sp>
            <p:nvSpPr>
              <p:cNvPr id="22" name="Freeform 21"/>
              <p:cNvSpPr>
                <a:spLocks noChangeAspect="1" noEditPoints="1"/>
              </p:cNvSpPr>
              <p:nvPr/>
            </p:nvSpPr>
            <p:spPr bwMode="black">
              <a:xfrm>
                <a:off x="4732338" y="5017436"/>
                <a:ext cx="1238691" cy="123365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6" name="Group 25"/>
          <p:cNvGrpSpPr/>
          <p:nvPr/>
        </p:nvGrpSpPr>
        <p:grpSpPr>
          <a:xfrm>
            <a:off x="9818612" y="167118"/>
            <a:ext cx="2525781" cy="287338"/>
            <a:chOff x="2440123" y="6593453"/>
            <a:chExt cx="3744755" cy="287338"/>
          </a:xfrm>
        </p:grpSpPr>
        <p:sp>
          <p:nvSpPr>
            <p:cNvPr id="27" name="TextBox 26"/>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28"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6857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650" fill="hold"/>
                                        <p:tgtEl>
                                          <p:spTgt spid="13"/>
                                        </p:tgtEl>
                                        <p:attrNameLst>
                                          <p:attrName>ppt_x</p:attrName>
                                        </p:attrNameLst>
                                      </p:cBhvr>
                                      <p:tavLst>
                                        <p:tav tm="0">
                                          <p:val>
                                            <p:strVal val="#ppt_x"/>
                                          </p:val>
                                        </p:tav>
                                        <p:tav tm="100000">
                                          <p:val>
                                            <p:strVal val="#ppt_x"/>
                                          </p:val>
                                        </p:tav>
                                      </p:tavLst>
                                    </p:anim>
                                    <p:anim calcmode="lin" valueType="num">
                                      <p:cBhvr additive="base">
                                        <p:cTn id="8" dur="6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650" fill="hold"/>
                                        <p:tgtEl>
                                          <p:spTgt spid="19"/>
                                        </p:tgtEl>
                                        <p:attrNameLst>
                                          <p:attrName>ppt_x</p:attrName>
                                        </p:attrNameLst>
                                      </p:cBhvr>
                                      <p:tavLst>
                                        <p:tav tm="0">
                                          <p:val>
                                            <p:strVal val="#ppt_x"/>
                                          </p:val>
                                        </p:tav>
                                        <p:tav tm="100000">
                                          <p:val>
                                            <p:strVal val="#ppt_x"/>
                                          </p:val>
                                        </p:tav>
                                      </p:tavLst>
                                    </p:anim>
                                    <p:anim calcmode="lin" valueType="num">
                                      <p:cBhvr additive="base">
                                        <p:cTn id="12" dur="65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650" fill="hold"/>
                                        <p:tgtEl>
                                          <p:spTgt spid="20"/>
                                        </p:tgtEl>
                                        <p:attrNameLst>
                                          <p:attrName>ppt_x</p:attrName>
                                        </p:attrNameLst>
                                      </p:cBhvr>
                                      <p:tavLst>
                                        <p:tav tm="0">
                                          <p:val>
                                            <p:strVal val="#ppt_x"/>
                                          </p:val>
                                        </p:tav>
                                        <p:tav tm="100000">
                                          <p:val>
                                            <p:strVal val="#ppt_x"/>
                                          </p:val>
                                        </p:tav>
                                      </p:tavLst>
                                    </p:anim>
                                    <p:anim calcmode="lin" valueType="num">
                                      <p:cBhvr additive="base">
                                        <p:cTn id="16" dur="6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7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ppt_x"/>
                                          </p:val>
                                        </p:tav>
                                        <p:tav tm="100000">
                                          <p:val>
                                            <p:strVal val="#ppt_x"/>
                                          </p:val>
                                        </p:tav>
                                      </p:tavLst>
                                    </p:anim>
                                    <p:anim calcmode="lin" valueType="num">
                                      <p:cBhvr additive="base">
                                        <p:cTn id="20" dur="65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2350"/>
                            </p:stCondLst>
                            <p:childTnLst>
                              <p:par>
                                <p:cTn id="22" presetID="2" presetClass="entr" presetSubtype="4"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UX</a:t>
            </a:r>
            <a:br>
              <a:rPr lang="en-US" dirty="0" smtClean="0"/>
            </a:br>
            <a:r>
              <a:rPr lang="en-US" sz="2400" dirty="0" smtClean="0">
                <a:latin typeface="+mn-lt"/>
              </a:rPr>
              <a:t>Same code, same controls, optimized layout</a:t>
            </a:r>
            <a:endParaRPr lang="en-US" sz="4400" dirty="0">
              <a:latin typeface="+mn-lt"/>
            </a:endParaRPr>
          </a:p>
        </p:txBody>
      </p:sp>
      <p:grpSp>
        <p:nvGrpSpPr>
          <p:cNvPr id="8" name="Group 7"/>
          <p:cNvGrpSpPr/>
          <p:nvPr/>
        </p:nvGrpSpPr>
        <p:grpSpPr>
          <a:xfrm>
            <a:off x="0" y="1438605"/>
            <a:ext cx="12436089" cy="5287016"/>
            <a:chOff x="0" y="1438605"/>
            <a:chExt cx="12436089" cy="5287016"/>
          </a:xfrm>
        </p:grpSpPr>
        <p:grpSp>
          <p:nvGrpSpPr>
            <p:cNvPr id="5" name="Group 4"/>
            <p:cNvGrpSpPr/>
            <p:nvPr/>
          </p:nvGrpSpPr>
          <p:grpSpPr>
            <a:xfrm>
              <a:off x="0" y="1772621"/>
              <a:ext cx="12436089" cy="4953000"/>
              <a:chOff x="0" y="1772621"/>
              <a:chExt cx="12436089" cy="4953000"/>
            </a:xfrm>
          </p:grpSpPr>
          <p:pic>
            <p:nvPicPr>
              <p:cNvPr id="3" name="Picture 2"/>
              <p:cNvPicPr/>
              <p:nvPr/>
            </p:nvPicPr>
            <p:blipFill rotWithShape="1">
              <a:blip r:embed="rId2"/>
              <a:srcRect l="-1" t="26843" r="4" b="2355"/>
              <a:stretch/>
            </p:blipFill>
            <p:spPr>
              <a:xfrm>
                <a:off x="0" y="1772621"/>
                <a:ext cx="12436089" cy="4953000"/>
              </a:xfrm>
              <a:prstGeom prst="rect">
                <a:avLst/>
              </a:prstGeom>
              <a:noFill/>
              <a:ln>
                <a:noFill/>
              </a:ln>
            </p:spPr>
          </p:pic>
          <p:sp>
            <p:nvSpPr>
              <p:cNvPr id="4" name="Rectangle 3"/>
              <p:cNvSpPr/>
              <p:nvPr/>
            </p:nvSpPr>
            <p:spPr bwMode="auto">
              <a:xfrm>
                <a:off x="1371970" y="1772621"/>
                <a:ext cx="1463024" cy="17017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 name="TextBox 5"/>
            <p:cNvSpPr txBox="1"/>
            <p:nvPr/>
          </p:nvSpPr>
          <p:spPr>
            <a:xfrm>
              <a:off x="1146215" y="1770072"/>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Phone (portrait)</a:t>
              </a:r>
            </a:p>
          </p:txBody>
        </p:sp>
        <p:sp>
          <p:nvSpPr>
            <p:cNvPr id="7" name="TextBox 6"/>
            <p:cNvSpPr txBox="1"/>
            <p:nvPr/>
          </p:nvSpPr>
          <p:spPr>
            <a:xfrm>
              <a:off x="7315505" y="1438605"/>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Tablet (landscape)/desktop</a:t>
              </a:r>
            </a:p>
          </p:txBody>
        </p:sp>
      </p:grpSp>
      <p:grpSp>
        <p:nvGrpSpPr>
          <p:cNvPr id="9" name="Group 8"/>
          <p:cNvGrpSpPr/>
          <p:nvPr/>
        </p:nvGrpSpPr>
        <p:grpSpPr>
          <a:xfrm>
            <a:off x="9818612" y="167118"/>
            <a:ext cx="2525781" cy="287338"/>
            <a:chOff x="2440123" y="6593453"/>
            <a:chExt cx="3744755" cy="287338"/>
          </a:xfrm>
        </p:grpSpPr>
        <p:sp>
          <p:nvSpPr>
            <p:cNvPr id="10" name="TextBox 9"/>
            <p:cNvSpPr txBox="1"/>
            <p:nvPr/>
          </p:nvSpPr>
          <p:spPr>
            <a:xfrm>
              <a:off x="2440123" y="6593453"/>
              <a:ext cx="3744755"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Universal Windows Platform</a:t>
              </a:r>
            </a:p>
          </p:txBody>
        </p:sp>
        <p:sp>
          <p:nvSpPr>
            <p:cNvPr id="11" name="Freeform 5"/>
            <p:cNvSpPr>
              <a:spLocks/>
            </p:cNvSpPr>
            <p:nvPr/>
          </p:nvSpPr>
          <p:spPr bwMode="auto">
            <a:xfrm>
              <a:off x="2520033" y="6707322"/>
              <a:ext cx="94899" cy="128588"/>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13141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_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2017</Words>
  <Application>Microsoft Office PowerPoint</Application>
  <PresentationFormat>Custom</PresentationFormat>
  <Paragraphs>367</Paragraphs>
  <Slides>35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5_6-30540_Office_365_CloudRoadShow</vt:lpstr>
      <vt:lpstr>Office 365  development</vt:lpstr>
      <vt:lpstr>Advanced Windows 10 development with the Microsoft Graph API</vt:lpstr>
      <vt:lpstr>Agenda</vt:lpstr>
      <vt:lpstr>Developer vision</vt:lpstr>
      <vt:lpstr>Universal Windows Platform</vt:lpstr>
      <vt:lpstr>A bigger opportunity with one Windows… </vt:lpstr>
      <vt:lpstr>…and one app platform</vt:lpstr>
      <vt:lpstr>Tuned to each form factor</vt:lpstr>
      <vt:lpstr>Adaptive UX Same code, same controls, optimized layout</vt:lpstr>
      <vt:lpstr>Tailored experiences Based on a set of adaptive control and enable an experience tailored to the device</vt:lpstr>
      <vt:lpstr>Universal Windows 8.1 apps</vt:lpstr>
      <vt:lpstr>One binary for every device</vt:lpstr>
      <vt:lpstr>Universal Windows Platform</vt:lpstr>
      <vt:lpstr>Platform extensions</vt:lpstr>
      <vt:lpstr>Demo: Universal App template</vt:lpstr>
      <vt:lpstr>Integrating Office 365</vt:lpstr>
      <vt:lpstr>Add Office 365 to Universal App</vt:lpstr>
      <vt:lpstr>Registering AAD Application</vt:lpstr>
      <vt:lpstr>Configure Permissions for AAD Application</vt:lpstr>
      <vt:lpstr>Add Assemblies</vt:lpstr>
      <vt:lpstr>OAuth implementation</vt:lpstr>
      <vt:lpstr>Authentication compared</vt:lpstr>
      <vt:lpstr>Office 365 Direct Service Endpoint Communication</vt:lpstr>
      <vt:lpstr>Direct endpoint “Client” object constructor example</vt:lpstr>
      <vt:lpstr>Direct Endpoint Office 365 Service communication</vt:lpstr>
      <vt:lpstr>Office 365 Microsoft Graph API Communication</vt:lpstr>
      <vt:lpstr>Microsoft Graph API “Client” object constructor example</vt:lpstr>
      <vt:lpstr>Microsoft Graph API Office 365 Service communication</vt:lpstr>
      <vt:lpstr>Demo: Office 365 UWP App</vt:lpstr>
      <vt:lpstr>Summary</vt:lpstr>
      <vt:lpstr>Further reading…</vt:lpstr>
      <vt:lpstr>Developer Program launch</vt:lpstr>
      <vt:lpstr>Engage</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2016-01-04T19:30:37Z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