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909" r:id="rId6"/>
    <p:sldId id="910" r:id="rId7"/>
    <p:sldId id="911" r:id="rId8"/>
    <p:sldId id="912" r:id="rId9"/>
    <p:sldId id="913" r:id="rId10"/>
    <p:sldId id="914" r:id="rId11"/>
    <p:sldId id="915" r:id="rId12"/>
    <p:sldId id="872" r:id="rId13"/>
    <p:sldId id="884" r:id="rId14"/>
    <p:sldId id="886" r:id="rId15"/>
    <p:sldId id="885" r:id="rId16"/>
    <p:sldId id="865" r:id="rId17"/>
    <p:sldId id="893" r:id="rId18"/>
    <p:sldId id="891" r:id="rId19"/>
    <p:sldId id="894" r:id="rId20"/>
    <p:sldId id="873" r:id="rId21"/>
    <p:sldId id="898" r:id="rId22"/>
    <p:sldId id="892" r:id="rId23"/>
    <p:sldId id="899" r:id="rId24"/>
    <p:sldId id="895" r:id="rId25"/>
    <p:sldId id="887" r:id="rId26"/>
    <p:sldId id="900" r:id="rId27"/>
    <p:sldId id="896" r:id="rId28"/>
    <p:sldId id="889" r:id="rId29"/>
    <p:sldId id="888" r:id="rId30"/>
    <p:sldId id="866" r:id="rId31"/>
    <p:sldId id="867" r:id="rId32"/>
    <p:sldId id="881" r:id="rId33"/>
    <p:sldId id="878" r:id="rId34"/>
    <p:sldId id="879" r:id="rId35"/>
    <p:sldId id="880" r:id="rId36"/>
    <p:sldId id="916" r:id="rId37"/>
    <p:sldId id="917" r:id="rId38"/>
    <p:sldId id="918" r:id="rId39"/>
    <p:sldId id="919" r:id="rId40"/>
    <p:sldId id="920"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80" d="100"/>
          <a:sy n="80" d="100"/>
        </p:scale>
        <p:origin x="120" y="130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76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686503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5809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03351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11/24/2014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11/24/2014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11/24/2014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11/24/2014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11/24/2014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7E66C42-806D-4924-A8D5-1C306447EBEB}" type="datetime1">
              <a:rPr lang="en-US" smtClean="0"/>
              <a:t>11/24/2014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5693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796478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101784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 Id="rId4" Type="http://schemas.openxmlformats.org/officeDocument/2006/relationships/image" Target="../media/image57.jpg"/></Relationships>
</file>

<file path=ppt/slides/_rels/slide35.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7.xml"/><Relationship Id="rId6" Type="http://schemas.openxmlformats.org/officeDocument/2006/relationships/image" Target="../media/image60.png"/><Relationship Id="rId5" Type="http://schemas.openxmlformats.org/officeDocument/2006/relationships/image" Target="../media/image59.emf"/><Relationship Id="rId4" Type="http://schemas.openxmlformats.org/officeDocument/2006/relationships/image" Target="../media/image58.emf"/><Relationship Id="rId9"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emf"/><Relationship Id="rId7" Type="http://schemas.openxmlformats.org/officeDocument/2006/relationships/image" Target="../media/image14.png"/><Relationship Id="rId12" Type="http://schemas.openxmlformats.org/officeDocument/2006/relationships/image" Target="../media/image18.png"/><Relationship Id="rId17" Type="http://schemas.microsoft.com/office/2007/relationships/hdphoto" Target="../media/hdphoto2.wdp"/><Relationship Id="rId2" Type="http://schemas.openxmlformats.org/officeDocument/2006/relationships/image" Target="../media/image9.png"/><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emf"/><Relationship Id="rId15" Type="http://schemas.openxmlformats.org/officeDocument/2006/relationships/image" Target="../media/image21.png"/><Relationship Id="rId10" Type="http://schemas.microsoft.com/office/2007/relationships/hdphoto" Target="../media/hdphoto1.wdp"/><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134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sp>
        <p:nvSpPr>
          <p:cNvPr id="10" name="Rectangle 9"/>
          <p:cNvSpPr/>
          <p:nvPr/>
        </p:nvSpPr>
        <p:spPr bwMode="auto">
          <a:xfrm>
            <a:off x="9708891" y="1784691"/>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pic>
        <p:nvPicPr>
          <p:cNvPr id="5" name="Picture 4"/>
          <p:cNvPicPr>
            <a:picLocks noChangeAspect="1"/>
          </p:cNvPicPr>
          <p:nvPr/>
        </p:nvPicPr>
        <p:blipFill>
          <a:blip r:embed="rId3"/>
          <a:stretch>
            <a:fillRect/>
          </a:stretch>
        </p:blipFill>
        <p:spPr>
          <a:xfrm>
            <a:off x="9719390" y="2146608"/>
            <a:ext cx="2057143" cy="3761905"/>
          </a:xfrm>
          <a:prstGeom prst="rect">
            <a:avLst/>
          </a:prstGeom>
        </p:spPr>
      </p:pic>
    </p:spTree>
    <p:extLst>
      <p:ext uri="{BB962C8B-B14F-4D97-AF65-F5344CB8AC3E}">
        <p14:creationId xmlns:p14="http://schemas.microsoft.com/office/powerpoint/2010/main" val="4179617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sp>
        <p:nvSpPr>
          <p:cNvPr id="8" name="Rectangle 7"/>
          <p:cNvSpPr/>
          <p:nvPr/>
        </p:nvSpPr>
        <p:spPr bwMode="auto">
          <a:xfrm>
            <a:off x="7454569" y="1945448"/>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pic>
        <p:nvPicPr>
          <p:cNvPr id="1026" name="Picture 2" descr="D:\Users\andrew\AppData\Local\Temp\SNAGHTML379cb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9" y="2319397"/>
            <a:ext cx="319087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1106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2"/>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 name="Picture 13"/>
          <p:cNvPicPr>
            <a:picLocks noChangeAspect="1"/>
          </p:cNvPicPr>
          <p:nvPr/>
        </p:nvPicPr>
        <p:blipFill>
          <a:blip r:embed="rId3"/>
          <a:stretch>
            <a:fillRect/>
          </a:stretch>
        </p:blipFill>
        <p:spPr>
          <a:xfrm>
            <a:off x="1081386" y="2817975"/>
            <a:ext cx="4019048" cy="1790476"/>
          </a:xfrm>
          <a:prstGeom prst="rect">
            <a:avLst/>
          </a:prstGeom>
        </p:spPr>
      </p:pic>
      <p:pic>
        <p:nvPicPr>
          <p:cNvPr id="15" name="Picture 14"/>
          <p:cNvPicPr>
            <a:picLocks noChangeAspect="1"/>
          </p:cNvPicPr>
          <p:nvPr/>
        </p:nvPicPr>
        <p:blipFill>
          <a:blip r:embed="rId4"/>
          <a:stretch>
            <a:fillRect/>
          </a:stretch>
        </p:blipFill>
        <p:spPr>
          <a:xfrm>
            <a:off x="7071862" y="1287381"/>
            <a:ext cx="4995193" cy="4619668"/>
          </a:xfrm>
          <a:prstGeom prst="rect">
            <a:avLst/>
          </a:prstGeom>
        </p:spPr>
      </p:pic>
    </p:spTree>
    <p:extLst>
      <p:ext uri="{BB962C8B-B14F-4D97-AF65-F5344CB8AC3E}">
        <p14:creationId xmlns:p14="http://schemas.microsoft.com/office/powerpoint/2010/main" val="26994102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0388" y="195501"/>
            <a:ext cx="9521567" cy="6518119"/>
          </a:xfrm>
          <a:prstGeom prst="rect">
            <a:avLst/>
          </a:prstGeom>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16</a:t>
            </a:fld>
            <a:endParaRPr lang="en-US" dirty="0"/>
          </a:p>
        </p:txBody>
      </p:sp>
      <p:sp>
        <p:nvSpPr>
          <p:cNvPr id="9" name="Text Placeholder 6"/>
          <p:cNvSpPr txBox="1">
            <a:spLocks/>
          </p:cNvSpPr>
          <p:nvPr/>
        </p:nvSpPr>
        <p:spPr>
          <a:xfrm>
            <a:off x="6408096" y="5110419"/>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AcquireTokenSlientAsync</a:t>
            </a:r>
            <a:endParaRPr lang="en-US" sz="1800" b="1" dirty="0">
              <a:solidFill>
                <a:srgbClr val="FF0000"/>
              </a:solidFill>
            </a:endParaRPr>
          </a:p>
        </p:txBody>
      </p:sp>
      <p:cxnSp>
        <p:nvCxnSpPr>
          <p:cNvPr id="13" name="Straight Arrow Connector 12"/>
          <p:cNvCxnSpPr/>
          <p:nvPr/>
        </p:nvCxnSpPr>
        <p:spPr>
          <a:xfrm flipH="1" flipV="1">
            <a:off x="4872789" y="4074116"/>
            <a:ext cx="3803556" cy="9972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a:t>
            </a:r>
            <a:r>
              <a:rPr lang="en-US" dirty="0" err="1" smtClean="0"/>
              <a:t>OutlookServiceClient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err="1" smtClean="0"/>
              <a:t>OutlookServiceClient</a:t>
            </a:r>
            <a:r>
              <a:rPr lang="en-US" dirty="0" smtClean="0"/>
              <a: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1018685" y="3236811"/>
            <a:ext cx="10151455" cy="2153339"/>
          </a:xfrm>
          <a:prstGeom prst="rect">
            <a:avLst/>
          </a:prstGeom>
        </p:spPr>
      </p:pic>
    </p:spTree>
    <p:extLst>
      <p:ext uri="{BB962C8B-B14F-4D97-AF65-F5344CB8AC3E}">
        <p14:creationId xmlns:p14="http://schemas.microsoft.com/office/powerpoint/2010/main" val="20162788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519112" y="1085668"/>
            <a:ext cx="6797133" cy="5302727"/>
          </a:xfrm>
          <a:prstGeom prst="rect">
            <a:avLst/>
          </a:prstGeom>
        </p:spPr>
      </p:pic>
      <p:pic>
        <p:nvPicPr>
          <p:cNvPr id="3" name="Picture 2"/>
          <p:cNvPicPr>
            <a:picLocks noChangeAspect="1"/>
          </p:cNvPicPr>
          <p:nvPr/>
        </p:nvPicPr>
        <p:blipFill>
          <a:blip r:embed="rId3"/>
          <a:stretch>
            <a:fillRect/>
          </a:stretch>
        </p:blipFill>
        <p:spPr>
          <a:xfrm>
            <a:off x="7201458" y="903736"/>
            <a:ext cx="4466667" cy="4809524"/>
          </a:xfrm>
          <a:prstGeom prst="rect">
            <a:avLst/>
          </a:prstGeom>
        </p:spPr>
      </p:pic>
    </p:spTree>
    <p:extLst>
      <p:ext uri="{BB962C8B-B14F-4D97-AF65-F5344CB8AC3E}">
        <p14:creationId xmlns:p14="http://schemas.microsoft.com/office/powerpoint/2010/main" val="36334078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1539566555"/>
              </p:ext>
            </p:extLst>
          </p:nvPr>
        </p:nvGraphicFramePr>
        <p:xfrm>
          <a:off x="5621673"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 xmlns:a16="http://schemas.microsoft.com/office/drawing/2014/main"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2802566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1386" y="2219013"/>
            <a:ext cx="7371428" cy="4400000"/>
          </a:xfrm>
          <a:prstGeom prst="rect">
            <a:avLst/>
          </a:prstGeom>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366"/>
          <a:stretch/>
        </p:blipFill>
        <p:spPr>
          <a:xfrm>
            <a:off x="7948499" y="4358853"/>
            <a:ext cx="3670044" cy="1650905"/>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7083165" y="2100736"/>
            <a:ext cx="1930335" cy="2089721"/>
          </a:xfrm>
          <a:prstGeom prst="rect">
            <a:avLst/>
          </a:prstGeom>
        </p:spPr>
      </p:pic>
    </p:spTree>
    <p:extLst>
      <p:ext uri="{BB962C8B-B14F-4D97-AF65-F5344CB8AC3E}">
        <p14:creationId xmlns:p14="http://schemas.microsoft.com/office/powerpoint/2010/main" val="29769333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901039" y="5031661"/>
            <a:ext cx="4848225" cy="89535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863115" y="1911497"/>
            <a:ext cx="6680686" cy="2434116"/>
          </a:xfrm>
          <a:prstGeom prst="rect">
            <a:avLst/>
          </a:prstGeom>
        </p:spPr>
      </p:pic>
    </p:spTree>
    <p:extLst>
      <p:ext uri="{BB962C8B-B14F-4D97-AF65-F5344CB8AC3E}">
        <p14:creationId xmlns:p14="http://schemas.microsoft.com/office/powerpoint/2010/main" val="3579023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7" name="Picture 6"/>
          <p:cNvPicPr>
            <a:picLocks noChangeAspect="1"/>
          </p:cNvPicPr>
          <p:nvPr/>
        </p:nvPicPr>
        <p:blipFill>
          <a:blip r:embed="rId3"/>
          <a:stretch>
            <a:fillRect/>
          </a:stretch>
        </p:blipFill>
        <p:spPr>
          <a:xfrm>
            <a:off x="1081385" y="2101021"/>
            <a:ext cx="5523951" cy="4653445"/>
          </a:xfrm>
          <a:prstGeom prst="rect">
            <a:avLst/>
          </a:prstGeom>
        </p:spPr>
      </p:pic>
    </p:spTree>
    <p:extLst>
      <p:ext uri="{BB962C8B-B14F-4D97-AF65-F5344CB8AC3E}">
        <p14:creationId xmlns:p14="http://schemas.microsoft.com/office/powerpoint/2010/main" val="34850185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a:xfrm>
            <a:off x="554414" y="1459832"/>
            <a:ext cx="11152188" cy="1988237"/>
          </a:xfrm>
        </p:spPr>
        <p:txBody>
          <a:bodyPr/>
          <a:lstStyle/>
          <a:p>
            <a:r>
              <a:rPr lang="en-GB" sz="1800" dirty="0"/>
              <a:t>https://</a:t>
            </a:r>
            <a:r>
              <a:rPr lang="en-GB" sz="1800" dirty="0" smtClean="0"/>
              <a:t>outlook.office365.com/api/v1.0/me/rootFolder </a:t>
            </a:r>
            <a:endParaRPr lang="en-GB" sz="1800" dirty="0"/>
          </a:p>
          <a:p>
            <a:r>
              <a:rPr lang="en-GB" sz="1800" dirty="0" smtClean="0"/>
              <a:t>https</a:t>
            </a:r>
            <a:r>
              <a:rPr lang="en-GB" sz="1800" dirty="0"/>
              <a:t>://</a:t>
            </a:r>
            <a:r>
              <a:rPr lang="en-GB" sz="1800" dirty="0" smtClean="0"/>
              <a:t>outlook.office365.com/api/v1.0/me/messages</a:t>
            </a:r>
          </a:p>
          <a:p>
            <a:r>
              <a:rPr lang="en-GB" sz="1800" dirty="0"/>
              <a:t>https://</a:t>
            </a:r>
            <a:r>
              <a:rPr lang="en-GB" sz="1800" dirty="0" smtClean="0"/>
              <a:t>outlook.office365.com/api/v1.0/me/folders/</a:t>
            </a:r>
            <a:r>
              <a:rPr lang="en-GB" sz="1800" dirty="0" smtClean="0">
                <a:solidFill>
                  <a:schemeClr val="bg1">
                    <a:lumMod val="50000"/>
                  </a:schemeClr>
                </a:solidFill>
              </a:rPr>
              <a:t>&lt;folder_id&gt;/</a:t>
            </a:r>
            <a:r>
              <a:rPr lang="en-GB" sz="1800" dirty="0" smtClean="0"/>
              <a:t>messages</a:t>
            </a:r>
            <a:endParaRPr lang="en-GB" sz="1800" dirty="0"/>
          </a:p>
          <a:p>
            <a:r>
              <a:rPr lang="en-GB" sz="1800" dirty="0" smtClean="0"/>
              <a:t>https://outlook.office365.com/api/v1.0/me/folders/drafts </a:t>
            </a:r>
          </a:p>
          <a:p>
            <a:r>
              <a:rPr lang="en-GB" sz="1800" dirty="0" smtClean="0"/>
              <a:t>https://outlook.office365.com/api/v1.0/me/folders/sentitems </a:t>
            </a:r>
          </a:p>
          <a:p>
            <a:r>
              <a:rPr lang="en-GB" sz="1800" dirty="0" smtClean="0"/>
              <a:t>https://outlook.office365.com/api/v1.0/me/folders/deleteditems</a:t>
            </a:r>
          </a:p>
          <a:p>
            <a:endParaRPr lang="en-GB" sz="1800" dirty="0" smtClean="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e/events</a:t>
            </a:r>
          </a:p>
          <a:p>
            <a:r>
              <a:rPr lang="en-US" sz="1800" dirty="0"/>
              <a:t>https://</a:t>
            </a:r>
            <a:r>
              <a:rPr lang="en-US" sz="1800" dirty="0" smtClean="0"/>
              <a:t>outlook.office365.com/</a:t>
            </a:r>
            <a:r>
              <a:rPr lang="en-GB" sz="1800" dirty="0" err="1"/>
              <a:t>api</a:t>
            </a:r>
            <a:r>
              <a:rPr lang="en-GB" sz="1800" dirty="0"/>
              <a:t>/v1.0/m</a:t>
            </a:r>
            <a:r>
              <a:rPr lang="en-US" sz="1800" dirty="0" smtClean="0"/>
              <a:t>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e/calendar</a:t>
            </a:r>
            <a:endParaRPr lang="en-US" sz="1800" dirty="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e/calendar/events</a:t>
            </a:r>
            <a:endParaRPr lang="en-US" sz="1800" dirty="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e/calendars</a:t>
            </a:r>
            <a:r>
              <a:rPr lang="en-US" sz="1800" dirty="0"/>
              <a:t>(</a:t>
            </a:r>
            <a:r>
              <a:rPr lang="en-US" sz="1800" dirty="0">
                <a:solidFill>
                  <a:schemeClr val="bg1">
                    <a:lumMod val="50000"/>
                  </a:schemeClr>
                </a:solidFill>
              </a:rPr>
              <a:t>&lt;</a:t>
            </a:r>
            <a:r>
              <a:rPr lang="en-US" sz="1800" dirty="0" err="1">
                <a:solidFill>
                  <a:schemeClr val="bg1">
                    <a:lumMod val="50000"/>
                  </a:schemeClr>
                </a:solidFill>
              </a:rPr>
              <a:t>calendar_id</a:t>
            </a:r>
            <a:r>
              <a:rPr lang="en-US" sz="1800" dirty="0" smtClean="0">
                <a:solidFill>
                  <a:schemeClr val="bg1">
                    <a:lumMod val="50000"/>
                  </a:schemeClr>
                </a:solidFill>
              </a:rPr>
              <a:t>&gt;</a:t>
            </a:r>
            <a:r>
              <a:rPr lang="en-US" sz="1800" dirty="0" smtClean="0"/>
              <a:t>)/events</a:t>
            </a:r>
            <a:endParaRPr lang="en-GB" sz="1800" dirty="0"/>
          </a:p>
          <a:p>
            <a:endParaRPr lang="en-US" sz="1800" dirty="0" smtClean="0"/>
          </a:p>
          <a:p>
            <a:r>
              <a:rPr lang="en-US" sz="1800" dirty="0" smtClean="0"/>
              <a:t>https</a:t>
            </a:r>
            <a:r>
              <a:rPr lang="en-US" sz="1800" dirty="0"/>
              <a:t>://</a:t>
            </a:r>
            <a:r>
              <a:rPr lang="en-US" sz="1800" dirty="0" smtClean="0"/>
              <a:t>outlook.office365.com/</a:t>
            </a:r>
            <a:r>
              <a:rPr lang="en-GB" sz="1800" dirty="0" err="1"/>
              <a:t>api</a:t>
            </a:r>
            <a:r>
              <a:rPr lang="en-GB" sz="1800" dirty="0"/>
              <a:t>/v1.0/m</a:t>
            </a:r>
            <a:r>
              <a:rPr lang="en-US" sz="1800" dirty="0" smtClean="0"/>
              <a:t>e/contacts</a:t>
            </a:r>
            <a:endParaRPr lang="en-US" sz="1800" dirty="0"/>
          </a:p>
          <a:p>
            <a:r>
              <a:rPr lang="en-US" sz="1800" dirty="0" smtClean="0"/>
              <a:t>https</a:t>
            </a:r>
            <a:r>
              <a:rPr lang="en-US" sz="1800" dirty="0"/>
              <a:t>://</a:t>
            </a:r>
            <a:r>
              <a:rPr lang="en-US" sz="1800" dirty="0" smtClean="0"/>
              <a:t>outlook.office365.com/</a:t>
            </a:r>
            <a:r>
              <a:rPr lang="en-GB" sz="1800" dirty="0" err="1" smtClean="0"/>
              <a:t>api</a:t>
            </a:r>
            <a:r>
              <a:rPr lang="en-GB" sz="1800" dirty="0" smtClean="0"/>
              <a:t>/v1.0/me</a:t>
            </a:r>
            <a:r>
              <a:rPr lang="en-US" sz="1800" dirty="0" smtClean="0"/>
              <a:t>/contacts(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81386" y="2477048"/>
            <a:ext cx="7244467" cy="4266907"/>
          </a:xfrm>
          <a:prstGeom prst="rect">
            <a:avLst/>
          </a:prstGeom>
        </p:spPr>
      </p:pic>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grpSp>
        <p:nvGrpSpPr>
          <p:cNvPr id="17" name="Group 16"/>
          <p:cNvGrpSpPr/>
          <p:nvPr/>
        </p:nvGrpSpPr>
        <p:grpSpPr>
          <a:xfrm>
            <a:off x="5421720" y="4675355"/>
            <a:ext cx="4805476" cy="1464969"/>
            <a:chOff x="5530133" y="3799651"/>
            <a:chExt cx="5467350" cy="1644007"/>
          </a:xfrm>
        </p:grpSpPr>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5530133" y="4100633"/>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 xmlns:a16="http://schemas.microsoft.com/office/drawing/2014/main" val="1664835298"/>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 xmlns:a16="http://schemas.microsoft.com/office/drawing/2014/main" val="202611099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 xmlns:a16="http://schemas.microsoft.com/office/drawing/2014/main" val="79935104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 xmlns:a16="http://schemas.microsoft.com/office/drawing/2014/main" val="384199035"/>
                  </a:ext>
                </a:extLst>
              </a:tr>
            </a:tbl>
          </a:graphicData>
        </a:graphic>
      </p:graphicFrame>
    </p:spTree>
    <p:extLst>
      <p:ext uri="{BB962C8B-B14F-4D97-AF65-F5344CB8AC3E}">
        <p14:creationId xmlns:p14="http://schemas.microsoft.com/office/powerpoint/2010/main" val="330656529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1539621" y="2561882"/>
            <a:ext cx="9109582" cy="3517821"/>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1696334" y="2805190"/>
            <a:ext cx="8796157" cy="1634463"/>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99269079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330705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804494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t>UserVoice</a:t>
            </a:r>
            <a:r>
              <a:rPr lang="en-US" dirty="0" smtClean="0"/>
              <a:t/>
            </a:r>
            <a:br>
              <a:rPr lang="en-US" dirty="0" smtClean="0"/>
            </a:br>
            <a:r>
              <a:rPr lang="en-US" sz="2400" dirty="0" smtClean="0"/>
              <a:t>Provide suggestions of what you want in future versions</a:t>
            </a:r>
            <a:endParaRPr lang="en-US" sz="2400" dirty="0" smtClean="0">
              <a:latin typeface="+mn-lt"/>
            </a:endParaRPr>
          </a:p>
          <a:p>
            <a:pPr>
              <a:spcBef>
                <a:spcPts val="588"/>
              </a:spcBef>
              <a:spcAft>
                <a:spcPts val="588"/>
              </a:spcAft>
            </a:pPr>
            <a:endParaRPr lang="en-US" sz="2400" dirty="0" smtClean="0">
              <a:latin typeface="+mn-lt"/>
              <a:hlinkClick r:id="rId7"/>
            </a:endParaRPr>
          </a:p>
          <a:p>
            <a:pPr>
              <a:spcBef>
                <a:spcPts val="588"/>
              </a:spcBef>
              <a:spcAft>
                <a:spcPts val="588"/>
              </a:spcAft>
            </a:pPr>
            <a:r>
              <a:rPr lang="en-US" sz="2400" dirty="0">
                <a:latin typeface="+mn-lt"/>
                <a:hlinkClick r:id="rId8"/>
              </a:rPr>
              <a:t>http://officespdev.uservoice.com</a:t>
            </a:r>
            <a:r>
              <a:rPr lang="en-US" sz="2400" dirty="0" smtClean="0">
                <a:latin typeface="+mn-lt"/>
                <a:hlinkClick r:id="rId8"/>
              </a:rPr>
              <a:t>/</a:t>
            </a:r>
            <a:r>
              <a:rPr lang="en-US" sz="2400" dirty="0" smtClean="0">
                <a:latin typeface="+mn-lt"/>
              </a:rPr>
              <a:t> </a:t>
            </a:r>
            <a:endParaRPr lang="en-US" sz="1961" dirty="0" smtClean="0"/>
          </a:p>
          <a:p>
            <a:pPr>
              <a:spcBef>
                <a:spcPts val="588"/>
              </a:spcBef>
              <a:spcAft>
                <a:spcPts val="588"/>
              </a:spcAft>
            </a:pPr>
            <a:endParaRPr lang="en-US" dirty="0" smtClean="0"/>
          </a:p>
          <a:p>
            <a:pPr>
              <a:spcBef>
                <a:spcPts val="588"/>
              </a:spcBef>
              <a:spcAft>
                <a:spcPts val="588"/>
              </a:spcAft>
            </a:pPr>
            <a:endParaRPr lang="en-US"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35060752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36457167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smtClean="0"/>
              <a:t>Deep Dive into Office 365 APIs for Calendar, Mail, and Contacts</a:t>
            </a:r>
            <a:endParaRPr lang="en-US" dirty="0"/>
          </a:p>
        </p:txBody>
      </p:sp>
      <p:sp>
        <p:nvSpPr>
          <p:cNvPr id="5" name="Subtitle 4"/>
          <p:cNvSpPr>
            <a:spLocks noGrp="1"/>
          </p:cNvSpPr>
          <p:nvPr>
            <p:ph type="subTitle" idx="1"/>
          </p:nvPr>
        </p:nvSpPr>
        <p:spPr>
          <a:xfrm>
            <a:off x="532265" y="4735249"/>
            <a:ext cx="7640611" cy="1878025"/>
          </a:xfrm>
        </p:spPr>
        <p:txBody>
          <a:bodyPr/>
          <a:lstStyle/>
          <a:p>
            <a:endParaRPr lang="en-US" dirty="0"/>
          </a:p>
        </p:txBody>
      </p:sp>
    </p:spTree>
    <p:extLst>
      <p:ext uri="{BB962C8B-B14F-4D97-AF65-F5344CB8AC3E}">
        <p14:creationId xmlns:p14="http://schemas.microsoft.com/office/powerpoint/2010/main" val="37990664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58613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1544410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379999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a:t>https</a:t>
            </a:r>
            <a:r>
              <a:rPr lang="en-US" sz="1800" b="1" dirty="0" smtClean="0"/>
              <a:t>://outlook.office365.com/api/v1.0/me/events</a:t>
            </a:r>
            <a:endParaRPr lang="en-US" sz="1800" b="1" dirty="0"/>
          </a:p>
          <a:p>
            <a:pPr lvl="1"/>
            <a:r>
              <a:rPr lang="en-US" sz="1800" b="1" dirty="0" smtClean="0"/>
              <a:t>https</a:t>
            </a:r>
            <a:r>
              <a:rPr lang="en-US" sz="1800" b="1" dirty="0"/>
              <a:t>://</a:t>
            </a:r>
            <a:r>
              <a:rPr lang="en-US" sz="1800" b="1" dirty="0" smtClean="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sp>
        <p:nvSpPr>
          <p:cNvPr id="7" name="Rectangle 6"/>
          <p:cNvSpPr/>
          <p:nvPr/>
        </p:nvSpPr>
        <p:spPr bwMode="auto">
          <a:xfrm>
            <a:off x="8425636" y="794883"/>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pic>
        <p:nvPicPr>
          <p:cNvPr id="9" name="Picture 8"/>
          <p:cNvPicPr>
            <a:picLocks noChangeAspect="1"/>
          </p:cNvPicPr>
          <p:nvPr/>
        </p:nvPicPr>
        <p:blipFill>
          <a:blip r:embed="rId3"/>
          <a:stretch>
            <a:fillRect/>
          </a:stretch>
        </p:blipFill>
        <p:spPr>
          <a:xfrm>
            <a:off x="8381685" y="1131862"/>
            <a:ext cx="2085714" cy="3723809"/>
          </a:xfrm>
          <a:prstGeom prst="rect">
            <a:avLst/>
          </a:prstGeom>
        </p:spPr>
      </p:pic>
    </p:spTree>
    <p:extLst>
      <p:ext uri="{BB962C8B-B14F-4D97-AF65-F5344CB8AC3E}">
        <p14:creationId xmlns:p14="http://schemas.microsoft.com/office/powerpoint/2010/main" val="150472152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1852</Words>
  <Application>Microsoft Office PowerPoint</Application>
  <PresentationFormat>Custom</PresentationFormat>
  <Paragraphs>232</Paragraphs>
  <Slides>36</Slides>
  <Notes>10</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Consolas</vt:lpstr>
      <vt:lpstr>Courier New</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Calendar, Mail, and Contacts</vt:lpstr>
      <vt:lpstr>Agenda </vt:lpstr>
      <vt:lpstr>Vision</vt:lpstr>
      <vt:lpstr>Overview</vt:lpstr>
      <vt:lpstr>Office 365 APIs for Calendar, Mail and Contacts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OutlookServiceClient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Reading Contacts using REST</vt:lpstr>
      <vt:lpstr>Adding a new Contact</vt:lpstr>
      <vt:lpstr>Deleting a Contact</vt:lpstr>
      <vt:lpstr>PowerPoint Presentation</vt:lpstr>
      <vt:lpstr>Summary </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2014-11-24T22:57:36Z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