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0"/>
  </p:notesMasterIdLst>
  <p:handoutMasterIdLst>
    <p:handoutMasterId r:id="rId31"/>
  </p:handoutMasterIdLst>
  <p:sldIdLst>
    <p:sldId id="256" r:id="rId5"/>
    <p:sldId id="257" r:id="rId6"/>
    <p:sldId id="258" r:id="rId7"/>
    <p:sldId id="281"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82" r:id="rId25"/>
    <p:sldId id="284" r:id="rId26"/>
    <p:sldId id="278" r:id="rId27"/>
    <p:sldId id="285" r:id="rId28"/>
    <p:sldId id="280"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902" autoAdjust="0"/>
  </p:normalViewPr>
  <p:slideViewPr>
    <p:cSldViewPr snapToGrid="0">
      <p:cViewPr varScale="1">
        <p:scale>
          <a:sx n="81" d="100"/>
          <a:sy n="81" d="100"/>
        </p:scale>
        <p:origin x="828" y="90"/>
      </p:cViewPr>
      <p:guideLst/>
    </p:cSldViewPr>
  </p:slideViewPr>
  <p:outlineViewPr>
    <p:cViewPr>
      <p:scale>
        <a:sx n="33" d="100"/>
        <a:sy n="33" d="100"/>
      </p:scale>
      <p:origin x="0" y="-255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6" d="100"/>
          <a:sy n="86" d="100"/>
        </p:scale>
        <p:origin x="29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0.png"/></Relationships>
</file>

<file path=ppt/diagrams/_rels/data2.xml.rels><?xml version="1.0" encoding="UTF-8" standalone="yes"?>
<Relationships xmlns="http://schemas.openxmlformats.org/package/2006/relationships"><Relationship Id="rId1"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rotWithShape="1">
          <a:blip xmlns:r="http://schemas.openxmlformats.org/officeDocument/2006/relationships" r:embed="rId1"/>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03CB0846-A66F-4FB2-9F73-04A420BDBC8A}" type="presOf" srcId="{A5B64BFC-6D51-4FD0-8EB5-7F0CFF12ED8E}" destId="{62FCCB03-E374-451D-98F2-5D828F934070}" srcOrd="0" destOrd="0" presId="urn:microsoft.com/office/officeart/2008/layout/CircularPictureCallout"/>
    <dgm:cxn modelId="{7D0409E7-2978-481C-9016-DFD0D410076D}" type="presOf" srcId="{C0281889-47E3-4FCF-B048-44D1E229A3C4}" destId="{46D36D89-423D-4446-B477-AB475692CC3D}"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365E2E96-FC85-4882-85BD-556AD207C75C}" type="presOf" srcId="{46AB99D6-83BC-4C8D-8A5C-033EDB4E386F}" destId="{79D7CEDB-8104-4451-ACE4-9C54728C8F31}" srcOrd="0" destOrd="0" presId="urn:microsoft.com/office/officeart/2008/layout/CircularPictureCallout"/>
    <dgm:cxn modelId="{20C1F2A7-6BEE-4013-AF54-6782DB0C0FBA}" type="presParOf" srcId="{62FCCB03-E374-451D-98F2-5D828F934070}" destId="{8ADE9732-7F45-49AD-A367-88683D9353B9}" srcOrd="0" destOrd="0" presId="urn:microsoft.com/office/officeart/2008/layout/CircularPictureCallout"/>
    <dgm:cxn modelId="{837E7EF3-C07A-4900-B1B2-3F4DB97A0799}" type="presParOf" srcId="{8ADE9732-7F45-49AD-A367-88683D9353B9}" destId="{FC274685-C9F5-4094-86C4-B75E27DE907C}" srcOrd="0" destOrd="0" presId="urn:microsoft.com/office/officeart/2008/layout/CircularPictureCallout"/>
    <dgm:cxn modelId="{0934AEF7-1DC0-47FD-B625-B2C311CAB3DB}" type="presParOf" srcId="{FC274685-C9F5-4094-86C4-B75E27DE907C}" destId="{46D36D89-423D-4446-B477-AB475692CC3D}" srcOrd="0" destOrd="0" presId="urn:microsoft.com/office/officeart/2008/layout/CircularPictureCallout"/>
    <dgm:cxn modelId="{90736D54-5594-4622-BA7A-2F6436F98914}"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BE301AAC-0FA7-4F15-BCA1-CA9003155E8B}" srcId="{A5B64BFC-6D51-4FD0-8EB5-7F0CFF12ED8E}" destId="{46AB99D6-83BC-4C8D-8A5C-033EDB4E386F}" srcOrd="0" destOrd="0" parTransId="{1803AF9E-52D8-46B8-80AC-0ADBB7F6D1E7}" sibTransId="{C0281889-47E3-4FCF-B048-44D1E229A3C4}"/>
    <dgm:cxn modelId="{BD2E128C-5FB0-4649-8B04-C747C3ED5944}" type="presOf" srcId="{46AB99D6-83BC-4C8D-8A5C-033EDB4E386F}" destId="{79D7CEDB-8104-4451-ACE4-9C54728C8F31}" srcOrd="0" destOrd="0" presId="urn:microsoft.com/office/officeart/2008/layout/CircularPictureCallout"/>
    <dgm:cxn modelId="{C362A939-10DB-4E78-B821-AEAA678FC317}" type="presOf" srcId="{C0281889-47E3-4FCF-B048-44D1E229A3C4}" destId="{46D36D89-423D-4446-B477-AB475692CC3D}" srcOrd="0" destOrd="0" presId="urn:microsoft.com/office/officeart/2008/layout/CircularPictureCallout"/>
    <dgm:cxn modelId="{C01B29D4-9CCC-49A0-A862-4F5A6F80A39C}" type="presOf" srcId="{A5B64BFC-6D51-4FD0-8EB5-7F0CFF12ED8E}" destId="{62FCCB03-E374-451D-98F2-5D828F934070}" srcOrd="0" destOrd="0" presId="urn:microsoft.com/office/officeart/2008/layout/CircularPictureCallout"/>
    <dgm:cxn modelId="{A6FE840F-845F-4CFB-A356-CB6614038216}" type="presParOf" srcId="{62FCCB03-E374-451D-98F2-5D828F934070}" destId="{8ADE9732-7F45-49AD-A367-88683D9353B9}" srcOrd="0" destOrd="0" presId="urn:microsoft.com/office/officeart/2008/layout/CircularPictureCallout"/>
    <dgm:cxn modelId="{1A00D774-E543-407A-A8C6-B5E6C966A99E}" type="presParOf" srcId="{8ADE9732-7F45-49AD-A367-88683D9353B9}" destId="{FC274685-C9F5-4094-86C4-B75E27DE907C}" srcOrd="0" destOrd="0" presId="urn:microsoft.com/office/officeart/2008/layout/CircularPictureCallout"/>
    <dgm:cxn modelId="{FA6307AA-1B17-49CA-82EA-F6B7215FD97C}" type="presParOf" srcId="{FC274685-C9F5-4094-86C4-B75E27DE907C}" destId="{46D36D89-423D-4446-B477-AB475692CC3D}" srcOrd="0" destOrd="0" presId="urn:microsoft.com/office/officeart/2008/layout/CircularPictureCallout"/>
    <dgm:cxn modelId="{360975D7-607F-41B2-8113-A37DD5CA380A}"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6625" y="215296"/>
          <a:ext cx="743619" cy="743619"/>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64135" y="599147"/>
          <a:ext cx="248598" cy="128183"/>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nb-NO" sz="500" kern="1200" dirty="0"/>
        </a:p>
        <a:p>
          <a:pPr lvl="0" algn="ctr" defTabSz="222250">
            <a:lnSpc>
              <a:spcPct val="90000"/>
            </a:lnSpc>
            <a:spcBef>
              <a:spcPct val="0"/>
            </a:spcBef>
            <a:spcAft>
              <a:spcPct val="35000"/>
            </a:spcAft>
          </a:pPr>
          <a:endParaRPr lang="en-GB" sz="500" kern="1200" dirty="0"/>
        </a:p>
      </dsp:txBody>
      <dsp:txXfrm>
        <a:off x="264135" y="599147"/>
        <a:ext cx="248598" cy="1281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851" y="200625"/>
          <a:ext cx="709005" cy="70900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51840" y="566609"/>
          <a:ext cx="237026" cy="12221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nb-NO" sz="500" kern="1200" dirty="0"/>
        </a:p>
        <a:p>
          <a:pPr lvl="0" algn="ctr" defTabSz="222250">
            <a:lnSpc>
              <a:spcPct val="90000"/>
            </a:lnSpc>
            <a:spcBef>
              <a:spcPct val="0"/>
            </a:spcBef>
            <a:spcAft>
              <a:spcPct val="35000"/>
            </a:spcAft>
          </a:pPr>
          <a:endParaRPr lang="en-GB" sz="500" kern="1200" dirty="0"/>
        </a:p>
      </dsp:txBody>
      <dsp:txXfrm>
        <a:off x="251840" y="566609"/>
        <a:ext cx="237026" cy="122216"/>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4570-7FE5-4427-AF60-F44403FD2990}" type="datetime8">
              <a:rPr lang="en-US" smtClean="0">
                <a:latin typeface="Segoe UI" pitchFamily="34" charset="0"/>
              </a:rPr>
              <a:t>2/21/2016 8:06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57B38C9-0720-4603-8DC9-F916B4238864}" type="datetime8">
              <a:rPr lang="en-US" smtClean="0"/>
              <a:t>2/21/2016 8:06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10201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app registration from </a:t>
            </a:r>
            <a:r>
              <a:rPr lang="en-US" sz="900" kern="1200" dirty="0">
                <a:solidFill>
                  <a:schemeClr val="tx1"/>
                </a:solidFill>
                <a:latin typeface="Segoe UI Light" pitchFamily="34" charset="0"/>
                <a:ea typeface="+mn-ea"/>
                <a:cs typeface="+mn-cs"/>
              </a:rPr>
              <a:t>http://dev.office.com/getting-started/office365apis and through azure management portal</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DBCB2C0-E4B6-4409-B833-AFD5BF18C20B}" type="datetime8">
              <a:rPr lang="en-US" smtClean="0"/>
              <a:t>2/21/2016 8:06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03549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5D29471E-E3FD-4B8C-B57C-8584F67EFFC3}" type="datetime8">
              <a:rPr lang="en-US" smtClean="0"/>
              <a:t>2/21/2016 8:06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025517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https://github.com/OfficeDev/O365-Angular-ArtCurator</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040FDB1-8033-4E5D-8D31-9316C824562F}" type="datetime8">
              <a:rPr lang="en-US" smtClean="0"/>
              <a:t>2/21/2016 8:06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667408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907D4942-DE52-4659-B5DC-AFA1AC286DA0}" type="datetime8">
              <a:rPr lang="en-US" smtClean="0"/>
              <a:t>2/21/2016 8:06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3571966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96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593B939B-7848-4E7F-ABB4-4C48E699847F}" type="datetime8">
              <a:rPr lang="en-US" smtClean="0"/>
              <a:t>2/21/2016 8:06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4957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defTabSz="933237">
              <a:defRPr/>
            </a:pPr>
            <a:fld id="{47FCBB42-8A3C-4AB5-AB28-70532FD908F2}" type="slidenum">
              <a:rPr lang="en-GB">
                <a:solidFill>
                  <a:prstClr val="black"/>
                </a:solidFill>
                <a:latin typeface="Calibri" panose="020F0502020204030204"/>
              </a:rPr>
              <a:pPr defTabSz="933237">
                <a:defRPr/>
              </a:pPr>
              <a:t>6</a:t>
            </a:fld>
            <a:endParaRPr lang="en-GB">
              <a:solidFill>
                <a:prstClr val="black"/>
              </a:solidFill>
              <a:latin typeface="Calibri" panose="020F0502020204030204"/>
            </a:endParaRPr>
          </a:p>
        </p:txBody>
      </p:sp>
    </p:spTree>
    <p:extLst>
      <p:ext uri="{BB962C8B-B14F-4D97-AF65-F5344CB8AC3E}">
        <p14:creationId xmlns:p14="http://schemas.microsoft.com/office/powerpoint/2010/main" val="2256233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32B5EA1-432A-4529-9F52-9BC3CA4BA384}" type="datetime8">
              <a:rPr lang="en-US" smtClean="0"/>
              <a:t>2/21/2016 8:07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68656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D3FACDB-DAFC-4895-A6E9-CB00F6250D37}" type="datetime8">
              <a:rPr lang="en-US" smtClean="0"/>
              <a:t>2/21/2016 8:07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91609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CEB7754-18C5-448E-BFF7-E6A9EEF3C3B9}" type="datetime8">
              <a:rPr lang="en-US" smtClean="0"/>
              <a:t>2/21/2016 8:06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29121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8883E5-263F-4CE4-BC0D-62A40BA07650}" type="datetime8">
              <a:rPr lang="en-US" smtClean="0"/>
              <a:t>2/21/2016 8:07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419101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https://graph.microsoft.com/beta/me</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https://graph.microsoft.com/beta/me/manager</a:t>
            </a:r>
          </a:p>
          <a:p>
            <a:r>
              <a:rPr lang="en-US" dirty="0"/>
              <a:t>https://graph.microsoft.com/beta/me/messages</a:t>
            </a:r>
          </a:p>
          <a:p>
            <a:r>
              <a:rPr lang="en-US" dirty="0"/>
              <a:t>https://graph.microsoft.com/beta/me/events</a:t>
            </a:r>
          </a:p>
          <a:p>
            <a:r>
              <a:rPr lang="en-US" dirty="0"/>
              <a:t>https://graph.microsoft.com/beta/me/files</a:t>
            </a:r>
          </a:p>
          <a:p>
            <a:r>
              <a:rPr lang="en-US" dirty="0"/>
              <a:t>https://graph.microsoft.com/beta/me/files/{id}/createdbyuser/manager</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https://graph.microsoft.com/beta/me/files/{id}/createdbyuser/manager/?$whatif</a:t>
            </a:r>
          </a:p>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https://graph.microsoft.com/beta/myorganization/users</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https://graph.microsoft.com/beta/myorganization/groups</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https://graph.microsoft.com/beta/me/joinedgroups</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https://graph.microsoft.com/beta/me/joinedgroups/{id}/files</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https://graph.microsoft.com/beta/me/joinedgroups/{id}/conversations</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2AC83956-0219-4F73-9189-E3FD7B7C2938}" type="datetime8">
              <a:rPr lang="en-US" smtClean="0"/>
              <a:t>2/21/2016 8:07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6241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1C616EEB-CC86-45A6-9BB2-FCA860ED0940}" type="datetime8">
              <a:rPr lang="en-US" smtClean="0"/>
              <a:t>2/21/2016 8:06 AM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024630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207" name="Title 2"/>
          <p:cNvSpPr>
            <a:spLocks noGrp="1"/>
          </p:cNvSpPr>
          <p:nvPr>
            <p:ph type="title" idx="4294967295"/>
          </p:nvPr>
        </p:nvSpPr>
        <p:spPr>
          <a:xfrm>
            <a:off x="273844" y="295275"/>
            <a:ext cx="11888787" cy="917575"/>
          </a:xfrm>
        </p:spPr>
        <p:txBody>
          <a:bodyPr/>
          <a:lstStyle/>
          <a:p>
            <a:r>
              <a:rPr lang="en-US" dirty="0"/>
              <a:t>Click to edit Master title style</a:t>
            </a:r>
          </a:p>
        </p:txBody>
      </p:sp>
      <p:sp>
        <p:nvSpPr>
          <p:cNvPr id="208"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09"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0"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1"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2"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3"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4"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5"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16" name="Group 215"/>
          <p:cNvGrpSpPr/>
          <p:nvPr userDrawn="1"/>
        </p:nvGrpSpPr>
        <p:grpSpPr>
          <a:xfrm>
            <a:off x="449017" y="1212184"/>
            <a:ext cx="5522617" cy="1864634"/>
            <a:chOff x="446695" y="1211263"/>
            <a:chExt cx="5524839" cy="1865385"/>
          </a:xfrm>
        </p:grpSpPr>
        <p:sp>
          <p:nvSpPr>
            <p:cNvPr id="217"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rgbClr val="FFFFFF"/>
                  </a:solidFill>
                </a:rPr>
                <a:t>https://www.yammer.com/itpronetwork </a:t>
              </a:r>
            </a:p>
          </p:txBody>
        </p:sp>
        <p:sp>
          <p:nvSpPr>
            <p:cNvPr id="2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219" name="Group 218"/>
          <p:cNvGrpSpPr/>
          <p:nvPr userDrawn="1"/>
        </p:nvGrpSpPr>
        <p:grpSpPr>
          <a:xfrm>
            <a:off x="8205829" y="1218557"/>
            <a:ext cx="3782426" cy="3620806"/>
            <a:chOff x="8206628" y="1217640"/>
            <a:chExt cx="3783948" cy="3622263"/>
          </a:xfrm>
        </p:grpSpPr>
        <p:grpSp>
          <p:nvGrpSpPr>
            <p:cNvPr id="220" name="Group 219"/>
            <p:cNvGrpSpPr/>
            <p:nvPr/>
          </p:nvGrpSpPr>
          <p:grpSpPr>
            <a:xfrm>
              <a:off x="10137980" y="1225066"/>
              <a:ext cx="1836984" cy="3614837"/>
              <a:chOff x="10137980" y="1225066"/>
              <a:chExt cx="1836984" cy="3614837"/>
            </a:xfrm>
          </p:grpSpPr>
          <p:sp>
            <p:nvSpPr>
              <p:cNvPr id="225"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26"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221" name="Group 220"/>
            <p:cNvGrpSpPr/>
            <p:nvPr/>
          </p:nvGrpSpPr>
          <p:grpSpPr>
            <a:xfrm>
              <a:off x="8206628" y="1217640"/>
              <a:ext cx="3783948" cy="1856191"/>
              <a:chOff x="8206628" y="1217640"/>
              <a:chExt cx="3783948" cy="1856191"/>
            </a:xfrm>
          </p:grpSpPr>
          <p:sp>
            <p:nvSpPr>
              <p:cNvPr id="222"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23"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rgbClr val="FFFFFF"/>
                    </a:solidFill>
                  </a:rPr>
                  <a:t>@</a:t>
                </a:r>
                <a:r>
                  <a:rPr lang="en-US" sz="1799" u="sng" dirty="0" err="1">
                    <a:solidFill>
                      <a:srgbClr val="FFFFFF"/>
                    </a:solidFill>
                  </a:rPr>
                  <a:t>OfficeDev</a:t>
                </a:r>
                <a:r>
                  <a:rPr lang="en-US" sz="1799" u="sng" dirty="0">
                    <a:solidFill>
                      <a:srgbClr val="FFFFFF"/>
                    </a:solidFill>
                  </a:rPr>
                  <a:t> </a:t>
                </a:r>
              </a:p>
            </p:txBody>
          </p:sp>
          <p:sp>
            <p:nvSpPr>
              <p:cNvPr id="224"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7" name="Group 226"/>
          <p:cNvGrpSpPr/>
          <p:nvPr userDrawn="1"/>
        </p:nvGrpSpPr>
        <p:grpSpPr>
          <a:xfrm>
            <a:off x="8221381" y="3155932"/>
            <a:ext cx="1835475" cy="1683431"/>
            <a:chOff x="8272463" y="3235325"/>
            <a:chExt cx="1761331" cy="1615428"/>
          </a:xfrm>
        </p:grpSpPr>
        <p:sp>
          <p:nvSpPr>
            <p:cNvPr id="228"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29" name="Group 228"/>
            <p:cNvGrpSpPr/>
            <p:nvPr/>
          </p:nvGrpSpPr>
          <p:grpSpPr>
            <a:xfrm>
              <a:off x="8385175" y="3462338"/>
              <a:ext cx="1535113" cy="1117599"/>
              <a:chOff x="8385175" y="3462338"/>
              <a:chExt cx="1535113" cy="1117599"/>
            </a:xfrm>
          </p:grpSpPr>
          <p:sp>
            <p:nvSpPr>
              <p:cNvPr id="23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8"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39"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0"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1"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2"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3"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4"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5"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6"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7"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48"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249" name="Picture 248"/>
              <p:cNvPicPr>
                <a:picLocks noChangeAspect="1"/>
              </p:cNvPicPr>
              <p:nvPr/>
            </p:nvPicPr>
            <p:blipFill>
              <a:blip r:embed="rId2"/>
              <a:stretch>
                <a:fillRect/>
              </a:stretch>
            </p:blipFill>
            <p:spPr>
              <a:xfrm>
                <a:off x="8749942" y="3693929"/>
                <a:ext cx="307105" cy="443035"/>
              </a:xfrm>
              <a:prstGeom prst="rect">
                <a:avLst/>
              </a:prstGeom>
            </p:spPr>
          </p:pic>
          <p:grpSp>
            <p:nvGrpSpPr>
              <p:cNvPr id="250" name="Group 249"/>
              <p:cNvGrpSpPr/>
              <p:nvPr/>
            </p:nvGrpSpPr>
            <p:grpSpPr>
              <a:xfrm rot="5400000">
                <a:off x="9166188" y="3758283"/>
                <a:ext cx="306387" cy="444499"/>
                <a:chOff x="6878638" y="-701675"/>
                <a:chExt cx="306387" cy="444499"/>
              </a:xfrm>
            </p:grpSpPr>
            <p:sp>
              <p:nvSpPr>
                <p:cNvPr id="251"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52"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53"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54"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55"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56"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57"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58"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59"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0"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1"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2"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3"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4"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5"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6"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7"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8"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9"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0"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1"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2"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3"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4"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5"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6"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7"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8"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9"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0"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1"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2"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3"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4"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5"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6"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7"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8"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9"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0"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1"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2"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293" name="Group 292"/>
          <p:cNvGrpSpPr/>
          <p:nvPr userDrawn="1"/>
        </p:nvGrpSpPr>
        <p:grpSpPr>
          <a:xfrm>
            <a:off x="4423075" y="4916478"/>
            <a:ext cx="1777011" cy="1604991"/>
            <a:chOff x="4362450" y="4945063"/>
            <a:chExt cx="1738312" cy="1570037"/>
          </a:xfrm>
        </p:grpSpPr>
        <p:sp>
          <p:nvSpPr>
            <p:cNvPr id="294"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295" name="Picture 294"/>
            <p:cNvPicPr>
              <a:picLocks noChangeAspect="1"/>
            </p:cNvPicPr>
            <p:nvPr/>
          </p:nvPicPr>
          <p:blipFill>
            <a:blip r:embed="rId3"/>
            <a:stretch>
              <a:fillRect/>
            </a:stretch>
          </p:blipFill>
          <p:spPr>
            <a:xfrm>
              <a:off x="4411773" y="5203812"/>
              <a:ext cx="1639667" cy="1052538"/>
            </a:xfrm>
            <a:prstGeom prst="rect">
              <a:avLst/>
            </a:prstGeom>
          </p:spPr>
        </p:pic>
      </p:grpSp>
      <p:grpSp>
        <p:nvGrpSpPr>
          <p:cNvPr id="296" name="Group 295"/>
          <p:cNvGrpSpPr/>
          <p:nvPr userDrawn="1"/>
        </p:nvGrpSpPr>
        <p:grpSpPr>
          <a:xfrm>
            <a:off x="6055136" y="1212184"/>
            <a:ext cx="2072415" cy="1863601"/>
            <a:chOff x="6312693" y="1447156"/>
            <a:chExt cx="1766094" cy="1588144"/>
          </a:xfrm>
        </p:grpSpPr>
        <p:sp>
          <p:nvSpPr>
            <p:cNvPr id="297"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98" name="Group 297"/>
            <p:cNvGrpSpPr/>
            <p:nvPr/>
          </p:nvGrpSpPr>
          <p:grpSpPr>
            <a:xfrm>
              <a:off x="6318250" y="1458913"/>
              <a:ext cx="1733550" cy="1576387"/>
              <a:chOff x="6318250" y="1458913"/>
              <a:chExt cx="1733550" cy="1576387"/>
            </a:xfrm>
          </p:grpSpPr>
          <p:sp>
            <p:nvSpPr>
              <p:cNvPr id="299"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1"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342"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343"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344"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345"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34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9"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380"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381"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382"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383"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38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389" name="Group 388"/>
          <p:cNvGrpSpPr/>
          <p:nvPr userDrawn="1"/>
        </p:nvGrpSpPr>
        <p:grpSpPr>
          <a:xfrm>
            <a:off x="449017" y="3155933"/>
            <a:ext cx="3893183" cy="3355959"/>
            <a:chOff x="446695" y="3155795"/>
            <a:chExt cx="3894750" cy="3357310"/>
          </a:xfrm>
        </p:grpSpPr>
        <p:grpSp>
          <p:nvGrpSpPr>
            <p:cNvPr id="390" name="Group 389"/>
            <p:cNvGrpSpPr/>
            <p:nvPr/>
          </p:nvGrpSpPr>
          <p:grpSpPr>
            <a:xfrm>
              <a:off x="446695" y="3155795"/>
              <a:ext cx="1862135" cy="3357310"/>
              <a:chOff x="446695" y="3155795"/>
              <a:chExt cx="1862135" cy="3357310"/>
            </a:xfrm>
          </p:grpSpPr>
          <p:sp>
            <p:nvSpPr>
              <p:cNvPr id="392"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393" name="Group 120"/>
              <p:cNvGrpSpPr/>
              <p:nvPr/>
            </p:nvGrpSpPr>
            <p:grpSpPr>
              <a:xfrm>
                <a:off x="882393" y="3526501"/>
                <a:ext cx="1006676" cy="1102030"/>
                <a:chOff x="4924425" y="-1920875"/>
                <a:chExt cx="1173163" cy="1284287"/>
              </a:xfrm>
              <a:solidFill>
                <a:schemeClr val="bg1"/>
              </a:solidFill>
            </p:grpSpPr>
            <p:sp>
              <p:nvSpPr>
                <p:cNvPr id="394"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5"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6"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7"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8"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9"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391"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rPr>
              </a:br>
              <a:r>
                <a:rPr lang="en-US" sz="1799" u="sng" spc="-50" dirty="0">
                  <a:solidFill>
                    <a:srgbClr val="FFFFFF"/>
                  </a:solidFill>
                </a:rPr>
                <a:t>http://</a:t>
              </a:r>
              <a:r>
                <a:rPr lang="en-US" sz="1799" u="sng" dirty="0">
                  <a:solidFill>
                    <a:srgbClr val="FFFFFF"/>
                  </a:solidFill>
                </a:rPr>
                <a:t>dev.office.com/podcasts</a:t>
              </a:r>
              <a:r>
                <a:rPr lang="en-US" sz="1799" u="sng" spc="-50" dirty="0">
                  <a:solidFill>
                    <a:srgbClr val="FFFFFF"/>
                  </a:solidFill>
                </a:rPr>
                <a:t> </a:t>
              </a:r>
            </a:p>
            <a:p>
              <a:pPr algn="ctr" defTabSz="914005">
                <a:defRPr/>
              </a:pPr>
              <a:endParaRPr lang="en-US" sz="1764" dirty="0">
                <a:solidFill>
                  <a:srgbClr val="404040"/>
                </a:solidFill>
              </a:endParaRPr>
            </a:p>
          </p:txBody>
        </p:sp>
      </p:grpSp>
      <p:grpSp>
        <p:nvGrpSpPr>
          <p:cNvPr id="400" name="Group 399"/>
          <p:cNvGrpSpPr/>
          <p:nvPr userDrawn="1"/>
        </p:nvGrpSpPr>
        <p:grpSpPr>
          <a:xfrm>
            <a:off x="10132721" y="4916033"/>
            <a:ext cx="1844238" cy="1597854"/>
            <a:chOff x="10134295" y="4916603"/>
            <a:chExt cx="1844980" cy="1598497"/>
          </a:xfrm>
        </p:grpSpPr>
        <p:sp>
          <p:nvSpPr>
            <p:cNvPr id="401"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rgbClr val="FFFFFF"/>
                  </a:solidFill>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402"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403" name="Group 402"/>
          <p:cNvGrpSpPr/>
          <p:nvPr userDrawn="1"/>
        </p:nvGrpSpPr>
        <p:grpSpPr>
          <a:xfrm>
            <a:off x="2399409" y="3155336"/>
            <a:ext cx="1942791" cy="1681580"/>
            <a:chOff x="2397872" y="3155198"/>
            <a:chExt cx="1943573" cy="1682257"/>
          </a:xfrm>
        </p:grpSpPr>
        <p:sp>
          <p:nvSpPr>
            <p:cNvPr id="404"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40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406" name="Group 405"/>
          <p:cNvGrpSpPr/>
          <p:nvPr userDrawn="1"/>
        </p:nvGrpSpPr>
        <p:grpSpPr>
          <a:xfrm>
            <a:off x="4426635" y="3160646"/>
            <a:ext cx="3702219" cy="1678717"/>
            <a:chOff x="4425913" y="3160511"/>
            <a:chExt cx="3703709" cy="1679392"/>
          </a:xfrm>
        </p:grpSpPr>
        <p:sp>
          <p:nvSpPr>
            <p:cNvPr id="407"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rPr>
                <a:t>http://aka.ms/O365DevShow </a:t>
              </a:r>
            </a:p>
          </p:txBody>
        </p:sp>
        <p:pic>
          <p:nvPicPr>
            <p:cNvPr id="408" name="Picture 407"/>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409" name="Group 408"/>
          <p:cNvGrpSpPr/>
          <p:nvPr userDrawn="1"/>
        </p:nvGrpSpPr>
        <p:grpSpPr>
          <a:xfrm>
            <a:off x="6275951" y="4916033"/>
            <a:ext cx="3780906" cy="1597853"/>
            <a:chOff x="6275951" y="4916033"/>
            <a:chExt cx="3780906" cy="1597853"/>
          </a:xfrm>
        </p:grpSpPr>
        <p:sp>
          <p:nvSpPr>
            <p:cNvPr id="410"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rPr>
                <a:t>http://aka.ms/o365DevSnackDemos </a:t>
              </a:r>
            </a:p>
          </p:txBody>
        </p:sp>
        <p:pic>
          <p:nvPicPr>
            <p:cNvPr id="411" name="Picture 410"/>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412" name="Rectangle 41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3" name="Rectangle 412">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4" name="Rectangle 413">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5" name="Rectangle 414">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6" name="Rectangle 415">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7" name="Rectangle 416">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500"/>
                                        <p:tgtEl>
                                          <p:spTgt spid="40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96"/>
                                        </p:tgtEl>
                                        <p:attrNameLst>
                                          <p:attrName>style.visibility</p:attrName>
                                        </p:attrNameLst>
                                      </p:cBhvr>
                                      <p:to>
                                        <p:strVal val="visible"/>
                                      </p:to>
                                    </p:set>
                                    <p:anim calcmode="lin" valueType="num">
                                      <p:cBhvr additive="base">
                                        <p:cTn id="11" dur="750" fill="hold"/>
                                        <p:tgtEl>
                                          <p:spTgt spid="296"/>
                                        </p:tgtEl>
                                        <p:attrNameLst>
                                          <p:attrName>ppt_x</p:attrName>
                                        </p:attrNameLst>
                                      </p:cBhvr>
                                      <p:tavLst>
                                        <p:tav tm="0">
                                          <p:val>
                                            <p:strVal val="#ppt_x"/>
                                          </p:val>
                                        </p:tav>
                                        <p:tav tm="100000">
                                          <p:val>
                                            <p:strVal val="#ppt_x"/>
                                          </p:val>
                                        </p:tav>
                                      </p:tavLst>
                                    </p:anim>
                                    <p:anim calcmode="lin" valueType="num">
                                      <p:cBhvr additive="base">
                                        <p:cTn id="12" dur="750" fill="hold"/>
                                        <p:tgtEl>
                                          <p:spTgt spid="296"/>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293"/>
                                        </p:tgtEl>
                                        <p:attrNameLst>
                                          <p:attrName>style.visibility</p:attrName>
                                        </p:attrNameLst>
                                      </p:cBhvr>
                                      <p:to>
                                        <p:strVal val="visible"/>
                                      </p:to>
                                    </p:set>
                                    <p:anim calcmode="lin" valueType="num">
                                      <p:cBhvr additive="base">
                                        <p:cTn id="15" dur="750" fill="hold"/>
                                        <p:tgtEl>
                                          <p:spTgt spid="293"/>
                                        </p:tgtEl>
                                        <p:attrNameLst>
                                          <p:attrName>ppt_x</p:attrName>
                                        </p:attrNameLst>
                                      </p:cBhvr>
                                      <p:tavLst>
                                        <p:tav tm="0">
                                          <p:val>
                                            <p:strVal val="#ppt_x"/>
                                          </p:val>
                                        </p:tav>
                                        <p:tav tm="100000">
                                          <p:val>
                                            <p:strVal val="#ppt_x"/>
                                          </p:val>
                                        </p:tav>
                                      </p:tavLst>
                                    </p:anim>
                                    <p:anim calcmode="lin" valueType="num">
                                      <p:cBhvr additive="base">
                                        <p:cTn id="16" dur="750" fill="hold"/>
                                        <p:tgtEl>
                                          <p:spTgt spid="293"/>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7"/>
                                        </p:tgtEl>
                                        <p:attrNameLst>
                                          <p:attrName>style.visibility</p:attrName>
                                        </p:attrNameLst>
                                      </p:cBhvr>
                                      <p:to>
                                        <p:strVal val="visible"/>
                                      </p:to>
                                    </p:set>
                                    <p:anim calcmode="lin" valueType="num">
                                      <p:cBhvr additive="base">
                                        <p:cTn id="19" dur="750" fill="hold"/>
                                        <p:tgtEl>
                                          <p:spTgt spid="227"/>
                                        </p:tgtEl>
                                        <p:attrNameLst>
                                          <p:attrName>ppt_x</p:attrName>
                                        </p:attrNameLst>
                                      </p:cBhvr>
                                      <p:tavLst>
                                        <p:tav tm="0">
                                          <p:val>
                                            <p:strVal val="1+#ppt_w/2"/>
                                          </p:val>
                                        </p:tav>
                                        <p:tav tm="100000">
                                          <p:val>
                                            <p:strVal val="#ppt_x"/>
                                          </p:val>
                                        </p:tav>
                                      </p:tavLst>
                                    </p:anim>
                                    <p:anim calcmode="lin" valueType="num">
                                      <p:cBhvr additive="base">
                                        <p:cTn id="20" dur="750" fill="hold"/>
                                        <p:tgtEl>
                                          <p:spTgt spid="227"/>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403"/>
                                        </p:tgtEl>
                                        <p:attrNameLst>
                                          <p:attrName>style.visibility</p:attrName>
                                        </p:attrNameLst>
                                      </p:cBhvr>
                                      <p:to>
                                        <p:strVal val="visible"/>
                                      </p:to>
                                    </p:set>
                                    <p:anim calcmode="lin" valueType="num">
                                      <p:cBhvr additive="base">
                                        <p:cTn id="23" dur="750" fill="hold"/>
                                        <p:tgtEl>
                                          <p:spTgt spid="403"/>
                                        </p:tgtEl>
                                        <p:attrNameLst>
                                          <p:attrName>ppt_x</p:attrName>
                                        </p:attrNameLst>
                                      </p:cBhvr>
                                      <p:tavLst>
                                        <p:tav tm="0">
                                          <p:val>
                                            <p:strVal val="0-#ppt_w/2"/>
                                          </p:val>
                                        </p:tav>
                                        <p:tav tm="100000">
                                          <p:val>
                                            <p:strVal val="#ppt_x"/>
                                          </p:val>
                                        </p:tav>
                                      </p:tavLst>
                                    </p:anim>
                                    <p:anim calcmode="lin" valueType="num">
                                      <p:cBhvr additive="base">
                                        <p:cTn id="24" dur="750" fill="hold"/>
                                        <p:tgtEl>
                                          <p:spTgt spid="403"/>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400"/>
                                        </p:tgtEl>
                                        <p:attrNameLst>
                                          <p:attrName>style.visibility</p:attrName>
                                        </p:attrNameLst>
                                      </p:cBhvr>
                                      <p:to>
                                        <p:strVal val="visible"/>
                                      </p:to>
                                    </p:set>
                                    <p:anim calcmode="lin" valueType="num">
                                      <p:cBhvr additive="base">
                                        <p:cTn id="27" dur="750" fill="hold"/>
                                        <p:tgtEl>
                                          <p:spTgt spid="400"/>
                                        </p:tgtEl>
                                        <p:attrNameLst>
                                          <p:attrName>ppt_x</p:attrName>
                                        </p:attrNameLst>
                                      </p:cBhvr>
                                      <p:tavLst>
                                        <p:tav tm="0">
                                          <p:val>
                                            <p:strVal val="1+#ppt_w/2"/>
                                          </p:val>
                                        </p:tav>
                                        <p:tav tm="100000">
                                          <p:val>
                                            <p:strVal val="#ppt_x"/>
                                          </p:val>
                                        </p:tav>
                                      </p:tavLst>
                                    </p:anim>
                                    <p:anim calcmode="lin" valueType="num">
                                      <p:cBhvr additive="base">
                                        <p:cTn id="28" dur="750" fill="hold"/>
                                        <p:tgtEl>
                                          <p:spTgt spid="400"/>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409"/>
                                        </p:tgtEl>
                                        <p:attrNameLst>
                                          <p:attrName>style.visibility</p:attrName>
                                        </p:attrNameLst>
                                      </p:cBhvr>
                                      <p:to>
                                        <p:strVal val="visible"/>
                                      </p:to>
                                    </p:set>
                                    <p:anim calcmode="lin" valueType="num">
                                      <p:cBhvr additive="base">
                                        <p:cTn id="31" dur="750" fill="hold"/>
                                        <p:tgtEl>
                                          <p:spTgt spid="409"/>
                                        </p:tgtEl>
                                        <p:attrNameLst>
                                          <p:attrName>ppt_x</p:attrName>
                                        </p:attrNameLst>
                                      </p:cBhvr>
                                      <p:tavLst>
                                        <p:tav tm="0">
                                          <p:val>
                                            <p:strVal val="#ppt_x"/>
                                          </p:val>
                                        </p:tav>
                                        <p:tav tm="100000">
                                          <p:val>
                                            <p:strVal val="#ppt_x"/>
                                          </p:val>
                                        </p:tav>
                                      </p:tavLst>
                                    </p:anim>
                                    <p:anim calcmode="lin" valueType="num">
                                      <p:cBhvr additive="base">
                                        <p:cTn id="32" dur="750" fill="hold"/>
                                        <p:tgtEl>
                                          <p:spTgt spid="409"/>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16"/>
                                        </p:tgtEl>
                                        <p:attrNameLst>
                                          <p:attrName>style.visibility</p:attrName>
                                        </p:attrNameLst>
                                      </p:cBhvr>
                                      <p:to>
                                        <p:strVal val="visible"/>
                                      </p:to>
                                    </p:set>
                                    <p:anim calcmode="lin" valueType="num">
                                      <p:cBhvr additive="base">
                                        <p:cTn id="35" dur="750" fill="hold"/>
                                        <p:tgtEl>
                                          <p:spTgt spid="216"/>
                                        </p:tgtEl>
                                        <p:attrNameLst>
                                          <p:attrName>ppt_x</p:attrName>
                                        </p:attrNameLst>
                                      </p:cBhvr>
                                      <p:tavLst>
                                        <p:tav tm="0">
                                          <p:val>
                                            <p:strVal val="0-#ppt_w/2"/>
                                          </p:val>
                                        </p:tav>
                                        <p:tav tm="100000">
                                          <p:val>
                                            <p:strVal val="#ppt_x"/>
                                          </p:val>
                                        </p:tav>
                                      </p:tavLst>
                                    </p:anim>
                                    <p:anim calcmode="lin" valueType="num">
                                      <p:cBhvr additive="base">
                                        <p:cTn id="36" dur="750" fill="hold"/>
                                        <p:tgtEl>
                                          <p:spTgt spid="216"/>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389"/>
                                        </p:tgtEl>
                                        <p:attrNameLst>
                                          <p:attrName>style.visibility</p:attrName>
                                        </p:attrNameLst>
                                      </p:cBhvr>
                                      <p:to>
                                        <p:strVal val="visible"/>
                                      </p:to>
                                    </p:set>
                                    <p:anim calcmode="lin" valueType="num">
                                      <p:cBhvr additive="base">
                                        <p:cTn id="39" dur="750" fill="hold"/>
                                        <p:tgtEl>
                                          <p:spTgt spid="389"/>
                                        </p:tgtEl>
                                        <p:attrNameLst>
                                          <p:attrName>ppt_x</p:attrName>
                                        </p:attrNameLst>
                                      </p:cBhvr>
                                      <p:tavLst>
                                        <p:tav tm="0">
                                          <p:val>
                                            <p:strVal val="0-#ppt_w/2"/>
                                          </p:val>
                                        </p:tav>
                                        <p:tav tm="100000">
                                          <p:val>
                                            <p:strVal val="#ppt_x"/>
                                          </p:val>
                                        </p:tav>
                                      </p:tavLst>
                                    </p:anim>
                                    <p:anim calcmode="lin" valueType="num">
                                      <p:cBhvr additive="base">
                                        <p:cTn id="40" dur="750" fill="hold"/>
                                        <p:tgtEl>
                                          <p:spTgt spid="389"/>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19"/>
                                        </p:tgtEl>
                                        <p:attrNameLst>
                                          <p:attrName>style.visibility</p:attrName>
                                        </p:attrNameLst>
                                      </p:cBhvr>
                                      <p:to>
                                        <p:strVal val="visible"/>
                                      </p:to>
                                    </p:set>
                                    <p:anim calcmode="lin" valueType="num">
                                      <p:cBhvr additive="base">
                                        <p:cTn id="43" dur="750" fill="hold"/>
                                        <p:tgtEl>
                                          <p:spTgt spid="219"/>
                                        </p:tgtEl>
                                        <p:attrNameLst>
                                          <p:attrName>ppt_x</p:attrName>
                                        </p:attrNameLst>
                                      </p:cBhvr>
                                      <p:tavLst>
                                        <p:tav tm="0">
                                          <p:val>
                                            <p:strVal val="1+#ppt_w/2"/>
                                          </p:val>
                                        </p:tav>
                                        <p:tav tm="100000">
                                          <p:val>
                                            <p:strVal val="#ppt_x"/>
                                          </p:val>
                                        </p:tav>
                                      </p:tavLst>
                                    </p:anim>
                                    <p:anim calcmode="lin" valueType="num">
                                      <p:cBhvr additive="base">
                                        <p:cTn id="44" dur="750" fill="hold"/>
                                        <p:tgtEl>
                                          <p:spTgt spid="2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hyperlink" Target="http://dev.office.com/codesamples" TargetMode="External"/><Relationship Id="rId2" Type="http://schemas.openxmlformats.org/officeDocument/2006/relationships/hyperlink" Target="http://dev.office.com/getting-started/office365apis" TargetMode="External"/><Relationship Id="rId1" Type="http://schemas.openxmlformats.org/officeDocument/2006/relationships/slideLayout" Target="../slideLayouts/slideLayout3.xml"/><Relationship Id="rId5" Type="http://schemas.openxmlformats.org/officeDocument/2006/relationships/hyperlink" Target="https://msdn.microsoft.com/en-us/office/office365/howto/rest-api-overview#sectionLanguagesIDEs" TargetMode="External"/><Relationship Id="rId4" Type="http://schemas.openxmlformats.org/officeDocument/2006/relationships/hyperlink" Target="http://dev.office.com/training#?filters=deep%20dive%20integrate%20office%20365%20apis%20in%20your%20web%20app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34.emf"/><Relationship Id="rId4" Type="http://schemas.openxmlformats.org/officeDocument/2006/relationships/image" Target="../media/image3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18" Type="http://schemas.openxmlformats.org/officeDocument/2006/relationships/image" Target="../media/image24.png"/><Relationship Id="rId3" Type="http://schemas.openxmlformats.org/officeDocument/2006/relationships/notesSlide" Target="../notesSlides/notesSlide3.xml"/><Relationship Id="rId7" Type="http://schemas.openxmlformats.org/officeDocument/2006/relationships/diagramLayout" Target="../diagrams/layout1.xml"/><Relationship Id="rId12" Type="http://schemas.openxmlformats.org/officeDocument/2006/relationships/diagramData" Target="../diagrams/data2.xml"/><Relationship Id="rId17" Type="http://schemas.openxmlformats.org/officeDocument/2006/relationships/image" Target="../media/image23.png"/><Relationship Id="rId2" Type="http://schemas.openxmlformats.org/officeDocument/2006/relationships/slideLayout" Target="../slideLayouts/slideLayout11.xml"/><Relationship Id="rId16" Type="http://schemas.microsoft.com/office/2007/relationships/diagramDrawing" Target="../diagrams/drawing2.xml"/><Relationship Id="rId1" Type="http://schemas.openxmlformats.org/officeDocument/2006/relationships/tags" Target="../tags/tag1.xml"/><Relationship Id="rId6" Type="http://schemas.openxmlformats.org/officeDocument/2006/relationships/diagramData" Target="../diagrams/data1.xml"/><Relationship Id="rId11" Type="http://schemas.openxmlformats.org/officeDocument/2006/relationships/image" Target="../media/image21.png"/><Relationship Id="rId5" Type="http://schemas.openxmlformats.org/officeDocument/2006/relationships/image" Target="../media/image19.png"/><Relationship Id="rId15" Type="http://schemas.openxmlformats.org/officeDocument/2006/relationships/diagramColors" Target="../diagrams/colors2.xml"/><Relationship Id="rId10" Type="http://schemas.microsoft.com/office/2007/relationships/diagramDrawing" Target="../diagrams/drawing1.xml"/><Relationship Id="rId19"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diagramColors" Target="../diagrams/colors1.xml"/><Relationship Id="rId1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Office 365 Development</a:t>
            </a:r>
            <a:endParaRPr lang="en-US" dirty="0"/>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987685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Office 365 connected apps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3012" y="1211286"/>
            <a:ext cx="2907315" cy="516048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7498" y="1211288"/>
            <a:ext cx="2919775" cy="5160483"/>
          </a:xfrm>
          <a:prstGeom prst="rect">
            <a:avLst/>
          </a:prstGeom>
        </p:spPr>
      </p:pic>
      <p:sp>
        <p:nvSpPr>
          <p:cNvPr id="10" name="Oval 9"/>
          <p:cNvSpPr/>
          <p:nvPr/>
        </p:nvSpPr>
        <p:spPr bwMode="auto">
          <a:xfrm>
            <a:off x="2103482" y="2674311"/>
            <a:ext cx="2285975" cy="548634"/>
          </a:xfrm>
          <a:prstGeom prst="ellipse">
            <a:avLst/>
          </a:prstGeom>
          <a:noFill/>
          <a:ln w="412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6404370" y="4145071"/>
            <a:ext cx="2285975" cy="548634"/>
          </a:xfrm>
          <a:prstGeom prst="ellipse">
            <a:avLst/>
          </a:prstGeom>
          <a:noFill/>
          <a:ln w="412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8989819" y="3626708"/>
            <a:ext cx="1539229" cy="548634"/>
          </a:xfrm>
          <a:prstGeom prst="ellipse">
            <a:avLst/>
          </a:prstGeom>
          <a:noFill/>
          <a:ln w="412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335" y="1211287"/>
            <a:ext cx="5560438" cy="4503092"/>
          </a:xfrm>
          <a:prstGeom prst="rect">
            <a:avLst/>
          </a:prstGeom>
        </p:spPr>
      </p:pic>
      <p:pic>
        <p:nvPicPr>
          <p:cNvPr id="13" name="Picture 12"/>
          <p:cNvPicPr>
            <a:picLocks noChangeAspect="1"/>
          </p:cNvPicPr>
          <p:nvPr/>
        </p:nvPicPr>
        <p:blipFill rotWithShape="1">
          <a:blip r:embed="rId6"/>
          <a:srcRect b="29820"/>
          <a:stretch/>
        </p:blipFill>
        <p:spPr>
          <a:xfrm>
            <a:off x="442335" y="3331521"/>
            <a:ext cx="5560437" cy="3040251"/>
          </a:xfrm>
          <a:prstGeom prst="rect">
            <a:avLst/>
          </a:prstGeom>
        </p:spPr>
      </p:pic>
      <p:sp>
        <p:nvSpPr>
          <p:cNvPr id="14" name="Oval 13"/>
          <p:cNvSpPr/>
          <p:nvPr/>
        </p:nvSpPr>
        <p:spPr bwMode="auto">
          <a:xfrm>
            <a:off x="3246470" y="5435208"/>
            <a:ext cx="336068" cy="333459"/>
          </a:xfrm>
          <a:prstGeom prst="ellipse">
            <a:avLst/>
          </a:prstGeom>
          <a:noFill/>
          <a:ln w="412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Footer Placeholder 14"/>
          <p:cNvSpPr>
            <a:spLocks noGrp="1"/>
          </p:cNvSpPr>
          <p:nvPr>
            <p:ph type="ftr" sz="quarter" idx="10"/>
          </p:nvPr>
        </p:nvSpPr>
        <p:spPr/>
        <p:txBody>
          <a:bodyPr/>
          <a:lstStyle/>
          <a:p>
            <a:pPr>
              <a:lnSpc>
                <a:spcPct val="90000"/>
              </a:lnSpc>
              <a:defRPr/>
            </a:pPr>
            <a:r>
              <a:rPr lang="en-US" sz="1400" b="1" dirty="0">
                <a:solidFill>
                  <a:schemeClr val="accent2"/>
                </a:solidFill>
              </a:rPr>
              <a:t> 1 </a:t>
            </a:r>
            <a:r>
              <a:rPr lang="en-US" sz="1400" dirty="0">
                <a:gradFill>
                  <a:gsLst>
                    <a:gs pos="8367">
                      <a:schemeClr val="tx1"/>
                    </a:gs>
                    <a:gs pos="31000">
                      <a:schemeClr val="tx1"/>
                    </a:gs>
                  </a:gsLst>
                  <a:lin ang="5400000" scaled="0"/>
                </a:gradFill>
              </a:rPr>
              <a:t>Intro to Microsoft Graph API</a:t>
            </a:r>
          </a:p>
          <a:p>
            <a:pPr>
              <a:lnSpc>
                <a:spcPct val="90000"/>
              </a:lnSpc>
              <a:defRPr/>
            </a:pPr>
            <a:endParaRPr lang="en-US" sz="1400" dirty="0">
              <a:gradFill>
                <a:gsLst>
                  <a:gs pos="8367">
                    <a:schemeClr val="tx1"/>
                  </a:gs>
                  <a:gs pos="31000">
                    <a:schemeClr val="tx1"/>
                  </a:gs>
                </a:gsLst>
                <a:lin ang="5400000" scaled="0"/>
              </a:gradFill>
            </a:endParaRPr>
          </a:p>
        </p:txBody>
      </p:sp>
    </p:spTree>
    <p:extLst>
      <p:ext uri="{BB962C8B-B14F-4D97-AF65-F5344CB8AC3E}">
        <p14:creationId xmlns:p14="http://schemas.microsoft.com/office/powerpoint/2010/main" val="381475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Common consent</a:t>
            </a:r>
            <a:endParaRPr lang="en-US" dirty="0"/>
          </a:p>
        </p:txBody>
      </p:sp>
      <p:sp>
        <p:nvSpPr>
          <p:cNvPr id="4" name="Footer Placeholder 3"/>
          <p:cNvSpPr>
            <a:spLocks noGrp="1"/>
          </p:cNvSpPr>
          <p:nvPr>
            <p:ph type="ftr" sz="quarter" idx="10"/>
          </p:nvPr>
        </p:nvSpPr>
        <p:spPr/>
        <p:txBody>
          <a:bodyPr/>
          <a:lstStyle/>
          <a:p>
            <a:pPr>
              <a:lnSpc>
                <a:spcPct val="90000"/>
              </a:lnSpc>
              <a:defRPr/>
            </a:pPr>
            <a:r>
              <a:rPr lang="en-US" sz="1400" b="1" dirty="0">
                <a:solidFill>
                  <a:schemeClr val="accent2"/>
                </a:solidFill>
              </a:rPr>
              <a:t> 1 </a:t>
            </a:r>
            <a:r>
              <a:rPr lang="en-US" sz="1400" dirty="0">
                <a:gradFill>
                  <a:gsLst>
                    <a:gs pos="8367">
                      <a:schemeClr val="tx1"/>
                    </a:gs>
                    <a:gs pos="31000">
                      <a:schemeClr val="tx1"/>
                    </a:gs>
                  </a:gsLst>
                  <a:lin ang="5400000" scaled="0"/>
                </a:gradFill>
              </a:rPr>
              <a:t>Intro to Microsoft Graph API</a:t>
            </a:r>
          </a:p>
          <a:p>
            <a:pPr>
              <a:lnSpc>
                <a:spcPct val="90000"/>
              </a:lnSpc>
              <a:defRPr/>
            </a:pPr>
            <a:endParaRPr lang="en-US" sz="1400" dirty="0">
              <a:gradFill>
                <a:gsLst>
                  <a:gs pos="8367">
                    <a:schemeClr val="tx1"/>
                  </a:gs>
                  <a:gs pos="31000">
                    <a:schemeClr val="tx1"/>
                  </a:gs>
                </a:gsLst>
                <a:lin ang="5400000" scaled="0"/>
              </a:gradFill>
            </a:endParaRPr>
          </a:p>
        </p:txBody>
      </p:sp>
      <p:pic>
        <p:nvPicPr>
          <p:cNvPr id="5" name="Picture 11"/>
          <p:cNvPicPr>
            <a:picLocks noChangeAspect="1"/>
          </p:cNvPicPr>
          <p:nvPr/>
        </p:nvPicPr>
        <p:blipFill rotWithShape="1">
          <a:blip r:embed="rId2"/>
          <a:stretch/>
        </p:blipFill>
        <p:spPr>
          <a:xfrm>
            <a:off x="2820005" y="1200151"/>
            <a:ext cx="6309317" cy="5508034"/>
          </a:xfrm>
          <a:prstGeom prst="rect">
            <a:avLst/>
          </a:prstGeom>
          <a:noFill/>
          <a:ln>
            <a:noFill/>
          </a:ln>
        </p:spPr>
      </p:pic>
      <p:sp>
        <p:nvSpPr>
          <p:cNvPr id="7" name="Oval 6"/>
          <p:cNvSpPr/>
          <p:nvPr/>
        </p:nvSpPr>
        <p:spPr bwMode="auto">
          <a:xfrm>
            <a:off x="5143326" y="1773147"/>
            <a:ext cx="3086274" cy="1371585"/>
          </a:xfrm>
          <a:prstGeom prst="ellipse">
            <a:avLst/>
          </a:prstGeom>
          <a:noFill/>
          <a:ln w="412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1343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6675439" y="652737"/>
            <a:ext cx="5486400" cy="5503045"/>
          </a:xfrm>
        </p:spPr>
        <p:txBody>
          <a:bodyPr/>
          <a:lstStyle/>
          <a:p>
            <a:pPr marL="0" indent="0">
              <a:buNone/>
            </a:pPr>
            <a:r>
              <a:rPr lang="en-US" sz="3600" dirty="0"/>
              <a:t>Azure AD Graph, Exchange, SharePoint, OneNote, etc.</a:t>
            </a:r>
          </a:p>
          <a:p>
            <a:pPr marL="0" indent="0">
              <a:buNone/>
            </a:pPr>
            <a:r>
              <a:rPr lang="en-US" sz="3600" dirty="0"/>
              <a:t>Device apps and standalone websites</a:t>
            </a:r>
          </a:p>
          <a:p>
            <a:pPr marL="0" indent="0">
              <a:buNone/>
            </a:pPr>
            <a:r>
              <a:rPr lang="en-US" sz="3600" dirty="0"/>
              <a:t>Admin and end-user consent</a:t>
            </a:r>
          </a:p>
          <a:p>
            <a:pPr marL="0" indent="0">
              <a:buNone/>
            </a:pPr>
            <a:r>
              <a:rPr lang="en-US" sz="3600" dirty="0"/>
              <a:t>Pin apps to Office 365 app launcher from </a:t>
            </a:r>
            <a:br>
              <a:rPr lang="en-US" sz="3600" dirty="0"/>
            </a:br>
            <a:r>
              <a:rPr lang="en-US" sz="3600" dirty="0"/>
              <a:t>My apps</a:t>
            </a:r>
          </a:p>
        </p:txBody>
      </p:sp>
      <p:sp>
        <p:nvSpPr>
          <p:cNvPr id="2" name="Title 1"/>
          <p:cNvSpPr>
            <a:spLocks noGrp="1"/>
          </p:cNvSpPr>
          <p:nvPr>
            <p:ph type="title" idx="4294967295"/>
          </p:nvPr>
        </p:nvSpPr>
        <p:spPr>
          <a:xfrm>
            <a:off x="278119" y="295275"/>
            <a:ext cx="5464175" cy="1556085"/>
          </a:xfrm>
        </p:spPr>
        <p:txBody>
          <a:bodyPr/>
          <a:lstStyle/>
          <a:p>
            <a:r>
              <a:rPr lang="en-US" dirty="0">
                <a:gradFill>
                  <a:gsLst>
                    <a:gs pos="13174">
                      <a:schemeClr val="tx1"/>
                    </a:gs>
                    <a:gs pos="100000">
                      <a:schemeClr val="tx1"/>
                    </a:gs>
                  </a:gsLst>
                  <a:lin ang="5400000" scaled="0"/>
                </a:gradFill>
              </a:rPr>
              <a:t>Single authentication flow for Office 365</a:t>
            </a:r>
          </a:p>
        </p:txBody>
      </p:sp>
      <p:pic>
        <p:nvPicPr>
          <p:cNvPr id="4" name="Picture 3"/>
          <p:cNvPicPr>
            <a:picLocks noChangeAspect="1"/>
          </p:cNvPicPr>
          <p:nvPr/>
        </p:nvPicPr>
        <p:blipFill>
          <a:blip r:embed="rId3"/>
          <a:stretch>
            <a:fillRect/>
          </a:stretch>
        </p:blipFill>
        <p:spPr>
          <a:xfrm>
            <a:off x="278119" y="2079960"/>
            <a:ext cx="5752771" cy="3675381"/>
          </a:xfrm>
          <a:prstGeom prst="rect">
            <a:avLst/>
          </a:prstGeom>
          <a:ln>
            <a:solidFill>
              <a:schemeClr val="tx1">
                <a:lumMod val="85000"/>
              </a:schemeClr>
            </a:solidFill>
          </a:ln>
        </p:spPr>
      </p:pic>
    </p:spTree>
    <p:extLst>
      <p:ext uri="{BB962C8B-B14F-4D97-AF65-F5344CB8AC3E}">
        <p14:creationId xmlns:p14="http://schemas.microsoft.com/office/powerpoint/2010/main" val="86490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options</a:t>
            </a:r>
          </a:p>
        </p:txBody>
      </p:sp>
      <p:sp>
        <p:nvSpPr>
          <p:cNvPr id="3" name="Text Placeholder 2"/>
          <p:cNvSpPr>
            <a:spLocks noGrp="1"/>
          </p:cNvSpPr>
          <p:nvPr>
            <p:ph type="body" sz="quarter" idx="10"/>
          </p:nvPr>
        </p:nvSpPr>
        <p:spPr/>
        <p:txBody>
          <a:bodyPr/>
          <a:lstStyle/>
          <a:p>
            <a:r>
              <a:rPr lang="en-US" dirty="0"/>
              <a:t>Azure AD "app model v1“</a:t>
            </a:r>
          </a:p>
          <a:p>
            <a:r>
              <a:rPr lang="en-US" dirty="0"/>
              <a:t>Separate </a:t>
            </a:r>
            <a:r>
              <a:rPr lang="en-US" dirty="0" err="1"/>
              <a:t>auth</a:t>
            </a:r>
            <a:r>
              <a:rPr lang="en-US" dirty="0"/>
              <a:t> flow supports Azure AD accounts only</a:t>
            </a:r>
          </a:p>
          <a:p>
            <a:r>
              <a:rPr lang="en-US" dirty="0"/>
              <a:t>Azure AD "app model v2" (preview)</a:t>
            </a:r>
          </a:p>
          <a:p>
            <a:r>
              <a:rPr lang="en-US" dirty="0"/>
              <a:t>Converged </a:t>
            </a:r>
            <a:r>
              <a:rPr lang="en-US" dirty="0" err="1"/>
              <a:t>auth</a:t>
            </a:r>
            <a:r>
              <a:rPr lang="en-US" dirty="0"/>
              <a:t> flow supports Azure AD accounts and Microsoft accounts (</a:t>
            </a:r>
            <a:r>
              <a:rPr lang="en-US" dirty="0" err="1"/>
              <a:t>LiveID</a:t>
            </a:r>
            <a:r>
              <a:rPr lang="en-US" dirty="0"/>
              <a:t>—hotmail.com, etc.)</a:t>
            </a:r>
          </a:p>
        </p:txBody>
      </p:sp>
      <p:sp>
        <p:nvSpPr>
          <p:cNvPr id="8" name="Footer Placeholder 7"/>
          <p:cNvSpPr>
            <a:spLocks noGrp="1"/>
          </p:cNvSpPr>
          <p:nvPr>
            <p:ph type="ftr" sz="quarter" idx="16"/>
          </p:nvPr>
        </p:nvSpPr>
        <p:spPr/>
        <p:txBody>
          <a:bodyPr/>
          <a:lstStyle/>
          <a:p>
            <a:pPr>
              <a:lnSpc>
                <a:spcPct val="90000"/>
              </a:lnSpc>
              <a:defRPr/>
            </a:pPr>
            <a:r>
              <a:rPr lang="en-US" sz="1400" b="1" dirty="0">
                <a:solidFill>
                  <a:schemeClr val="accent2"/>
                </a:solidFill>
              </a:rPr>
              <a:t> 1 </a:t>
            </a:r>
            <a:r>
              <a:rPr lang="en-US" sz="1400" dirty="0">
                <a:gradFill>
                  <a:gsLst>
                    <a:gs pos="8367">
                      <a:schemeClr val="tx1"/>
                    </a:gs>
                    <a:gs pos="31000">
                      <a:schemeClr val="tx1"/>
                    </a:gs>
                  </a:gsLst>
                  <a:lin ang="5400000" scaled="0"/>
                </a:gradFill>
              </a:rPr>
              <a:t>Intro to Microsoft Graph API</a:t>
            </a:r>
          </a:p>
          <a:p>
            <a:pPr>
              <a:lnSpc>
                <a:spcPct val="90000"/>
              </a:lnSpc>
              <a:defRPr/>
            </a:pPr>
            <a:endParaRPr lang="en-US" sz="1400" dirty="0">
              <a:gradFill>
                <a:gsLst>
                  <a:gs pos="8367">
                    <a:schemeClr val="tx1"/>
                  </a:gs>
                  <a:gs pos="31000">
                    <a:schemeClr val="tx1"/>
                  </a:gs>
                </a:gsLst>
                <a:lin ang="5400000" scaled="0"/>
              </a:gradFill>
            </a:endParaRPr>
          </a:p>
        </p:txBody>
      </p:sp>
    </p:spTree>
    <p:extLst>
      <p:ext uri="{BB962C8B-B14F-4D97-AF65-F5344CB8AC3E}">
        <p14:creationId xmlns:p14="http://schemas.microsoft.com/office/powerpoint/2010/main" val="170251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8" y="2125662"/>
            <a:ext cx="11887200" cy="3287054"/>
          </a:xfrm>
        </p:spPr>
        <p:txBody>
          <a:bodyPr/>
          <a:lstStyle/>
          <a:p>
            <a:r>
              <a:rPr lang="en-US" dirty="0"/>
              <a:t>Demo</a:t>
            </a:r>
            <a:br>
              <a:rPr lang="en-US" dirty="0"/>
            </a:br>
            <a:r>
              <a:rPr lang="en-US" sz="4000" dirty="0"/>
              <a:t>Graph Explorer</a:t>
            </a:r>
            <a:br>
              <a:rPr lang="en-US" sz="4000" dirty="0"/>
            </a:br>
            <a:r>
              <a:rPr lang="en-US" sz="4000" dirty="0"/>
              <a:t>https://graphexplorer2.azurewebsites.net</a:t>
            </a:r>
            <a:br>
              <a:rPr lang="en-US" dirty="0"/>
            </a:br>
            <a:endParaRPr lang="en-US" dirty="0"/>
          </a:p>
        </p:txBody>
      </p:sp>
      <p:sp>
        <p:nvSpPr>
          <p:cNvPr id="8" name="Footer Placeholder 7"/>
          <p:cNvSpPr txBox="1">
            <a:spLocks/>
          </p:cNvSpPr>
          <p:nvPr/>
        </p:nvSpPr>
        <p:spPr>
          <a:xfrm>
            <a:off x="7930124" y="21459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b="1" dirty="0"/>
              <a:t> 1 Intro to Microsoft Graph API</a:t>
            </a:r>
          </a:p>
          <a:p>
            <a:pPr algn="r">
              <a:defRPr/>
            </a:pPr>
            <a:endParaRPr lang="en-US" sz="1400" b="1" dirty="0"/>
          </a:p>
        </p:txBody>
      </p:sp>
    </p:spTree>
    <p:extLst>
      <p:ext uri="{BB962C8B-B14F-4D97-AF65-F5344CB8AC3E}">
        <p14:creationId xmlns:p14="http://schemas.microsoft.com/office/powerpoint/2010/main" val="394237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Getting started</a:t>
            </a:r>
          </a:p>
        </p:txBody>
      </p:sp>
      <p:sp>
        <p:nvSpPr>
          <p:cNvPr id="6" name="Text Placeholder 5"/>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288866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015663"/>
          </a:xfrm>
        </p:spPr>
        <p:txBody>
          <a:bodyPr/>
          <a:lstStyle/>
          <a:p>
            <a:r>
              <a:rPr lang="en-US" sz="6000" dirty="0"/>
              <a:t>http://dev.office.com/getting-started</a:t>
            </a:r>
          </a:p>
        </p:txBody>
      </p:sp>
      <p:sp>
        <p:nvSpPr>
          <p:cNvPr id="4" name="Footer Placeholder 7"/>
          <p:cNvSpPr txBox="1">
            <a:spLocks/>
          </p:cNvSpPr>
          <p:nvPr/>
        </p:nvSpPr>
        <p:spPr>
          <a:xfrm>
            <a:off x="7930124" y="21459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b="1" dirty="0"/>
              <a:t> 2 </a:t>
            </a:r>
            <a:r>
              <a:rPr lang="en-US" sz="1400" dirty="0">
                <a:gradFill>
                  <a:gsLst>
                    <a:gs pos="8367">
                      <a:schemeClr val="tx1"/>
                    </a:gs>
                    <a:gs pos="31000">
                      <a:schemeClr val="tx1"/>
                    </a:gs>
                  </a:gsLst>
                  <a:lin ang="5400000" scaled="0"/>
                </a:gradFill>
              </a:rPr>
              <a:t>Getting started</a:t>
            </a:r>
          </a:p>
          <a:p>
            <a:pPr algn="r">
              <a:defRPr/>
            </a:pPr>
            <a:endParaRPr lang="en-US" sz="1400" dirty="0"/>
          </a:p>
        </p:txBody>
      </p:sp>
    </p:spTree>
    <p:extLst>
      <p:ext uri="{BB962C8B-B14F-4D97-AF65-F5344CB8AC3E}">
        <p14:creationId xmlns:p14="http://schemas.microsoft.com/office/powerpoint/2010/main" val="53725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19108" y="1302726"/>
            <a:ext cx="5641752" cy="5062170"/>
          </a:xfrm>
          <a:prstGeom prst="rect">
            <a:avLst/>
          </a:prstGeom>
        </p:spPr>
      </p:pic>
      <p:sp>
        <p:nvSpPr>
          <p:cNvPr id="3" name="Title 2"/>
          <p:cNvSpPr>
            <a:spLocks noGrp="1"/>
          </p:cNvSpPr>
          <p:nvPr>
            <p:ph type="title"/>
          </p:nvPr>
        </p:nvSpPr>
        <p:spPr/>
        <p:txBody>
          <a:bodyPr/>
          <a:lstStyle/>
          <a:p>
            <a:r>
              <a:rPr lang="en-US" dirty="0"/>
              <a:t>Register app from dev.office.com</a:t>
            </a:r>
          </a:p>
        </p:txBody>
      </p:sp>
      <p:sp>
        <p:nvSpPr>
          <p:cNvPr id="8" name="Footer Placeholder 7"/>
          <p:cNvSpPr txBox="1">
            <a:spLocks noGrp="1"/>
          </p:cNvSpPr>
          <p:nvPr>
            <p:ph type="ftr" sz="quarter" idx="10"/>
          </p:nvPr>
        </p:nvSpPr>
        <p:spPr>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b="1" dirty="0">
                <a:solidFill>
                  <a:schemeClr val="accent6"/>
                </a:solidFill>
              </a:rPr>
              <a:t> 2 </a:t>
            </a:r>
            <a:r>
              <a:rPr lang="en-US" sz="1400" dirty="0">
                <a:gradFill>
                  <a:gsLst>
                    <a:gs pos="8367">
                      <a:schemeClr val="tx1"/>
                    </a:gs>
                    <a:gs pos="31000">
                      <a:schemeClr val="tx1"/>
                    </a:gs>
                  </a:gsLst>
                  <a:lin ang="5400000" scaled="0"/>
                </a:gradFill>
              </a:rPr>
              <a:t>Getting started</a:t>
            </a:r>
          </a:p>
          <a:p>
            <a:pPr algn="r">
              <a:defRPr/>
            </a:pPr>
            <a:endParaRPr lang="en-US" sz="1400" dirty="0"/>
          </a:p>
        </p:txBody>
      </p:sp>
    </p:spTree>
    <p:extLst>
      <p:ext uri="{BB962C8B-B14F-4D97-AF65-F5344CB8AC3E}">
        <p14:creationId xmlns:p14="http://schemas.microsoft.com/office/powerpoint/2010/main" val="279838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8" y="2125662"/>
            <a:ext cx="11887200" cy="1735860"/>
          </a:xfrm>
        </p:spPr>
        <p:txBody>
          <a:bodyPr/>
          <a:lstStyle/>
          <a:p>
            <a:r>
              <a:rPr lang="en-US" dirty="0"/>
              <a:t>Demo</a:t>
            </a:r>
            <a:br>
              <a:rPr lang="en-US" dirty="0"/>
            </a:br>
            <a:r>
              <a:rPr lang="en-US" sz="4000" dirty="0"/>
              <a:t>Registering application</a:t>
            </a:r>
          </a:p>
        </p:txBody>
      </p:sp>
      <p:grpSp>
        <p:nvGrpSpPr>
          <p:cNvPr id="7" name="Group 6"/>
          <p:cNvGrpSpPr/>
          <p:nvPr/>
        </p:nvGrpSpPr>
        <p:grpSpPr>
          <a:xfrm>
            <a:off x="7166728" y="2312893"/>
            <a:ext cx="4812548" cy="4047565"/>
            <a:chOff x="8443913" y="4611688"/>
            <a:chExt cx="2676525" cy="2251075"/>
          </a:xfrm>
        </p:grpSpPr>
        <p:sp>
          <p:nvSpPr>
            <p:cNvPr id="8" name="Freeform 5"/>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Rectangle 6"/>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7"/>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Oval 8"/>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Oval 9"/>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Oval 10"/>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1"/>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2"/>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3"/>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4"/>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5"/>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6"/>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7"/>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18"/>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9"/>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0"/>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21"/>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2"/>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3"/>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24"/>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5"/>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6"/>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7"/>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Oval 28"/>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29"/>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30"/>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31"/>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32"/>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Rectangle 33"/>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34"/>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35"/>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36"/>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Rectangle 37"/>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38"/>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39"/>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40"/>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Oval 41"/>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Oval 42"/>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Oval 43"/>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Freeform 44"/>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45"/>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Oval 46"/>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Rectangle 47"/>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Rectangle 48"/>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Oval 49"/>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50"/>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Freeform 51"/>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Oval 52"/>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Oval 53"/>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Oval 54"/>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5"/>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6"/>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7"/>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58"/>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59"/>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0"/>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1"/>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2"/>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3"/>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4"/>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5"/>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6"/>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7"/>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68"/>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69"/>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70"/>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1"/>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2"/>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3"/>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4"/>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5"/>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6"/>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77"/>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78"/>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Rectangle 79"/>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0"/>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81"/>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2"/>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3"/>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4"/>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5"/>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6"/>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7"/>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88"/>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89"/>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90"/>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1"/>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2"/>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Oval 93"/>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4"/>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95"/>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Oval 96"/>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97"/>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98"/>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99"/>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0"/>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101"/>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102"/>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Rectangle 103"/>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Rectangle 104"/>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5"/>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6"/>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Rectangle 107"/>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08"/>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09"/>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Rectangle 110"/>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1"/>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2"/>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3"/>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4"/>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Rectangle 115"/>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Rectangle 116"/>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7"/>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18"/>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19"/>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31" name="Footer Placeholder 7"/>
          <p:cNvSpPr txBox="1">
            <a:spLocks/>
          </p:cNvSpPr>
          <p:nvPr/>
        </p:nvSpPr>
        <p:spPr>
          <a:xfrm>
            <a:off x="7930124" y="21459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b="1" dirty="0"/>
              <a:t> 2 </a:t>
            </a:r>
            <a:r>
              <a:rPr lang="en-US" sz="1400" dirty="0">
                <a:gradFill>
                  <a:gsLst>
                    <a:gs pos="8367">
                      <a:schemeClr val="tx1"/>
                    </a:gs>
                    <a:gs pos="31000">
                      <a:schemeClr val="tx1"/>
                    </a:gs>
                  </a:gsLst>
                  <a:lin ang="5400000" scaled="0"/>
                </a:gradFill>
              </a:rPr>
              <a:t>Getting started</a:t>
            </a:r>
          </a:p>
          <a:p>
            <a:pPr algn="r">
              <a:defRPr/>
            </a:pPr>
            <a:endParaRPr lang="en-US" sz="1400" dirty="0"/>
          </a:p>
        </p:txBody>
      </p:sp>
    </p:spTree>
    <p:extLst>
      <p:ext uri="{BB962C8B-B14F-4D97-AF65-F5344CB8AC3E}">
        <p14:creationId xmlns:p14="http://schemas.microsoft.com/office/powerpoint/2010/main" val="332978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843855"/>
          </a:xfrm>
        </p:spPr>
        <p:txBody>
          <a:bodyPr anchor="t"/>
          <a:lstStyle/>
          <a:p>
            <a:r>
              <a:rPr lang="en-US" dirty="0"/>
              <a:t>First web application demo</a:t>
            </a:r>
            <a:br>
              <a:rPr lang="en-US" dirty="0"/>
            </a:br>
            <a:r>
              <a:rPr lang="en-US" sz="4000" dirty="0"/>
              <a:t>Clone/Download sample</a:t>
            </a:r>
            <a:br>
              <a:rPr lang="en-US" sz="4000" dirty="0"/>
            </a:br>
            <a:r>
              <a:rPr lang="en-US" sz="4000" dirty="0"/>
              <a:t>Add client ID into app.js</a:t>
            </a:r>
            <a:br>
              <a:rPr lang="en-US" sz="4000" dirty="0"/>
            </a:br>
            <a:r>
              <a:rPr lang="en-US" sz="4000" dirty="0"/>
              <a:t>Run demo </a:t>
            </a:r>
          </a:p>
        </p:txBody>
      </p:sp>
      <p:sp>
        <p:nvSpPr>
          <p:cNvPr id="7" name="Footer Placeholder 7"/>
          <p:cNvSpPr txBox="1">
            <a:spLocks/>
          </p:cNvSpPr>
          <p:nvPr/>
        </p:nvSpPr>
        <p:spPr>
          <a:xfrm>
            <a:off x="7930124" y="21459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b="1" dirty="0"/>
              <a:t> 2 </a:t>
            </a:r>
            <a:r>
              <a:rPr lang="en-US" sz="1400" dirty="0">
                <a:gradFill>
                  <a:gsLst>
                    <a:gs pos="8367">
                      <a:schemeClr val="tx1"/>
                    </a:gs>
                    <a:gs pos="31000">
                      <a:schemeClr val="tx1"/>
                    </a:gs>
                  </a:gsLst>
                  <a:lin ang="5400000" scaled="0"/>
                </a:gradFill>
              </a:rPr>
              <a:t>Getting started</a:t>
            </a:r>
          </a:p>
          <a:p>
            <a:pPr algn="r">
              <a:defRPr/>
            </a:pPr>
            <a:endParaRPr lang="en-US" sz="1400" dirty="0"/>
          </a:p>
        </p:txBody>
      </p:sp>
    </p:spTree>
    <p:extLst>
      <p:ext uri="{BB962C8B-B14F-4D97-AF65-F5344CB8AC3E}">
        <p14:creationId xmlns:p14="http://schemas.microsoft.com/office/powerpoint/2010/main" val="237615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nchor="t"/>
          <a:lstStyle/>
          <a:p>
            <a:r>
              <a:rPr lang="en-US" dirty="0"/>
              <a:t>Getting started with the Microsoft Graph API</a:t>
            </a:r>
          </a:p>
        </p:txBody>
      </p:sp>
    </p:spTree>
    <p:extLst>
      <p:ext uri="{BB962C8B-B14F-4D97-AF65-F5344CB8AC3E}">
        <p14:creationId xmlns:p14="http://schemas.microsoft.com/office/powerpoint/2010/main" val="379104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8" y="2125662"/>
            <a:ext cx="11887200" cy="2788456"/>
          </a:xfrm>
        </p:spPr>
        <p:txBody>
          <a:bodyPr/>
          <a:lstStyle/>
          <a:p>
            <a:r>
              <a:rPr lang="en-US" dirty="0"/>
              <a:t>Demo</a:t>
            </a:r>
            <a:br>
              <a:rPr lang="en-US" dirty="0"/>
            </a:br>
            <a:r>
              <a:rPr lang="en-US" sz="4400" dirty="0"/>
              <a:t>AngularJS HTML/JS project demo</a:t>
            </a:r>
            <a:br>
              <a:rPr lang="en-US" dirty="0"/>
            </a:br>
            <a:endParaRPr lang="en-US" dirty="0"/>
          </a:p>
        </p:txBody>
      </p:sp>
      <p:sp>
        <p:nvSpPr>
          <p:cNvPr id="57" name="Footer Placeholder 7"/>
          <p:cNvSpPr txBox="1">
            <a:spLocks/>
          </p:cNvSpPr>
          <p:nvPr/>
        </p:nvSpPr>
        <p:spPr>
          <a:xfrm>
            <a:off x="7930124" y="21459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b="1" dirty="0"/>
              <a:t> 2 </a:t>
            </a:r>
            <a:r>
              <a:rPr lang="en-US" sz="1400" dirty="0">
                <a:gradFill>
                  <a:gsLst>
                    <a:gs pos="8367">
                      <a:schemeClr val="tx1"/>
                    </a:gs>
                    <a:gs pos="31000">
                      <a:schemeClr val="tx1"/>
                    </a:gs>
                  </a:gsLst>
                  <a:lin ang="5400000" scaled="0"/>
                </a:gradFill>
              </a:rPr>
              <a:t>Getting started</a:t>
            </a:r>
          </a:p>
          <a:p>
            <a:pPr algn="r">
              <a:defRPr/>
            </a:pPr>
            <a:endParaRPr lang="en-US" sz="1400" dirty="0"/>
          </a:p>
        </p:txBody>
      </p:sp>
    </p:spTree>
    <p:extLst>
      <p:ext uri="{BB962C8B-B14F-4D97-AF65-F5344CB8AC3E}">
        <p14:creationId xmlns:p14="http://schemas.microsoft.com/office/powerpoint/2010/main" val="217041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2" name="Text Placeholder 1"/>
          <p:cNvSpPr>
            <a:spLocks noGrp="1"/>
          </p:cNvSpPr>
          <p:nvPr>
            <p:ph type="body" sz="quarter" idx="4294967295"/>
          </p:nvPr>
        </p:nvSpPr>
        <p:spPr>
          <a:xfrm>
            <a:off x="1039432" y="1681288"/>
            <a:ext cx="7315200" cy="738664"/>
          </a:xfrm>
        </p:spPr>
        <p:txBody>
          <a:bodyPr/>
          <a:lstStyle/>
          <a:p>
            <a:pPr marL="0" indent="0">
              <a:buNone/>
            </a:pPr>
            <a:r>
              <a:rPr lang="en-US" dirty="0"/>
              <a:t>Intro to the Microsoft Graph API</a:t>
            </a:r>
          </a:p>
        </p:txBody>
      </p:sp>
      <p:grpSp>
        <p:nvGrpSpPr>
          <p:cNvPr id="10" name="Group 9"/>
          <p:cNvGrpSpPr/>
          <p:nvPr/>
        </p:nvGrpSpPr>
        <p:grpSpPr>
          <a:xfrm>
            <a:off x="457580" y="2883492"/>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457580" y="1868523"/>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3829190"/>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9" name="Text Placeholder 1"/>
          <p:cNvSpPr txBox="1">
            <a:spLocks/>
          </p:cNvSpPr>
          <p:nvPr/>
        </p:nvSpPr>
        <p:spPr>
          <a:xfrm>
            <a:off x="1039432" y="2696257"/>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Getting started</a:t>
            </a:r>
          </a:p>
        </p:txBody>
      </p:sp>
      <p:sp>
        <p:nvSpPr>
          <p:cNvPr id="20" name="Text Placeholder 1"/>
          <p:cNvSpPr txBox="1">
            <a:spLocks/>
          </p:cNvSpPr>
          <p:nvPr/>
        </p:nvSpPr>
        <p:spPr>
          <a:xfrm>
            <a:off x="1039432" y="3641955"/>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Demos</a:t>
            </a:r>
          </a:p>
        </p:txBody>
      </p:sp>
    </p:spTree>
    <p:extLst>
      <p:ext uri="{BB962C8B-B14F-4D97-AF65-F5344CB8AC3E}">
        <p14:creationId xmlns:p14="http://schemas.microsoft.com/office/powerpoint/2010/main" val="328518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sp>
        <p:nvSpPr>
          <p:cNvPr id="3" name="Text Placeholder 2"/>
          <p:cNvSpPr>
            <a:spLocks noGrp="1"/>
          </p:cNvSpPr>
          <p:nvPr>
            <p:ph type="body" sz="quarter" idx="10"/>
          </p:nvPr>
        </p:nvSpPr>
        <p:spPr/>
        <p:txBody>
          <a:bodyPr/>
          <a:lstStyle/>
          <a:p>
            <a:pPr marL="342900" lvl="0" indent="-342900">
              <a:spcBef>
                <a:spcPts val="2400"/>
              </a:spcBef>
              <a:buClr>
                <a:srgbClr val="FFFFFF"/>
              </a:buClr>
              <a:buFont typeface="Arial" pitchFamily="34" charset="0"/>
              <a:buChar char="•"/>
            </a:pPr>
            <a:r>
              <a:rPr lang="en-US" sz="3600" dirty="0">
                <a:solidFill>
                  <a:srgbClr val="797A7D"/>
                </a:solidFill>
                <a:hlinkClick r:id="rId2"/>
              </a:rPr>
              <a:t>Getting Started with  APIs</a:t>
            </a:r>
            <a:endParaRPr lang="en-US" sz="3600" dirty="0">
              <a:solidFill>
                <a:srgbClr val="797A7D"/>
              </a:solidFill>
            </a:endParaRPr>
          </a:p>
          <a:p>
            <a:pPr marL="342900" lvl="0" indent="-342900">
              <a:spcBef>
                <a:spcPts val="2400"/>
              </a:spcBef>
              <a:buClr>
                <a:srgbClr val="FFFFFF"/>
              </a:buClr>
              <a:buFont typeface="Arial" pitchFamily="34" charset="0"/>
              <a:buChar char="•"/>
            </a:pPr>
            <a:r>
              <a:rPr lang="en-US" sz="3600" dirty="0">
                <a:solidFill>
                  <a:srgbClr val="797A7D"/>
                </a:solidFill>
                <a:hlinkClick r:id="rId3"/>
              </a:rPr>
              <a:t>Microsoft Graph API Code Samples  </a:t>
            </a:r>
            <a:endParaRPr lang="en-US" sz="3600" dirty="0">
              <a:solidFill>
                <a:srgbClr val="797A7D"/>
              </a:solidFill>
            </a:endParaRPr>
          </a:p>
          <a:p>
            <a:pPr marL="342900" lvl="0" indent="-342900">
              <a:spcBef>
                <a:spcPts val="2400"/>
              </a:spcBef>
              <a:buClr>
                <a:srgbClr val="FFFFFF"/>
              </a:buClr>
              <a:buFont typeface="Arial" pitchFamily="34" charset="0"/>
              <a:buChar char="•"/>
            </a:pPr>
            <a:r>
              <a:rPr lang="en-US" sz="3600" dirty="0">
                <a:solidFill>
                  <a:srgbClr val="797A7D"/>
                </a:solidFill>
                <a:hlinkClick r:id="rId3"/>
              </a:rPr>
              <a:t>Microsoft Graph </a:t>
            </a:r>
            <a:r>
              <a:rPr lang="en-US" sz="3600" dirty="0">
                <a:solidFill>
                  <a:srgbClr val="797A7D"/>
                </a:solidFill>
                <a:hlinkClick r:id="rId4"/>
              </a:rPr>
              <a:t>API Training videos </a:t>
            </a:r>
            <a:br>
              <a:rPr lang="en-US" sz="3600" dirty="0">
                <a:solidFill>
                  <a:srgbClr val="797A7D"/>
                </a:solidFill>
                <a:hlinkClick r:id="rId4"/>
              </a:rPr>
            </a:br>
            <a:r>
              <a:rPr lang="en-US" sz="3600" dirty="0">
                <a:solidFill>
                  <a:srgbClr val="797A7D"/>
                </a:solidFill>
                <a:hlinkClick r:id="rId4"/>
              </a:rPr>
              <a:t>&amp; hands on labs </a:t>
            </a:r>
            <a:endParaRPr lang="en-US" sz="3600" dirty="0">
              <a:solidFill>
                <a:srgbClr val="797A7D"/>
              </a:solidFill>
            </a:endParaRPr>
          </a:p>
          <a:p>
            <a:pPr marL="342900" lvl="0" indent="-342900">
              <a:spcBef>
                <a:spcPts val="2400"/>
              </a:spcBef>
              <a:buClr>
                <a:srgbClr val="FFFFFF"/>
              </a:buClr>
              <a:buFont typeface="Arial" pitchFamily="34" charset="0"/>
              <a:buChar char="•"/>
            </a:pPr>
            <a:r>
              <a:rPr lang="en-US" sz="3600" dirty="0">
                <a:solidFill>
                  <a:srgbClr val="797A7D"/>
                </a:solidFill>
                <a:hlinkClick r:id="rId3"/>
              </a:rPr>
              <a:t>Microsoft Graph </a:t>
            </a:r>
            <a:r>
              <a:rPr lang="en-US" sz="3600" dirty="0">
                <a:solidFill>
                  <a:srgbClr val="797A7D"/>
                </a:solidFill>
                <a:hlinkClick r:id="rId5"/>
              </a:rPr>
              <a:t>API documentation</a:t>
            </a:r>
            <a:endParaRPr lang="en-US" sz="3600" dirty="0">
              <a:solidFill>
                <a:srgbClr val="797A7D"/>
              </a:solidFill>
            </a:endParaRPr>
          </a:p>
        </p:txBody>
      </p:sp>
      <p:grpSp>
        <p:nvGrpSpPr>
          <p:cNvPr id="19" name="Group 18"/>
          <p:cNvGrpSpPr/>
          <p:nvPr/>
        </p:nvGrpSpPr>
        <p:grpSpPr>
          <a:xfrm>
            <a:off x="8595651" y="2113047"/>
            <a:ext cx="4084253" cy="5486900"/>
            <a:chOff x="7841294" y="1339954"/>
            <a:chExt cx="4004533" cy="5379802"/>
          </a:xfrm>
        </p:grpSpPr>
        <p:sp>
          <p:nvSpPr>
            <p:cNvPr id="20"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21"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22"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23"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24"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25"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26"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sp>
          <p:nvSpPr>
            <p:cNvPr id="27"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endParaRPr>
            </a:p>
          </p:txBody>
        </p:sp>
      </p:grpSp>
    </p:spTree>
    <p:extLst>
      <p:ext uri="{BB962C8B-B14F-4D97-AF65-F5344CB8AC3E}">
        <p14:creationId xmlns:p14="http://schemas.microsoft.com/office/powerpoint/2010/main" val="56540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Developer Program Launch</a:t>
            </a:r>
            <a:endParaRPr lang="en-US" dirty="0"/>
          </a:p>
        </p:txBody>
      </p:sp>
      <p:sp>
        <p:nvSpPr>
          <p:cNvPr id="7" name="Content Placeholder 6"/>
          <p:cNvSpPr>
            <a:spLocks noGrp="1"/>
          </p:cNvSpPr>
          <p:nvPr>
            <p:ph type="body" sz="quarter" idx="4294967295"/>
          </p:nvPr>
        </p:nvSpPr>
        <p:spPr>
          <a:xfrm>
            <a:off x="0" y="5197475"/>
            <a:ext cx="12192000" cy="615950"/>
          </a:xfrm>
          <a:prstGeom prst="rect">
            <a:avLst/>
          </a:prstGeom>
          <a:noFill/>
          <a:ln>
            <a:noFill/>
          </a:ln>
        </p:spPr>
        <p:txBody>
          <a:bodyPr/>
          <a:lstStyle/>
          <a:p>
            <a:pPr marL="0" indent="0" algn="ctr">
              <a:buNone/>
            </a:pPr>
            <a:r>
              <a:rPr lang="en-US" sz="3137" dirty="0">
                <a:hlinkClick r:id="rId3"/>
              </a:rPr>
              <a:t>http://dev.office.com/devprogram</a:t>
            </a:r>
            <a:r>
              <a:rPr lang="en-US" sz="3137" dirty="0"/>
              <a:t> </a:t>
            </a:r>
          </a:p>
        </p:txBody>
      </p:sp>
      <p:grpSp>
        <p:nvGrpSpPr>
          <p:cNvPr id="83" name="Group 82"/>
          <p:cNvGrpSpPr/>
          <p:nvPr/>
        </p:nvGrpSpPr>
        <p:grpSpPr>
          <a:xfrm>
            <a:off x="4693071" y="3204681"/>
            <a:ext cx="3053448" cy="3742884"/>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noFill/>
                <a:effectLst/>
                <a:uLnTx/>
                <a:uFillTx/>
                <a:latin typeface="Segoe UI"/>
                <a:ea typeface="+mn-ea"/>
                <a:cs typeface="+mn-cs"/>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noFill/>
                <a:effectLst/>
                <a:uLnTx/>
                <a:uFillTx/>
                <a:latin typeface="Segoe UI"/>
                <a:ea typeface="+mn-ea"/>
                <a:cs typeface="+mn-cs"/>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noFill/>
                <a:effectLst/>
                <a:uLnTx/>
                <a:uFillTx/>
                <a:latin typeface="Segoe UI"/>
                <a:ea typeface="+mn-ea"/>
                <a:cs typeface="+mn-cs"/>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noFill/>
                <a:effectLst/>
                <a:uLnTx/>
                <a:uFillTx/>
                <a:latin typeface="Segoe UI"/>
                <a:ea typeface="+mn-ea"/>
                <a:cs typeface="+mn-cs"/>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noFill/>
                <a:effectLst/>
                <a:uLnTx/>
                <a:uFillTx/>
                <a:latin typeface="Segoe UI"/>
                <a:ea typeface="+mn-ea"/>
                <a:cs typeface="+mn-cs"/>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noFill/>
                <a:effectLst/>
                <a:uLnTx/>
                <a:uFillTx/>
                <a:latin typeface="Segoe UI"/>
                <a:ea typeface="+mn-ea"/>
                <a:cs typeface="+mn-cs"/>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noFill/>
                <a:effectLst/>
                <a:uLnTx/>
                <a:uFillTx/>
                <a:latin typeface="Segoe UI"/>
                <a:ea typeface="+mn-ea"/>
                <a:cs typeface="+mn-cs"/>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noFill/>
                <a:effectLst/>
                <a:uLnTx/>
                <a:uFillTx/>
                <a:latin typeface="Segoe UI"/>
                <a:ea typeface="+mn-ea"/>
                <a:cs typeface="+mn-cs"/>
              </a:endParaRPr>
            </a:p>
          </p:txBody>
        </p:sp>
      </p:grpSp>
      <p:grpSp>
        <p:nvGrpSpPr>
          <p:cNvPr id="294" name="Group 293"/>
          <p:cNvGrpSpPr/>
          <p:nvPr/>
        </p:nvGrpSpPr>
        <p:grpSpPr>
          <a:xfrm>
            <a:off x="579438" y="2328695"/>
            <a:ext cx="2290317" cy="1899930"/>
            <a:chOff x="457200" y="2260433"/>
            <a:chExt cx="2290317" cy="1899930"/>
          </a:xfrm>
        </p:grpSpPr>
        <p:sp>
          <p:nvSpPr>
            <p:cNvPr id="67" name="Rectangle 66"/>
            <p:cNvSpPr/>
            <p:nvPr/>
          </p:nvSpPr>
          <p:spPr>
            <a:xfrm>
              <a:off x="457200" y="3466393"/>
              <a:ext cx="2290317" cy="69397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Email </a:t>
              </a:r>
              <a:b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br>
              <a: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4224" y="2351088"/>
            <a:ext cx="1610489" cy="2181149"/>
            <a:chOff x="3320378" y="2282825"/>
            <a:chExt cx="1610489" cy="2181149"/>
          </a:xfrm>
        </p:grpSpPr>
        <p:sp>
          <p:nvSpPr>
            <p:cNvPr id="1041" name="Rectangle 1040"/>
            <p:cNvSpPr/>
            <p:nvPr/>
          </p:nvSpPr>
          <p:spPr>
            <a:xfrm>
              <a:off x="3320378" y="3466393"/>
              <a:ext cx="1610489" cy="997581"/>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26" name="TextBox 1125"/>
              <p:cNvSpPr txBox="1"/>
              <p:nvPr/>
            </p:nvSpPr>
            <p:spPr>
              <a:xfrm>
                <a:off x="3534023" y="2405361"/>
                <a:ext cx="1223320" cy="489365"/>
              </a:xfrm>
              <a:prstGeom prst="rect">
                <a:avLst/>
              </a:prstGeom>
              <a:noFill/>
            </p:spPr>
            <p:txBody>
              <a:bodyPr wrap="square" lIns="0" tIns="146304" rIns="0" bIns="146304" rtlCol="0" anchor="ctr" anchorCtr="0">
                <a:sp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grpSp>
        </p:grpSp>
      </p:grpSp>
      <p:grpSp>
        <p:nvGrpSpPr>
          <p:cNvPr id="302" name="Group 301"/>
          <p:cNvGrpSpPr/>
          <p:nvPr/>
        </p:nvGrpSpPr>
        <p:grpSpPr>
          <a:xfrm>
            <a:off x="5549182" y="2281789"/>
            <a:ext cx="1610489" cy="1946836"/>
            <a:chOff x="5503728" y="2213527"/>
            <a:chExt cx="1610489" cy="1946836"/>
          </a:xfrm>
        </p:grpSpPr>
        <p:sp>
          <p:nvSpPr>
            <p:cNvPr id="134" name="Rectangle 133"/>
            <p:cNvSpPr/>
            <p:nvPr/>
          </p:nvSpPr>
          <p:spPr>
            <a:xfrm>
              <a:off x="5503728" y="3466393"/>
              <a:ext cx="1610489" cy="69397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Free </a:t>
              </a:r>
              <a:b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br>
              <a: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4139" y="2281637"/>
            <a:ext cx="1745006" cy="1946989"/>
            <a:chOff x="7453007" y="2213374"/>
            <a:chExt cx="1745006" cy="1946989"/>
          </a:xfrm>
        </p:grpSpPr>
        <p:sp>
          <p:nvSpPr>
            <p:cNvPr id="142" name="Rectangle 141"/>
            <p:cNvSpPr/>
            <p:nvPr/>
          </p:nvSpPr>
          <p:spPr>
            <a:xfrm>
              <a:off x="7520266" y="3466393"/>
              <a:ext cx="1610489" cy="693970"/>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Free </a:t>
              </a:r>
              <a:b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br>
              <a: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3615" y="2284413"/>
            <a:ext cx="1610489" cy="1793351"/>
            <a:chOff x="9851377" y="2216150"/>
            <a:chExt cx="1610489" cy="1793351"/>
          </a:xfrm>
        </p:grpSpPr>
        <p:sp>
          <p:nvSpPr>
            <p:cNvPr id="177" name="Rectangle 176"/>
            <p:cNvSpPr/>
            <p:nvPr/>
          </p:nvSpPr>
          <p:spPr>
            <a:xfrm>
              <a:off x="9851377" y="3617256"/>
              <a:ext cx="1610489" cy="392245"/>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dirty="0">
                  <a:ln>
                    <a:noFill/>
                  </a:ln>
                  <a:gradFill>
                    <a:gsLst>
                      <a:gs pos="28319">
                        <a:srgbClr val="000000"/>
                      </a:gs>
                      <a:gs pos="52212">
                        <a:srgbClr val="000000"/>
                      </a:gs>
                    </a:gsLst>
                    <a:lin ang="5400000" scaled="0"/>
                  </a:gradFill>
                  <a:effectLst/>
                  <a:uLnTx/>
                  <a:uFillTx/>
                  <a:latin typeface="Segoe UI"/>
                  <a:ea typeface="+mn-ea"/>
                  <a:cs typeface="+mn-cs"/>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gradFill>
                      <a:gsLst>
                        <a:gs pos="28319">
                          <a:srgbClr val="000000"/>
                        </a:gs>
                        <a:gs pos="52212">
                          <a:srgbClr val="000000"/>
                        </a:gs>
                      </a:gsLst>
                      <a:lin ang="5400000" scaled="0"/>
                    </a:gradFill>
                    <a:effectLst/>
                    <a:uLnTx/>
                    <a:uFillTx/>
                    <a:latin typeface="Segoe UI"/>
                    <a:ea typeface="+mn-ea"/>
                    <a:cs typeface="+mn-cs"/>
                  </a:endParaRPr>
                </a:p>
              </p:txBody>
            </p:sp>
          </p:grpSp>
        </p:grpSp>
      </p:grpSp>
    </p:spTree>
    <p:extLst>
      <p:ext uri="{BB962C8B-B14F-4D97-AF65-F5344CB8AC3E}">
        <p14:creationId xmlns:p14="http://schemas.microsoft.com/office/powerpoint/2010/main" val="246068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7981E-6 -0.08375 L -2.27981E-6 -2.00182E-6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2.27981E-6 -0.08375 L -2.27981E-6 -2.00182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109512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993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br>
              <a:rPr lang="en-US"/>
            </a:br>
            <a:endParaRPr lang="en-US" dirty="0"/>
          </a:p>
        </p:txBody>
      </p:sp>
      <p:sp>
        <p:nvSpPr>
          <p:cNvPr id="2" name="Text Placeholder 1"/>
          <p:cNvSpPr>
            <a:spLocks noGrp="1"/>
          </p:cNvSpPr>
          <p:nvPr>
            <p:ph type="body" sz="quarter" idx="4294967295"/>
          </p:nvPr>
        </p:nvSpPr>
        <p:spPr>
          <a:xfrm>
            <a:off x="1039432" y="1681288"/>
            <a:ext cx="7315200" cy="738664"/>
          </a:xfrm>
        </p:spPr>
        <p:txBody>
          <a:bodyPr/>
          <a:lstStyle/>
          <a:p>
            <a:pPr marL="0" indent="0">
              <a:buNone/>
            </a:pPr>
            <a:r>
              <a:rPr lang="en-US" dirty="0"/>
              <a:t>Intro to the Microsoft Graph API</a:t>
            </a:r>
          </a:p>
        </p:txBody>
      </p:sp>
      <p:grpSp>
        <p:nvGrpSpPr>
          <p:cNvPr id="10" name="Group 9"/>
          <p:cNvGrpSpPr/>
          <p:nvPr/>
        </p:nvGrpSpPr>
        <p:grpSpPr>
          <a:xfrm>
            <a:off x="457580" y="2883492"/>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457580" y="1868523"/>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3829190"/>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9" name="Text Placeholder 1"/>
          <p:cNvSpPr txBox="1">
            <a:spLocks/>
          </p:cNvSpPr>
          <p:nvPr/>
        </p:nvSpPr>
        <p:spPr>
          <a:xfrm>
            <a:off x="1039432" y="2696257"/>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Getting started</a:t>
            </a:r>
          </a:p>
        </p:txBody>
      </p:sp>
      <p:sp>
        <p:nvSpPr>
          <p:cNvPr id="20" name="Text Placeholder 1"/>
          <p:cNvSpPr txBox="1">
            <a:spLocks/>
          </p:cNvSpPr>
          <p:nvPr/>
        </p:nvSpPr>
        <p:spPr>
          <a:xfrm>
            <a:off x="1039432" y="3641955"/>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Demos</a:t>
            </a:r>
          </a:p>
        </p:txBody>
      </p:sp>
    </p:spTree>
    <p:extLst>
      <p:ext uri="{BB962C8B-B14F-4D97-AF65-F5344CB8AC3E}">
        <p14:creationId xmlns:p14="http://schemas.microsoft.com/office/powerpoint/2010/main" val="394643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252845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103438" y="2076884"/>
            <a:ext cx="5938838" cy="1292662"/>
          </a:xfrm>
        </p:spPr>
        <p:txBody>
          <a:bodyPr/>
          <a:lstStyle/>
          <a:p>
            <a:r>
              <a:rPr lang="en-US" dirty="0"/>
              <a:t>Intro to the Microsoft Graph API</a:t>
            </a:r>
          </a:p>
        </p:txBody>
      </p:sp>
      <p:sp>
        <p:nvSpPr>
          <p:cNvPr id="6" name="Text Placeholder 5"/>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6378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Office 365 Microsoft Graph API</a:t>
            </a:r>
            <a:endParaRPr lang="en-US" dirty="0"/>
          </a:p>
        </p:txBody>
      </p:sp>
      <p:grpSp>
        <p:nvGrpSpPr>
          <p:cNvPr id="3" name="Group 2"/>
          <p:cNvGrpSpPr/>
          <p:nvPr/>
        </p:nvGrpSpPr>
        <p:grpSpPr>
          <a:xfrm>
            <a:off x="427654" y="1422130"/>
            <a:ext cx="10817959" cy="4438778"/>
            <a:chOff x="1176124" y="1418897"/>
            <a:chExt cx="10822311" cy="4440565"/>
          </a:xfrm>
        </p:grpSpPr>
        <p:cxnSp>
          <p:nvCxnSpPr>
            <p:cNvPr id="63" name="Straight Connector 62"/>
            <p:cNvCxnSpPr/>
            <p:nvPr/>
          </p:nvCxnSpPr>
          <p:spPr>
            <a:xfrm flipV="1">
              <a:off x="2041773" y="4141098"/>
              <a:ext cx="4582973" cy="21160"/>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176125" y="2486786"/>
              <a:ext cx="6724713" cy="743780"/>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endParaRPr lang="en-GB" sz="2399">
                <a:solidFill>
                  <a:prstClr val="white"/>
                </a:solidFill>
                <a:latin typeface="Calibri" panose="020F0502020204030204"/>
              </a:endParaRPr>
            </a:p>
          </p:txBody>
        </p:sp>
        <p:sp>
          <p:nvSpPr>
            <p:cNvPr id="51" name="Title 1"/>
            <p:cNvSpPr txBox="1">
              <a:spLocks/>
            </p:cNvSpPr>
            <p:nvPr/>
          </p:nvSpPr>
          <p:spPr>
            <a:xfrm>
              <a:off x="1176125" y="2605407"/>
              <a:ext cx="6702442" cy="361486"/>
            </a:xfrm>
            <a:prstGeom prst="rect">
              <a:avLst/>
            </a:prstGeom>
          </p:spPr>
          <p:txBody>
            <a:bodyPr vert="horz" lIns="93223" tIns="46611" rIns="93223" bIns="46611"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32227">
                <a:lnSpc>
                  <a:spcPct val="150000"/>
                </a:lnSpc>
              </a:pPr>
              <a:r>
                <a:rPr lang="en-US" sz="3200" dirty="0">
                  <a:solidFill>
                    <a:prstClr val="white"/>
                  </a:solidFill>
                  <a:latin typeface="Segoe UI" panose="020B0502040204020203" pitchFamily="34" charset="0"/>
                  <a:cs typeface="Segoe UI" panose="020B0502040204020203" pitchFamily="34" charset="0"/>
                </a:rPr>
                <a:t>https://graph.microsoft.com/</a:t>
              </a:r>
            </a:p>
          </p:txBody>
        </p:sp>
        <p:cxnSp>
          <p:nvCxnSpPr>
            <p:cNvPr id="15" name="Straight Arrow Connector 102"/>
            <p:cNvCxnSpPr/>
            <p:nvPr/>
          </p:nvCxnSpPr>
          <p:spPr>
            <a:xfrm flipV="1">
              <a:off x="6671189" y="3232865"/>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103"/>
            <p:cNvCxnSpPr/>
            <p:nvPr/>
          </p:nvCxnSpPr>
          <p:spPr>
            <a:xfrm flipV="1">
              <a:off x="5675507" y="3231621"/>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104"/>
            <p:cNvCxnSpPr/>
            <p:nvPr/>
          </p:nvCxnSpPr>
          <p:spPr>
            <a:xfrm flipV="1">
              <a:off x="4686485" y="3226422"/>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105"/>
            <p:cNvCxnSpPr/>
            <p:nvPr/>
          </p:nvCxnSpPr>
          <p:spPr>
            <a:xfrm flipV="1">
              <a:off x="3723597" y="3229047"/>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06"/>
            <p:cNvCxnSpPr/>
            <p:nvPr/>
          </p:nvCxnSpPr>
          <p:spPr>
            <a:xfrm flipV="1">
              <a:off x="1771810" y="3226422"/>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07"/>
            <p:cNvCxnSpPr/>
            <p:nvPr/>
          </p:nvCxnSpPr>
          <p:spPr>
            <a:xfrm flipV="1">
              <a:off x="2741680" y="3226422"/>
              <a:ext cx="0" cy="511460"/>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08"/>
            <p:cNvCxnSpPr/>
            <p:nvPr/>
          </p:nvCxnSpPr>
          <p:spPr>
            <a:xfrm flipH="1">
              <a:off x="7437437" y="3220993"/>
              <a:ext cx="4241" cy="2046379"/>
            </a:xfrm>
            <a:prstGeom prst="straightConnector1">
              <a:avLst/>
            </a:prstGeom>
            <a:ln w="38100">
              <a:solidFill>
                <a:srgbClr val="0072C6"/>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80" name="Group 112"/>
            <p:cNvGrpSpPr/>
            <p:nvPr/>
          </p:nvGrpSpPr>
          <p:grpSpPr>
            <a:xfrm>
              <a:off x="6823456" y="3494993"/>
              <a:ext cx="145610" cy="327521"/>
              <a:chOff x="7565604" y="5053690"/>
              <a:chExt cx="185585" cy="417438"/>
            </a:xfrm>
          </p:grpSpPr>
          <p:cxnSp>
            <p:nvCxnSpPr>
              <p:cNvPr id="81"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82"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endParaRPr>
              </a:p>
            </p:txBody>
          </p:sp>
        </p:grpSp>
        <p:grpSp>
          <p:nvGrpSpPr>
            <p:cNvPr id="86" name="Group 115"/>
            <p:cNvGrpSpPr/>
            <p:nvPr/>
          </p:nvGrpSpPr>
          <p:grpSpPr>
            <a:xfrm>
              <a:off x="5850836" y="3493749"/>
              <a:ext cx="145610" cy="327521"/>
              <a:chOff x="7565604" y="5053690"/>
              <a:chExt cx="185585" cy="417438"/>
            </a:xfrm>
          </p:grpSpPr>
          <p:cxnSp>
            <p:nvCxnSpPr>
              <p:cNvPr id="87"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88"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endParaRPr>
              </a:p>
            </p:txBody>
          </p:sp>
        </p:grpSp>
        <p:grpSp>
          <p:nvGrpSpPr>
            <p:cNvPr id="89" name="Group 118"/>
            <p:cNvGrpSpPr/>
            <p:nvPr/>
          </p:nvGrpSpPr>
          <p:grpSpPr>
            <a:xfrm>
              <a:off x="4832213" y="3488550"/>
              <a:ext cx="145610" cy="327521"/>
              <a:chOff x="7565604" y="5053690"/>
              <a:chExt cx="185585" cy="417438"/>
            </a:xfrm>
          </p:grpSpPr>
          <p:cxnSp>
            <p:nvCxnSpPr>
              <p:cNvPr id="90"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91"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endParaRPr>
              </a:p>
            </p:txBody>
          </p:sp>
        </p:grpSp>
        <p:grpSp>
          <p:nvGrpSpPr>
            <p:cNvPr id="92" name="Group 121"/>
            <p:cNvGrpSpPr/>
            <p:nvPr/>
          </p:nvGrpSpPr>
          <p:grpSpPr>
            <a:xfrm>
              <a:off x="3874736" y="3491175"/>
              <a:ext cx="145610" cy="327521"/>
              <a:chOff x="7565604" y="5053690"/>
              <a:chExt cx="185585" cy="417438"/>
            </a:xfrm>
          </p:grpSpPr>
          <p:cxnSp>
            <p:nvCxnSpPr>
              <p:cNvPr id="93"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94"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endParaRPr>
              </a:p>
            </p:txBody>
          </p:sp>
        </p:grpSp>
        <p:grpSp>
          <p:nvGrpSpPr>
            <p:cNvPr id="95" name="Group 124"/>
            <p:cNvGrpSpPr/>
            <p:nvPr/>
          </p:nvGrpSpPr>
          <p:grpSpPr>
            <a:xfrm>
              <a:off x="2882246" y="3488550"/>
              <a:ext cx="145610" cy="327521"/>
              <a:chOff x="7565604" y="5053690"/>
              <a:chExt cx="185585" cy="417438"/>
            </a:xfrm>
          </p:grpSpPr>
          <p:cxnSp>
            <p:nvCxnSpPr>
              <p:cNvPr id="96"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97"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endParaRPr>
              </a:p>
            </p:txBody>
          </p:sp>
        </p:grpSp>
        <p:grpSp>
          <p:nvGrpSpPr>
            <p:cNvPr id="98" name="Group 128"/>
            <p:cNvGrpSpPr/>
            <p:nvPr/>
          </p:nvGrpSpPr>
          <p:grpSpPr>
            <a:xfrm>
              <a:off x="1919551" y="3488550"/>
              <a:ext cx="145610" cy="327521"/>
              <a:chOff x="7565604" y="5053690"/>
              <a:chExt cx="185585" cy="417438"/>
            </a:xfrm>
          </p:grpSpPr>
          <p:cxnSp>
            <p:nvCxnSpPr>
              <p:cNvPr id="99"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00"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endParaRPr>
              </a:p>
            </p:txBody>
          </p:sp>
        </p:grpSp>
        <p:pic>
          <p:nvPicPr>
            <p:cNvPr id="101" name="Picture 1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4664" y="3031289"/>
              <a:ext cx="3103771" cy="1865177"/>
            </a:xfrm>
            <a:prstGeom prst="rect">
              <a:avLst/>
            </a:prstGeom>
          </p:spPr>
        </p:pic>
        <p:grpSp>
          <p:nvGrpSpPr>
            <p:cNvPr id="102" name="Group 132"/>
            <p:cNvGrpSpPr/>
            <p:nvPr/>
          </p:nvGrpSpPr>
          <p:grpSpPr>
            <a:xfrm>
              <a:off x="8454984" y="1418897"/>
              <a:ext cx="2524125" cy="1556049"/>
              <a:chOff x="7202248" y="2017036"/>
              <a:chExt cx="2524125" cy="1556049"/>
            </a:xfrm>
          </p:grpSpPr>
          <p:pic>
            <p:nvPicPr>
              <p:cNvPr id="103" name="Picture 5"/>
              <p:cNvPicPr>
                <a:picLocks noChangeAspect="1"/>
              </p:cNvPicPr>
              <p:nvPr/>
            </p:nvPicPr>
            <p:blipFill>
              <a:blip r:embed="rId5"/>
              <a:stretch>
                <a:fillRect/>
              </a:stretch>
            </p:blipFill>
            <p:spPr>
              <a:xfrm>
                <a:off x="7202248" y="2017036"/>
                <a:ext cx="2524125" cy="1556049"/>
              </a:xfrm>
              <a:prstGeom prst="rect">
                <a:avLst/>
              </a:prstGeom>
            </p:spPr>
          </p:pic>
          <p:sp>
            <p:nvSpPr>
              <p:cNvPr id="104" name="TextBox 12"/>
              <p:cNvSpPr txBox="1"/>
              <p:nvPr/>
            </p:nvSpPr>
            <p:spPr>
              <a:xfrm>
                <a:off x="7348186" y="2314928"/>
                <a:ext cx="2232248" cy="634488"/>
              </a:xfrm>
              <a:prstGeom prst="rect">
                <a:avLst/>
              </a:prstGeom>
              <a:solidFill>
                <a:srgbClr val="FFFFFF">
                  <a:alpha val="74000"/>
                </a:srgbClr>
              </a:solidFill>
            </p:spPr>
            <p:txBody>
              <a:bodyPr wrap="square" lIns="182806" tIns="146246" rIns="182806" bIns="146246" rtlCol="0">
                <a:spAutoFit/>
              </a:bodyPr>
              <a:lstStyle/>
              <a:p>
                <a:pPr algn="ctr">
                  <a:lnSpc>
                    <a:spcPct val="90000"/>
                  </a:lnSpc>
                  <a:spcAft>
                    <a:spcPts val="600"/>
                  </a:spcAft>
                  <a:defRPr/>
                </a:pPr>
                <a:r>
                  <a:rPr lang="nb-NO" sz="2399"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Your App</a:t>
                </a:r>
              </a:p>
            </p:txBody>
          </p:sp>
        </p:grpSp>
        <p:cxnSp>
          <p:nvCxnSpPr>
            <p:cNvPr id="32" name="Straight Arrow Connector 135"/>
            <p:cNvCxnSpPr/>
            <p:nvPr/>
          </p:nvCxnSpPr>
          <p:spPr>
            <a:xfrm flipH="1">
              <a:off x="4400753" y="1680186"/>
              <a:ext cx="1" cy="340189"/>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136"/>
            <p:cNvCxnSpPr/>
            <p:nvPr/>
          </p:nvCxnSpPr>
          <p:spPr>
            <a:xfrm>
              <a:off x="4400753" y="1696608"/>
              <a:ext cx="4054231"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2332866" y="3541777"/>
              <a:ext cx="817628" cy="1174685"/>
              <a:chOff x="636295" y="2518478"/>
              <a:chExt cx="1435768" cy="2045634"/>
            </a:xfrm>
          </p:grpSpPr>
          <p:sp>
            <p:nvSpPr>
              <p:cNvPr id="85" name="Oval 84"/>
              <p:cNvSpPr/>
              <p:nvPr/>
            </p:nvSpPr>
            <p:spPr>
              <a:xfrm>
                <a:off x="636295" y="2815390"/>
                <a:ext cx="1435768" cy="143576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defRPr/>
                </a:pPr>
                <a:endParaRPr lang="en-GB" sz="1835" dirty="0">
                  <a:solidFill>
                    <a:prstClr val="white"/>
                  </a:solidFill>
                  <a:latin typeface="Calibri" panose="020F0502020204030204"/>
                </a:endParaRPr>
              </a:p>
            </p:txBody>
          </p:sp>
          <p:graphicFrame>
            <p:nvGraphicFramePr>
              <p:cNvPr id="105" name="Diagram 104"/>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sp>
          <p:nvSpPr>
            <p:cNvPr id="27" name="Oval 26"/>
            <p:cNvSpPr/>
            <p:nvPr/>
          </p:nvSpPr>
          <p:spPr>
            <a:xfrm>
              <a:off x="3326832" y="3734979"/>
              <a:ext cx="793531" cy="793531"/>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endParaRPr lang="en-GB" sz="1835" dirty="0">
                <a:solidFill>
                  <a:prstClr val="white"/>
                </a:solidFill>
                <a:latin typeface="Calibri" panose="020F0502020204030204"/>
              </a:endParaRPr>
            </a:p>
          </p:txBody>
        </p:sp>
        <p:grpSp>
          <p:nvGrpSpPr>
            <p:cNvPr id="4" name="Group 5"/>
            <p:cNvGrpSpPr/>
            <p:nvPr/>
          </p:nvGrpSpPr>
          <p:grpSpPr>
            <a:xfrm>
              <a:off x="4289720" y="3732354"/>
              <a:ext cx="793531" cy="793531"/>
              <a:chOff x="5681540" y="2652588"/>
              <a:chExt cx="778042" cy="778042"/>
            </a:xfrm>
          </p:grpSpPr>
          <p:sp>
            <p:nvSpPr>
              <p:cNvPr id="37" name="Oval 12"/>
              <p:cNvSpPr/>
              <p:nvPr/>
            </p:nvSpPr>
            <p:spPr>
              <a:xfrm rot="5400000">
                <a:off x="5681540" y="265258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endParaRPr lang="en-GB" sz="1835" dirty="0">
                  <a:solidFill>
                    <a:prstClr val="white"/>
                  </a:solidFill>
                  <a:latin typeface="Calibri" panose="020F0502020204030204"/>
                </a:endParaRPr>
              </a:p>
            </p:txBody>
          </p:sp>
          <p:pic>
            <p:nvPicPr>
              <p:cNvPr id="41"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20" name="Group 23"/>
            <p:cNvGrpSpPr/>
            <p:nvPr/>
          </p:nvGrpSpPr>
          <p:grpSpPr>
            <a:xfrm>
              <a:off x="1382026" y="3573767"/>
              <a:ext cx="779568" cy="1110704"/>
              <a:chOff x="636295" y="2518478"/>
              <a:chExt cx="1435768" cy="2045634"/>
            </a:xfrm>
          </p:grpSpPr>
          <p:sp>
            <p:nvSpPr>
              <p:cNvPr id="8" name="Oval 24"/>
              <p:cNvSpPr/>
              <p:nvPr/>
            </p:nvSpPr>
            <p:spPr>
              <a:xfrm>
                <a:off x="636295" y="2815389"/>
                <a:ext cx="1435768" cy="143576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endParaRPr lang="en-GB" sz="1835" dirty="0">
                  <a:solidFill>
                    <a:prstClr val="white"/>
                  </a:solidFill>
                  <a:latin typeface="Calibri" panose="020F0502020204030204"/>
                </a:endParaRPr>
              </a:p>
            </p:txBody>
          </p:sp>
          <p:graphicFrame>
            <p:nvGraphicFramePr>
              <p:cNvPr id="47"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grpSp>
          <p:nvGrpSpPr>
            <p:cNvPr id="22" name="Group 83"/>
            <p:cNvGrpSpPr/>
            <p:nvPr/>
          </p:nvGrpSpPr>
          <p:grpSpPr>
            <a:xfrm>
              <a:off x="5269508" y="3736850"/>
              <a:ext cx="811999" cy="794936"/>
              <a:chOff x="10113425" y="2651210"/>
              <a:chExt cx="796150" cy="779420"/>
            </a:xfrm>
          </p:grpSpPr>
          <p:sp>
            <p:nvSpPr>
              <p:cNvPr id="53" name="Oval 84"/>
              <p:cNvSpPr/>
              <p:nvPr/>
            </p:nvSpPr>
            <p:spPr>
              <a:xfrm rot="5400000">
                <a:off x="10113425" y="265258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endParaRPr lang="en-GB" sz="1835" dirty="0">
                  <a:solidFill>
                    <a:prstClr val="white"/>
                  </a:solidFill>
                  <a:latin typeface="Calibri" panose="020F0502020204030204"/>
                </a:endParaRPr>
              </a:p>
            </p:txBody>
          </p:sp>
          <p:pic>
            <p:nvPicPr>
              <p:cNvPr id="21" name="Picture 8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57" name="Group 89"/>
            <p:cNvGrpSpPr/>
            <p:nvPr/>
          </p:nvGrpSpPr>
          <p:grpSpPr>
            <a:xfrm>
              <a:off x="6261261" y="3730236"/>
              <a:ext cx="819857" cy="810653"/>
              <a:chOff x="10113425" y="3530904"/>
              <a:chExt cx="803854" cy="794830"/>
            </a:xfrm>
          </p:grpSpPr>
          <p:sp>
            <p:nvSpPr>
              <p:cNvPr id="54" name="Oval 90"/>
              <p:cNvSpPr/>
              <p:nvPr/>
            </p:nvSpPr>
            <p:spPr>
              <a:xfrm rot="5400000">
                <a:off x="10113425" y="3535656"/>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endParaRPr lang="en-GB" sz="1835" dirty="0">
                  <a:solidFill>
                    <a:prstClr val="white"/>
                  </a:solidFill>
                  <a:latin typeface="Calibri" panose="020F0502020204030204"/>
                </a:endParaRPr>
              </a:p>
            </p:txBody>
          </p:sp>
          <p:pic>
            <p:nvPicPr>
              <p:cNvPr id="23" name="Picture 9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grpSp>
          <p:nvGrpSpPr>
            <p:cNvPr id="110" name="Group 112"/>
            <p:cNvGrpSpPr/>
            <p:nvPr/>
          </p:nvGrpSpPr>
          <p:grpSpPr>
            <a:xfrm>
              <a:off x="4327948" y="2158085"/>
              <a:ext cx="145610" cy="327521"/>
              <a:chOff x="7565604" y="5053690"/>
              <a:chExt cx="185585" cy="417438"/>
            </a:xfrm>
          </p:grpSpPr>
          <p:cxnSp>
            <p:nvCxnSpPr>
              <p:cNvPr id="111" name="Straight Connector 113"/>
              <p:cNvCxnSpPr/>
              <p:nvPr/>
            </p:nvCxnSpPr>
            <p:spPr>
              <a:xfrm flipV="1">
                <a:off x="7658397" y="5081438"/>
                <a:ext cx="0" cy="38969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Oval 114"/>
              <p:cNvSpPr/>
              <p:nvPr/>
            </p:nvSpPr>
            <p:spPr>
              <a:xfrm>
                <a:off x="7565604" y="5053690"/>
                <a:ext cx="185585" cy="185585"/>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endParaRPr>
              </a:p>
            </p:txBody>
          </p:sp>
        </p:grpSp>
        <p:pic>
          <p:nvPicPr>
            <p:cNvPr id="113" name="Picture 6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490100" y="3914403"/>
              <a:ext cx="474549" cy="474549"/>
            </a:xfrm>
            <a:prstGeom prst="rect">
              <a:avLst/>
            </a:prstGeom>
          </p:spPr>
        </p:pic>
        <p:sp>
          <p:nvSpPr>
            <p:cNvPr id="46" name="Rounded Rectangle 45"/>
            <p:cNvSpPr/>
            <p:nvPr/>
          </p:nvSpPr>
          <p:spPr>
            <a:xfrm>
              <a:off x="1382026" y="4470874"/>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r>
                <a:rPr lang="en-GB" sz="918" dirty="0">
                  <a:solidFill>
                    <a:srgbClr val="0072C6"/>
                  </a:solidFill>
                  <a:latin typeface="Segoe UI Semibold" panose="020B0702040204020203" pitchFamily="34" charset="0"/>
                  <a:cs typeface="Segoe UI Semibold" panose="020B0702040204020203" pitchFamily="34" charset="0"/>
                </a:rPr>
                <a:t>USERS</a:t>
              </a:r>
            </a:p>
          </p:txBody>
        </p:sp>
        <p:sp>
          <p:nvSpPr>
            <p:cNvPr id="48" name="Rounded Rectangle 47"/>
            <p:cNvSpPr/>
            <p:nvPr/>
          </p:nvSpPr>
          <p:spPr>
            <a:xfrm>
              <a:off x="3333813" y="4473499"/>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r>
                <a:rPr lang="en-GB" sz="918" dirty="0">
                  <a:solidFill>
                    <a:srgbClr val="0072C6"/>
                  </a:solidFill>
                  <a:latin typeface="Segoe UI Semibold" panose="020B0702040204020203" pitchFamily="34" charset="0"/>
                  <a:cs typeface="Segoe UI Semibold" panose="020B0702040204020203" pitchFamily="34" charset="0"/>
                </a:rPr>
                <a:t>FILES</a:t>
              </a:r>
            </a:p>
          </p:txBody>
        </p:sp>
        <p:sp>
          <p:nvSpPr>
            <p:cNvPr id="49" name="Rounded Rectangle 48"/>
            <p:cNvSpPr/>
            <p:nvPr/>
          </p:nvSpPr>
          <p:spPr>
            <a:xfrm>
              <a:off x="4296701" y="4470874"/>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r>
                <a:rPr lang="en-GB" sz="918" dirty="0">
                  <a:solidFill>
                    <a:srgbClr val="0072C6"/>
                  </a:solidFill>
                  <a:latin typeface="Segoe UI Semibold" panose="020B0702040204020203" pitchFamily="34" charset="0"/>
                  <a:cs typeface="Segoe UI Semibold" panose="020B0702040204020203" pitchFamily="34" charset="0"/>
                </a:rPr>
                <a:t>MAIL</a:t>
              </a:r>
            </a:p>
          </p:txBody>
        </p:sp>
        <p:sp>
          <p:nvSpPr>
            <p:cNvPr id="50" name="Rounded Rectangle 49"/>
            <p:cNvSpPr/>
            <p:nvPr/>
          </p:nvSpPr>
          <p:spPr>
            <a:xfrm>
              <a:off x="5285723" y="4476073"/>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r>
                <a:rPr lang="en-GB" sz="816" dirty="0">
                  <a:solidFill>
                    <a:srgbClr val="0072C6"/>
                  </a:solidFill>
                  <a:latin typeface="Segoe UI Semibold" panose="020B0702040204020203" pitchFamily="34" charset="0"/>
                  <a:cs typeface="Segoe UI Semibold" panose="020B0702040204020203" pitchFamily="34" charset="0"/>
                </a:rPr>
                <a:t>CALENDAR</a:t>
              </a:r>
            </a:p>
          </p:txBody>
        </p:sp>
        <p:sp>
          <p:nvSpPr>
            <p:cNvPr id="55" name="Rounded Rectangle 54"/>
            <p:cNvSpPr/>
            <p:nvPr/>
          </p:nvSpPr>
          <p:spPr>
            <a:xfrm>
              <a:off x="2351896" y="4470874"/>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r>
                <a:rPr lang="en-GB" sz="918" dirty="0">
                  <a:solidFill>
                    <a:srgbClr val="0072C6"/>
                  </a:solidFill>
                  <a:latin typeface="Segoe UI Semibold" panose="020B0702040204020203" pitchFamily="34" charset="0"/>
                  <a:cs typeface="Segoe UI Semibold" panose="020B0702040204020203" pitchFamily="34" charset="0"/>
                </a:rPr>
                <a:t>GROUPS</a:t>
              </a:r>
            </a:p>
          </p:txBody>
        </p:sp>
        <p:sp>
          <p:nvSpPr>
            <p:cNvPr id="61" name="Rounded Rectangle 60"/>
            <p:cNvSpPr/>
            <p:nvPr/>
          </p:nvSpPr>
          <p:spPr>
            <a:xfrm>
              <a:off x="1176124" y="5267372"/>
              <a:ext cx="6724713" cy="592090"/>
            </a:xfrm>
            <a:prstGeom prst="roundRect">
              <a:avLst>
                <a:gd name="adj" fmla="val 0"/>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endParaRPr lang="en-GB" sz="1835">
                <a:solidFill>
                  <a:prstClr val="white"/>
                </a:solidFill>
                <a:latin typeface="Calibri" panose="020F0502020204030204"/>
              </a:endParaRPr>
            </a:p>
          </p:txBody>
        </p:sp>
        <p:sp>
          <p:nvSpPr>
            <p:cNvPr id="62" name="Title 1"/>
            <p:cNvSpPr txBox="1">
              <a:spLocks/>
            </p:cNvSpPr>
            <p:nvPr/>
          </p:nvSpPr>
          <p:spPr>
            <a:xfrm>
              <a:off x="1226427" y="5346976"/>
              <a:ext cx="6624106" cy="361486"/>
            </a:xfrm>
            <a:prstGeom prst="rect">
              <a:avLst/>
            </a:prstGeom>
          </p:spPr>
          <p:txBody>
            <a:bodyPr vert="horz" lIns="93223" tIns="46611" rIns="93223" bIns="46611"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32227">
                <a:lnSpc>
                  <a:spcPct val="150000"/>
                </a:lnSpc>
              </a:pPr>
              <a:r>
                <a:rPr lang="en-US" sz="2400" dirty="0">
                  <a:solidFill>
                    <a:prstClr val="white"/>
                  </a:solidFill>
                  <a:latin typeface="Segoe UI" panose="020B0502040204020203" pitchFamily="34" charset="0"/>
                  <a:cs typeface="Segoe UI" panose="020B0502040204020203" pitchFamily="34" charset="0"/>
                </a:rPr>
                <a:t>Insights and relationships from Office Graph</a:t>
              </a:r>
            </a:p>
          </p:txBody>
        </p:sp>
        <p:cxnSp>
          <p:nvCxnSpPr>
            <p:cNvPr id="67" name="Straight Arrow Connector 66"/>
            <p:cNvCxnSpPr/>
            <p:nvPr/>
          </p:nvCxnSpPr>
          <p:spPr>
            <a:xfrm>
              <a:off x="2741680" y="4740216"/>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97"/>
            <p:cNvCxnSpPr/>
            <p:nvPr/>
          </p:nvCxnSpPr>
          <p:spPr>
            <a:xfrm>
              <a:off x="3723597" y="4733296"/>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98"/>
            <p:cNvCxnSpPr/>
            <p:nvPr/>
          </p:nvCxnSpPr>
          <p:spPr>
            <a:xfrm>
              <a:off x="4686485" y="4729357"/>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99"/>
            <p:cNvCxnSpPr/>
            <p:nvPr/>
          </p:nvCxnSpPr>
          <p:spPr>
            <a:xfrm>
              <a:off x="5675507" y="4734556"/>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00"/>
            <p:cNvCxnSpPr/>
            <p:nvPr/>
          </p:nvCxnSpPr>
          <p:spPr>
            <a:xfrm>
              <a:off x="6671189" y="4735800"/>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101"/>
            <p:cNvCxnSpPr/>
            <p:nvPr/>
          </p:nvCxnSpPr>
          <p:spPr>
            <a:xfrm>
              <a:off x="1771810" y="4738069"/>
              <a:ext cx="0" cy="461319"/>
            </a:xfrm>
            <a:prstGeom prst="straightConnector1">
              <a:avLst/>
            </a:prstGeom>
            <a:ln w="38100">
              <a:solidFill>
                <a:srgbClr val="0072C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05"/>
            <p:cNvSpPr/>
            <p:nvPr/>
          </p:nvSpPr>
          <p:spPr>
            <a:xfrm>
              <a:off x="6281405" y="4477317"/>
              <a:ext cx="779568" cy="26199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27"/>
              <a:r>
                <a:rPr lang="en-GB" sz="816" dirty="0">
                  <a:solidFill>
                    <a:srgbClr val="0072C6"/>
                  </a:solidFill>
                  <a:latin typeface="Segoe UI Semibold" panose="020B0702040204020203" pitchFamily="34" charset="0"/>
                  <a:cs typeface="Segoe UI Semibold" panose="020B0702040204020203" pitchFamily="34" charset="0"/>
                </a:rPr>
                <a:t>TASKS</a:t>
              </a:r>
            </a:p>
          </p:txBody>
        </p:sp>
        <p:grpSp>
          <p:nvGrpSpPr>
            <p:cNvPr id="107" name="Group 112"/>
            <p:cNvGrpSpPr/>
            <p:nvPr/>
          </p:nvGrpSpPr>
          <p:grpSpPr>
            <a:xfrm>
              <a:off x="7656629" y="4944177"/>
              <a:ext cx="145610" cy="327521"/>
              <a:chOff x="7565604" y="5053690"/>
              <a:chExt cx="185585" cy="417438"/>
            </a:xfrm>
          </p:grpSpPr>
          <p:cxnSp>
            <p:nvCxnSpPr>
              <p:cNvPr id="108"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09"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solidFill>
                    <a:srgbClr val="FFFFFF"/>
                  </a:solidFill>
                </a:endParaRPr>
              </a:p>
            </p:txBody>
          </p:sp>
        </p:grpSp>
      </p:grpSp>
      <p:sp>
        <p:nvSpPr>
          <p:cNvPr id="13" name="Footer Placeholder 12"/>
          <p:cNvSpPr>
            <a:spLocks noGrp="1"/>
          </p:cNvSpPr>
          <p:nvPr>
            <p:ph type="ftr" sz="quarter" idx="10"/>
          </p:nvPr>
        </p:nvSpPr>
        <p:spPr/>
        <p:txBody>
          <a:bodyPr/>
          <a:lstStyle/>
          <a:p>
            <a:pPr>
              <a:lnSpc>
                <a:spcPct val="90000"/>
              </a:lnSpc>
              <a:defRPr/>
            </a:pPr>
            <a:r>
              <a:rPr lang="en-US" sz="1400" b="1" dirty="0">
                <a:solidFill>
                  <a:schemeClr val="accent2"/>
                </a:solidFill>
              </a:rPr>
              <a:t> 1 </a:t>
            </a:r>
            <a:r>
              <a:rPr lang="en-US" sz="1400" dirty="0">
                <a:gradFill>
                  <a:gsLst>
                    <a:gs pos="8367">
                      <a:schemeClr val="tx1"/>
                    </a:gs>
                    <a:gs pos="31000">
                      <a:schemeClr val="tx1"/>
                    </a:gs>
                  </a:gsLst>
                  <a:lin ang="5400000" scaled="0"/>
                </a:gradFill>
              </a:rPr>
              <a:t>Intro to Microsoft Graph API</a:t>
            </a:r>
          </a:p>
          <a:p>
            <a:pPr>
              <a:lnSpc>
                <a:spcPct val="90000"/>
              </a:lnSpc>
              <a:defRPr/>
            </a:pPr>
            <a:endParaRPr lang="en-US" sz="1400" dirty="0">
              <a:gradFill>
                <a:gsLst>
                  <a:gs pos="8367">
                    <a:schemeClr val="tx1"/>
                  </a:gs>
                  <a:gs pos="31000">
                    <a:schemeClr val="tx1"/>
                  </a:gs>
                </a:gsLst>
                <a:lin ang="5400000" scaled="0"/>
              </a:gradFill>
            </a:endParaRPr>
          </a:p>
        </p:txBody>
      </p:sp>
    </p:spTree>
    <p:custDataLst>
      <p:tags r:id="rId1"/>
    </p:custDataLst>
    <p:extLst>
      <p:ext uri="{BB962C8B-B14F-4D97-AF65-F5344CB8AC3E}">
        <p14:creationId xmlns:p14="http://schemas.microsoft.com/office/powerpoint/2010/main" val="196603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Graph API endpoint</a:t>
            </a:r>
          </a:p>
        </p:txBody>
      </p:sp>
      <p:sp>
        <p:nvSpPr>
          <p:cNvPr id="3" name="Text Placeholder 2"/>
          <p:cNvSpPr>
            <a:spLocks noGrp="1"/>
          </p:cNvSpPr>
          <p:nvPr>
            <p:ph type="body" sz="quarter" idx="10"/>
          </p:nvPr>
        </p:nvSpPr>
        <p:spPr/>
        <p:txBody>
          <a:bodyPr/>
          <a:lstStyle/>
          <a:p>
            <a:r>
              <a:rPr lang="en-US" dirty="0"/>
              <a:t>Single resource that proxies multiple </a:t>
            </a:r>
            <a:br>
              <a:rPr lang="en-US" dirty="0"/>
            </a:br>
            <a:r>
              <a:rPr lang="en-US" dirty="0"/>
              <a:t>Microsoft services</a:t>
            </a:r>
          </a:p>
          <a:p>
            <a:r>
              <a:rPr lang="en-US" dirty="0"/>
              <a:t>Allows for easy traversal of objects and relationships</a:t>
            </a:r>
          </a:p>
          <a:p>
            <a:r>
              <a:rPr lang="en-US" dirty="0"/>
              <a:t>Simplifies token acquisition and management</a:t>
            </a:r>
          </a:p>
          <a:p>
            <a:r>
              <a:rPr lang="en-US" dirty="0"/>
              <a:t>Eliminates the need to traditional discovery </a:t>
            </a:r>
            <a:br>
              <a:rPr lang="en-US" dirty="0"/>
            </a:br>
            <a:r>
              <a:rPr lang="en-US" dirty="0"/>
              <a:t>(using “me” and “my organization”)</a:t>
            </a:r>
          </a:p>
        </p:txBody>
      </p:sp>
      <p:sp>
        <p:nvSpPr>
          <p:cNvPr id="10" name="Footer Placeholder 9"/>
          <p:cNvSpPr>
            <a:spLocks noGrp="1"/>
          </p:cNvSpPr>
          <p:nvPr>
            <p:ph type="ftr" sz="quarter" idx="16"/>
          </p:nvPr>
        </p:nvSpPr>
        <p:spPr/>
        <p:txBody>
          <a:bodyPr/>
          <a:lstStyle/>
          <a:p>
            <a:pPr>
              <a:lnSpc>
                <a:spcPct val="90000"/>
              </a:lnSpc>
              <a:defRPr/>
            </a:pPr>
            <a:r>
              <a:rPr lang="en-US" sz="1400" b="1" dirty="0">
                <a:solidFill>
                  <a:schemeClr val="accent2"/>
                </a:solidFill>
              </a:rPr>
              <a:t> 1 </a:t>
            </a:r>
            <a:r>
              <a:rPr lang="en-US" sz="1400" dirty="0">
                <a:gradFill>
                  <a:gsLst>
                    <a:gs pos="8367">
                      <a:schemeClr val="tx1"/>
                    </a:gs>
                    <a:gs pos="31000">
                      <a:schemeClr val="tx1"/>
                    </a:gs>
                  </a:gsLst>
                  <a:lin ang="5400000" scaled="0"/>
                </a:gradFill>
              </a:rPr>
              <a:t>Intro to Microsoft Graph API</a:t>
            </a:r>
          </a:p>
          <a:p>
            <a:pPr>
              <a:lnSpc>
                <a:spcPct val="90000"/>
              </a:lnSpc>
              <a:defRPr/>
            </a:pPr>
            <a:endParaRPr lang="en-US" sz="1400" dirty="0">
              <a:gradFill>
                <a:gsLst>
                  <a:gs pos="8367">
                    <a:schemeClr val="tx1"/>
                  </a:gs>
                  <a:gs pos="31000">
                    <a:schemeClr val="tx1"/>
                  </a:gs>
                </a:gsLst>
                <a:lin ang="5400000" scaled="0"/>
              </a:gradFill>
            </a:endParaRPr>
          </a:p>
        </p:txBody>
      </p:sp>
    </p:spTree>
    <p:extLst>
      <p:ext uri="{BB962C8B-B14F-4D97-AF65-F5344CB8AC3E}">
        <p14:creationId xmlns:p14="http://schemas.microsoft.com/office/powerpoint/2010/main" val="31358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direct API endpoints</a:t>
            </a:r>
          </a:p>
        </p:txBody>
      </p:sp>
      <p:sp>
        <p:nvSpPr>
          <p:cNvPr id="3" name="Text Placeholder 2"/>
          <p:cNvSpPr>
            <a:spLocks noGrp="1"/>
          </p:cNvSpPr>
          <p:nvPr>
            <p:ph type="body" sz="quarter" idx="10"/>
          </p:nvPr>
        </p:nvSpPr>
        <p:spPr/>
        <p:txBody>
          <a:bodyPr/>
          <a:lstStyle/>
          <a:p>
            <a:r>
              <a:rPr lang="en-US" dirty="0"/>
              <a:t>Direct API endpoints for all the Office 365 Services may also be invoked</a:t>
            </a:r>
          </a:p>
          <a:p>
            <a:pPr lvl="1"/>
            <a:r>
              <a:rPr lang="en-US" dirty="0"/>
              <a:t>Outlook, OneDrive, OneNote, etc.</a:t>
            </a:r>
          </a:p>
          <a:p>
            <a:pPr>
              <a:spcBef>
                <a:spcPts val="2400"/>
              </a:spcBef>
            </a:pPr>
            <a:r>
              <a:rPr lang="en-US" dirty="0"/>
              <a:t>Direct endpoints have new functionality before </a:t>
            </a:r>
            <a:br>
              <a:rPr lang="en-US" dirty="0"/>
            </a:br>
            <a:r>
              <a:rPr lang="en-US" dirty="0"/>
              <a:t>it is exposed via the Graph API</a:t>
            </a:r>
          </a:p>
          <a:p>
            <a:pPr lvl="1"/>
            <a:r>
              <a:rPr lang="en-US" dirty="0"/>
              <a:t>Examples:</a:t>
            </a:r>
          </a:p>
          <a:p>
            <a:pPr lvl="2"/>
            <a:r>
              <a:rPr lang="en-US" dirty="0"/>
              <a:t>Outlook web hooks</a:t>
            </a:r>
          </a:p>
          <a:p>
            <a:pPr lvl="2"/>
            <a:r>
              <a:rPr lang="en-US" dirty="0"/>
              <a:t>Time zone on calendar</a:t>
            </a:r>
          </a:p>
        </p:txBody>
      </p:sp>
      <p:sp>
        <p:nvSpPr>
          <p:cNvPr id="8" name="Footer Placeholder 7"/>
          <p:cNvSpPr>
            <a:spLocks noGrp="1"/>
          </p:cNvSpPr>
          <p:nvPr>
            <p:ph type="ftr" sz="quarter" idx="16"/>
          </p:nvPr>
        </p:nvSpPr>
        <p:spPr/>
        <p:txBody>
          <a:bodyPr/>
          <a:lstStyle/>
          <a:p>
            <a:pPr>
              <a:lnSpc>
                <a:spcPct val="90000"/>
              </a:lnSpc>
              <a:defRPr/>
            </a:pPr>
            <a:r>
              <a:rPr lang="en-US" sz="1400" b="1" dirty="0">
                <a:solidFill>
                  <a:schemeClr val="accent2"/>
                </a:solidFill>
              </a:rPr>
              <a:t> 1 </a:t>
            </a:r>
            <a:r>
              <a:rPr lang="en-US" sz="1400" dirty="0">
                <a:gradFill>
                  <a:gsLst>
                    <a:gs pos="8367">
                      <a:schemeClr val="tx1"/>
                    </a:gs>
                    <a:gs pos="31000">
                      <a:schemeClr val="tx1"/>
                    </a:gs>
                  </a:gsLst>
                  <a:lin ang="5400000" scaled="0"/>
                </a:gradFill>
              </a:rPr>
              <a:t>Intro to Microsoft Graph API</a:t>
            </a:r>
          </a:p>
          <a:p>
            <a:pPr>
              <a:lnSpc>
                <a:spcPct val="90000"/>
              </a:lnSpc>
              <a:defRPr/>
            </a:pPr>
            <a:endParaRPr lang="en-US" sz="1400" dirty="0">
              <a:gradFill>
                <a:gsLst>
                  <a:gs pos="8367">
                    <a:schemeClr val="tx1"/>
                  </a:gs>
                  <a:gs pos="31000">
                    <a:schemeClr val="tx1"/>
                  </a:gs>
                </a:gsLst>
                <a:lin ang="5400000" scaled="0"/>
              </a:gradFill>
            </a:endParaRPr>
          </a:p>
        </p:txBody>
      </p:sp>
    </p:spTree>
    <p:extLst>
      <p:ext uri="{BB962C8B-B14F-4D97-AF65-F5344CB8AC3E}">
        <p14:creationId xmlns:p14="http://schemas.microsoft.com/office/powerpoint/2010/main" val="176406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Office 365 discovery services</a:t>
            </a:r>
            <a:endParaRPr lang="en-US" dirty="0"/>
          </a:p>
        </p:txBody>
      </p:sp>
      <p:sp>
        <p:nvSpPr>
          <p:cNvPr id="3" name="Text Placeholder 2"/>
          <p:cNvSpPr>
            <a:spLocks noGrp="1"/>
          </p:cNvSpPr>
          <p:nvPr>
            <p:ph type="body" sz="quarter" idx="10"/>
          </p:nvPr>
        </p:nvSpPr>
        <p:spPr/>
        <p:txBody>
          <a:bodyPr/>
          <a:lstStyle/>
          <a:p>
            <a:r>
              <a:rPr lang="en-US" dirty="0"/>
              <a:t>Automatically determine URL of Office 365 Services</a:t>
            </a:r>
          </a:p>
          <a:p>
            <a:r>
              <a:rPr lang="en-US" dirty="0"/>
              <a:t>E.g., useful for finding OneDrive for Business URLs</a:t>
            </a:r>
          </a:p>
          <a:p>
            <a:r>
              <a:rPr lang="en-US" dirty="0"/>
              <a:t>Supports device app and website flows</a:t>
            </a:r>
          </a:p>
          <a:p>
            <a:r>
              <a:rPr lang="en-US" dirty="0"/>
              <a:t>Secured using Azure AD authentication</a:t>
            </a:r>
          </a:p>
          <a:p>
            <a:r>
              <a:rPr lang="en-US" dirty="0"/>
              <a:t>Serves information stored about services in AAD</a:t>
            </a:r>
          </a:p>
        </p:txBody>
      </p:sp>
      <p:sp>
        <p:nvSpPr>
          <p:cNvPr id="8" name="Footer Placeholder 7"/>
          <p:cNvSpPr>
            <a:spLocks noGrp="1"/>
          </p:cNvSpPr>
          <p:nvPr>
            <p:ph type="ftr" sz="quarter" idx="16"/>
          </p:nvPr>
        </p:nvSpPr>
        <p:spPr/>
        <p:txBody>
          <a:bodyPr/>
          <a:lstStyle/>
          <a:p>
            <a:pPr>
              <a:lnSpc>
                <a:spcPct val="90000"/>
              </a:lnSpc>
              <a:defRPr/>
            </a:pPr>
            <a:r>
              <a:rPr lang="en-US" sz="1400" b="1" dirty="0">
                <a:solidFill>
                  <a:schemeClr val="accent2"/>
                </a:solidFill>
              </a:rPr>
              <a:t> 1 </a:t>
            </a:r>
            <a:r>
              <a:rPr lang="en-US" sz="1400" dirty="0">
                <a:gradFill>
                  <a:gsLst>
                    <a:gs pos="8367">
                      <a:schemeClr val="tx1"/>
                    </a:gs>
                    <a:gs pos="31000">
                      <a:schemeClr val="tx1"/>
                    </a:gs>
                  </a:gsLst>
                  <a:lin ang="5400000" scaled="0"/>
                </a:gradFill>
              </a:rPr>
              <a:t>Intro to Microsoft Graph API</a:t>
            </a:r>
          </a:p>
          <a:p>
            <a:pPr>
              <a:lnSpc>
                <a:spcPct val="90000"/>
              </a:lnSpc>
              <a:defRPr/>
            </a:pPr>
            <a:endParaRPr lang="en-US" sz="1400" dirty="0">
              <a:gradFill>
                <a:gsLst>
                  <a:gs pos="8367">
                    <a:schemeClr val="tx1"/>
                  </a:gs>
                  <a:gs pos="31000">
                    <a:schemeClr val="tx1"/>
                  </a:gs>
                </a:gsLst>
                <a:lin ang="5400000" scaled="0"/>
              </a:gradFill>
            </a:endParaRPr>
          </a:p>
        </p:txBody>
      </p:sp>
    </p:spTree>
    <p:extLst>
      <p:ext uri="{BB962C8B-B14F-4D97-AF65-F5344CB8AC3E}">
        <p14:creationId xmlns:p14="http://schemas.microsoft.com/office/powerpoint/2010/main" val="35346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BF5AD089-A8D0-4539-89DC-90FB8679FE8D}"/>
  <p:tag name="ATHENA.CUSTOMXMLCONTENT" val="&lt;?xml version=&quot;1.0&quot;?&gt;&lt;athena xmlns=&quot;http://schemas.microsoft.com/edu/athena&quot; version=&quot;0.1.3396.0&quot;&gt;&lt;timings duration=&quot;67288&quot;/&gt;&lt;/athena&gt;"/>
</p:tagLst>
</file>

<file path=ppt/theme/theme1.xml><?xml version="1.0" encoding="utf-8"?>
<a:theme xmlns:a="http://schemas.openxmlformats.org/drawingml/2006/main" name="6-30540_Office_365_CloudRoadShow">
  <a:themeElements>
    <a:clrScheme name="Custom 28">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21FA3758-934E-40AA-831D-4547D2060427}" vid="{6BE66CFC-BAF2-4248-A13E-A31CB68FDD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128</TotalTime>
  <Words>1478</Words>
  <Application>Microsoft Office PowerPoint</Application>
  <PresentationFormat>Custom</PresentationFormat>
  <Paragraphs>144</Paragraphs>
  <Slides>25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Consolas</vt:lpstr>
      <vt:lpstr>Segoe Light</vt:lpstr>
      <vt:lpstr>Segoe UI</vt:lpstr>
      <vt:lpstr>Segoe UI Black</vt:lpstr>
      <vt:lpstr>Segoe UI Light</vt:lpstr>
      <vt:lpstr>Segoe UI Semibold</vt:lpstr>
      <vt:lpstr>Wingdings</vt:lpstr>
      <vt:lpstr>6-30540_Office_365_CloudRoadShow</vt:lpstr>
      <vt:lpstr>Office 365 Development</vt:lpstr>
      <vt:lpstr>Getting started with the Microsoft Graph API</vt:lpstr>
      <vt:lpstr>Agenda </vt:lpstr>
      <vt:lpstr>Developer vision</vt:lpstr>
      <vt:lpstr>PowerPoint Presentation</vt:lpstr>
      <vt:lpstr>Office 365 Microsoft Graph API</vt:lpstr>
      <vt:lpstr>Microsoft Graph API endpoint</vt:lpstr>
      <vt:lpstr>Office 365 direct API endpoints</vt:lpstr>
      <vt:lpstr>Office 365 discovery services</vt:lpstr>
      <vt:lpstr>Office 365 connected apps</vt:lpstr>
      <vt:lpstr>Common consent</vt:lpstr>
      <vt:lpstr>Single authentication flow for Office 365</vt:lpstr>
      <vt:lpstr>Authentication options</vt:lpstr>
      <vt:lpstr>Demo Graph Explorer https://graphexplorer2.azurewebsites.net </vt:lpstr>
      <vt:lpstr>PowerPoint Presentation</vt:lpstr>
      <vt:lpstr>http://dev.office.com/getting-started</vt:lpstr>
      <vt:lpstr>Register app from dev.office.com</vt:lpstr>
      <vt:lpstr>Demo Registering application</vt:lpstr>
      <vt:lpstr>First web application demo Clone/Download sample Add client ID into app.js Run demo </vt:lpstr>
      <vt:lpstr>Demo AngularJS HTML/JS project demo </vt:lpstr>
      <vt:lpstr>Summary</vt:lpstr>
      <vt:lpstr>Further reading…</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Taylor Denning</dc:creator>
  <cp:keywords>MSVID, Brand Guidelines, Branding, Visual Identity, grid</cp:keywords>
  <dc:description>Template: _x000d_
Formatting: _x000d_
Audience Type:</dc:description>
  <cp:lastModifiedBy>Jeremy Thake</cp:lastModifiedBy>
  <cp:revision>18</cp:revision>
  <dcterms:created xsi:type="dcterms:W3CDTF">2016-01-18T18:50:31Z</dcterms:created>
  <dcterms:modified xsi:type="dcterms:W3CDTF">2016-02-21T16:07:58Z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