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0" y="19050"/>
            <a:ext cx="12206817" cy="6867525"/>
          </a:xfrm>
          <a:prstGeom prst="rect">
            <a:avLst/>
          </a:prstGeom>
          <a:noFill/>
          <a:ln>
            <a:noFill/>
          </a:ln>
        </p:spPr>
      </p:pic>
      <p:sp>
        <p:nvSpPr>
          <p:cNvPr id="14" name="Google Shape;14;p2"/>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 name="Google Shape;15;p2"/>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Clr>
                <a:schemeClr val="lt1"/>
              </a:buClr>
              <a:buSzPts val="3200"/>
              <a:buFont typeface="Arial"/>
              <a:buNone/>
              <a:defRPr>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1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11"/>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12"/>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8" name="Google Shape;78;p12"/>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1" name="Google Shape;21;p3"/>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6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7" name="Google Shape;27;p4"/>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3" name="Google Shape;33;p5"/>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6"/>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9" name="Google Shape;49;p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9"/>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58" name="Google Shape;58;p9"/>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9"/>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5" name="Google Shape;65;p10"/>
          <p:cNvSpPr/>
          <p:nvPr>
            <p:ph idx="2" type="pic"/>
          </p:nvPr>
        </p:nvSpPr>
        <p:spPr>
          <a:xfrm>
            <a:off x="5183717" y="987425"/>
            <a:ext cx="6172200" cy="4873625"/>
          </a:xfrm>
          <a:prstGeom prst="rect">
            <a:avLst/>
          </a:prstGeom>
          <a:noFill/>
          <a:ln>
            <a:noFill/>
          </a:ln>
        </p:spPr>
      </p:sp>
      <p:sp>
        <p:nvSpPr>
          <p:cNvPr id="66" name="Google Shape;66;p10"/>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7" name="Google Shape;7;p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6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0" i="0" sz="36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0" i="0" sz="36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0" i="0" sz="36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0" i="0" sz="36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0" i="0" sz="3600" u="none" cap="none" strike="noStrike">
                <a:solidFill>
                  <a:schemeClr val="lt1"/>
                </a:solidFill>
                <a:latin typeface="Arial"/>
                <a:ea typeface="Arial"/>
                <a:cs typeface="Arial"/>
                <a:sym typeface="Arial"/>
              </a:defRPr>
            </a:lvl6pPr>
            <a:lvl7pPr lvl="6" marR="0" rtl="0" algn="r">
              <a:spcBef>
                <a:spcPts val="0"/>
              </a:spcBef>
              <a:spcAft>
                <a:spcPts val="0"/>
              </a:spcAft>
              <a:buSzPts val="1400"/>
              <a:buNone/>
              <a:defRPr b="0" i="0" sz="3600" u="none" cap="none" strike="noStrike">
                <a:solidFill>
                  <a:schemeClr val="lt1"/>
                </a:solidFill>
                <a:latin typeface="Arial"/>
                <a:ea typeface="Arial"/>
                <a:cs typeface="Arial"/>
                <a:sym typeface="Arial"/>
              </a:defRPr>
            </a:lvl7pPr>
            <a:lvl8pPr lvl="7" marR="0" rtl="0" algn="r">
              <a:spcBef>
                <a:spcPts val="0"/>
              </a:spcBef>
              <a:spcAft>
                <a:spcPts val="0"/>
              </a:spcAft>
              <a:buSzPts val="1400"/>
              <a:buNone/>
              <a:defRPr b="0" i="0" sz="3600" u="none" cap="none" strike="noStrike">
                <a:solidFill>
                  <a:schemeClr val="lt1"/>
                </a:solidFill>
                <a:latin typeface="Arial"/>
                <a:ea typeface="Arial"/>
                <a:cs typeface="Arial"/>
                <a:sym typeface="Arial"/>
              </a:defRPr>
            </a:lvl8pPr>
            <a:lvl9pPr lvl="8" marR="0" rtl="0" algn="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8" name="Google Shape;8;p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2190751" y="1828800"/>
            <a:ext cx="9211733" cy="108267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2800" u="none" cap="none" strike="noStrike">
                <a:solidFill>
                  <a:schemeClr val="lt1"/>
                </a:solidFill>
                <a:latin typeface="Arial"/>
                <a:ea typeface="Arial"/>
                <a:cs typeface="Arial"/>
                <a:sym typeface="Arial"/>
              </a:rPr>
              <a:t>BI Unit IV- Part 2</a:t>
            </a:r>
            <a:br>
              <a:rPr b="0" i="0" lang="en-IN" sz="2800" u="none" cap="none" strike="noStrike">
                <a:solidFill>
                  <a:schemeClr val="lt1"/>
                </a:solidFill>
                <a:latin typeface="Arial"/>
                <a:ea typeface="Arial"/>
                <a:cs typeface="Arial"/>
                <a:sym typeface="Arial"/>
              </a:rPr>
            </a:br>
            <a:endParaRPr b="0" i="0" sz="2800" u="none" cap="none" strike="noStrike">
              <a:solidFill>
                <a:schemeClr val="lt1"/>
              </a:solidFill>
              <a:latin typeface="Arial"/>
              <a:ea typeface="Arial"/>
              <a:cs typeface="Arial"/>
              <a:sym typeface="Arial"/>
            </a:endParaRPr>
          </a:p>
        </p:txBody>
      </p:sp>
      <p:sp>
        <p:nvSpPr>
          <p:cNvPr id="87" name="Google Shape;87;p13"/>
          <p:cNvSpPr/>
          <p:nvPr/>
        </p:nvSpPr>
        <p:spPr>
          <a:xfrm>
            <a:off x="2423161" y="4833620"/>
            <a:ext cx="9211733" cy="108267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2000" u="none" cap="none" strike="noStrike">
                <a:solidFill>
                  <a:schemeClr val="dk1"/>
                </a:solidFill>
                <a:latin typeface="Arial"/>
                <a:ea typeface="Arial"/>
                <a:cs typeface="Arial"/>
                <a:sym typeface="Arial"/>
              </a:rPr>
              <a:t>Presented by: Drashti Shrimal</a:t>
            </a:r>
            <a:r>
              <a:rPr b="0" i="0" lang="en-IN" sz="2000" u="none" cap="none" strike="noStrike">
                <a:solidFill>
                  <a:schemeClr val="lt1"/>
                </a:solidFill>
                <a:latin typeface="Arial"/>
                <a:ea typeface="Arial"/>
                <a:cs typeface="Arial"/>
                <a:sym typeface="Arial"/>
              </a:rPr>
              <a:t>1</a:t>
            </a:r>
            <a:br>
              <a:rPr b="0" i="0" lang="en-IN" sz="3600" u="none" cap="none" strike="noStrike">
                <a:solidFill>
                  <a:schemeClr val="lt1"/>
                </a:solidFill>
                <a:latin typeface="Arial"/>
                <a:ea typeface="Arial"/>
                <a:cs typeface="Arial"/>
                <a:sym typeface="Arial"/>
              </a:rPr>
            </a:br>
            <a:r>
              <a:rPr b="0" i="0" lang="en-IN" sz="3600" u="none" cap="none" strike="noStrike">
                <a:solidFill>
                  <a:schemeClr val="lt1"/>
                </a:solidFill>
                <a:latin typeface="Arial"/>
                <a:ea typeface="Arial"/>
                <a:cs typeface="Arial"/>
                <a:sym typeface="Arial"/>
              </a:rPr>
              <a:t>Topic: Data Mining, its Properties and Tasks</a:t>
            </a:r>
            <a:endParaRPr b="0" i="0" sz="36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93" name="Google Shape;93;p1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IN"/>
              <a:t>Topics: </a:t>
            </a:r>
            <a:endParaRPr/>
          </a:p>
          <a:p>
            <a:pPr indent="0" lvl="0" marL="0" rtl="0" algn="l">
              <a:spcBef>
                <a:spcPts val="640"/>
              </a:spcBef>
              <a:spcAft>
                <a:spcPts val="0"/>
              </a:spcAft>
              <a:buClr>
                <a:schemeClr val="dk1"/>
              </a:buClr>
              <a:buSzPts val="3200"/>
              <a:buFont typeface="Arial"/>
              <a:buNone/>
            </a:pPr>
            <a:r>
              <a:rPr lang="en-IN"/>
              <a:t>- Data Mining Architecture</a:t>
            </a:r>
            <a:endParaRPr/>
          </a:p>
          <a:p>
            <a:pPr indent="0" lvl="0" marL="0" rtl="0" algn="l">
              <a:spcBef>
                <a:spcPts val="640"/>
              </a:spcBef>
              <a:spcAft>
                <a:spcPts val="0"/>
              </a:spcAft>
              <a:buClr>
                <a:schemeClr val="dk1"/>
              </a:buClr>
              <a:buSzPts val="3200"/>
              <a:buFont typeface="Arial"/>
              <a:buNone/>
            </a:pPr>
            <a:r>
              <a:rPr lang="en-IN"/>
              <a:t>- Data Mining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Mining Architecture</a:t>
            </a:r>
            <a:endParaRPr/>
          </a:p>
        </p:txBody>
      </p:sp>
      <p:pic>
        <p:nvPicPr>
          <p:cNvPr id="99" name="Google Shape;99;p15"/>
          <p:cNvPicPr preferRelativeResize="0"/>
          <p:nvPr>
            <p:ph idx="1" type="body"/>
          </p:nvPr>
        </p:nvPicPr>
        <p:blipFill rotWithShape="1">
          <a:blip r:embed="rId3">
            <a:alphaModFix/>
          </a:blip>
          <a:srcRect b="0" l="0" r="0" t="0"/>
          <a:stretch/>
        </p:blipFill>
        <p:spPr>
          <a:xfrm>
            <a:off x="3059430" y="1185545"/>
            <a:ext cx="6291580" cy="53492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Mining Architecture</a:t>
            </a:r>
            <a:endParaRPr/>
          </a:p>
        </p:txBody>
      </p:sp>
      <p:sp>
        <p:nvSpPr>
          <p:cNvPr id="105" name="Google Shape;105;p16"/>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lang="en-IN" sz="2400"/>
              <a:t>1. Knowledge Base:</a:t>
            </a:r>
            <a:endParaRPr sz="2400"/>
          </a:p>
          <a:p>
            <a:pPr indent="0" lvl="0" marL="0" rtl="0" algn="l">
              <a:spcBef>
                <a:spcPts val="480"/>
              </a:spcBef>
              <a:spcAft>
                <a:spcPts val="0"/>
              </a:spcAft>
              <a:buClr>
                <a:schemeClr val="dk1"/>
              </a:buClr>
              <a:buSzPts val="2400"/>
              <a:buFont typeface="Arial"/>
              <a:buNone/>
            </a:pPr>
            <a:r>
              <a:rPr lang="en-IN" sz="2400"/>
              <a:t>This is the domain knowledge that is used to guide the search orevaluate the</a:t>
            </a:r>
            <a:endParaRPr sz="2400"/>
          </a:p>
          <a:p>
            <a:pPr indent="0" lvl="0" marL="0" rtl="0" algn="l">
              <a:spcBef>
                <a:spcPts val="480"/>
              </a:spcBef>
              <a:spcAft>
                <a:spcPts val="0"/>
              </a:spcAft>
              <a:buClr>
                <a:schemeClr val="dk1"/>
              </a:buClr>
              <a:buSzPts val="2400"/>
              <a:buFont typeface="Arial"/>
              <a:buNone/>
            </a:pPr>
            <a:r>
              <a:rPr lang="en-IN" sz="2400"/>
              <a:t>interestingness of resulting patterns. Such knowledge can include concepthierarchies, used to organize attributes or attribute values into different levels of abstraction.</a:t>
            </a:r>
            <a:endParaRPr sz="2400"/>
          </a:p>
          <a:p>
            <a:pPr indent="0" lvl="0" marL="0" rtl="0" algn="l">
              <a:spcBef>
                <a:spcPts val="480"/>
              </a:spcBef>
              <a:spcAft>
                <a:spcPts val="0"/>
              </a:spcAft>
              <a:buClr>
                <a:schemeClr val="dk1"/>
              </a:buClr>
              <a:buSzPts val="2400"/>
              <a:buFont typeface="Arial"/>
              <a:buNone/>
            </a:pPr>
            <a:r>
              <a:t/>
            </a:r>
            <a:endParaRPr sz="2400"/>
          </a:p>
          <a:p>
            <a:pPr indent="0" lvl="0" marL="0" rtl="0" algn="l">
              <a:spcBef>
                <a:spcPts val="480"/>
              </a:spcBef>
              <a:spcAft>
                <a:spcPts val="0"/>
              </a:spcAft>
              <a:buClr>
                <a:schemeClr val="dk1"/>
              </a:buClr>
              <a:buSzPts val="2400"/>
              <a:buFont typeface="Arial"/>
              <a:buNone/>
            </a:pPr>
            <a:r>
              <a:rPr lang="en-IN" sz="2400"/>
              <a:t>2. Data Mining Engine:</a:t>
            </a:r>
            <a:endParaRPr sz="2400"/>
          </a:p>
          <a:p>
            <a:pPr indent="0" lvl="0" marL="0" rtl="0" algn="l">
              <a:spcBef>
                <a:spcPts val="480"/>
              </a:spcBef>
              <a:spcAft>
                <a:spcPts val="0"/>
              </a:spcAft>
              <a:buClr>
                <a:schemeClr val="dk1"/>
              </a:buClr>
              <a:buSzPts val="2400"/>
              <a:buFont typeface="Arial"/>
              <a:buNone/>
            </a:pPr>
            <a:r>
              <a:rPr lang="en-IN" sz="2400"/>
              <a:t>This is essential to the data mining systemand ideally consists ofa set of functional modules for tasks such as characterization, association and correlation analysis, classification, prediction, cluster analysis, outlier analysis, and evolutionanalysis.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Mining Architecture</a:t>
            </a:r>
            <a:endParaRPr/>
          </a:p>
        </p:txBody>
      </p:sp>
      <p:sp>
        <p:nvSpPr>
          <p:cNvPr id="111" name="Google Shape;111;p17"/>
          <p:cNvSpPr txBox="1"/>
          <p:nvPr>
            <p:ph idx="1" type="body"/>
          </p:nvPr>
        </p:nvSpPr>
        <p:spPr>
          <a:xfrm>
            <a:off x="609600" y="1174750"/>
            <a:ext cx="10972800" cy="544957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rPr lang="en-IN" sz="2800"/>
              <a:t>3. Pattern Evaluation:</a:t>
            </a:r>
            <a:endParaRPr sz="2800"/>
          </a:p>
          <a:p>
            <a:pPr indent="0" lvl="0" marL="0" rtl="0" algn="l">
              <a:spcBef>
                <a:spcPts val="560"/>
              </a:spcBef>
              <a:spcAft>
                <a:spcPts val="0"/>
              </a:spcAft>
              <a:buClr>
                <a:schemeClr val="dk1"/>
              </a:buClr>
              <a:buSzPts val="2800"/>
              <a:buFont typeface="Arial"/>
              <a:buNone/>
            </a:pPr>
            <a:r>
              <a:rPr lang="en-IN" sz="2800"/>
              <a:t>This component typically employs interestingness measures interacts with the data mining modules so as to focus thesearch toward interesting patterns. It may use interestingness thresholds to filterout discovered patterns. </a:t>
            </a:r>
            <a:endParaRPr sz="2800"/>
          </a:p>
          <a:p>
            <a:pPr indent="0" lvl="0" marL="0" rtl="0" algn="l">
              <a:spcBef>
                <a:spcPts val="560"/>
              </a:spcBef>
              <a:spcAft>
                <a:spcPts val="0"/>
              </a:spcAft>
              <a:buClr>
                <a:schemeClr val="dk1"/>
              </a:buClr>
              <a:buSzPts val="2800"/>
              <a:buFont typeface="Arial"/>
              <a:buNone/>
            </a:pPr>
            <a:r>
              <a:t/>
            </a:r>
            <a:endParaRPr sz="2800"/>
          </a:p>
          <a:p>
            <a:pPr indent="0" lvl="0" marL="0" rtl="0" algn="l">
              <a:spcBef>
                <a:spcPts val="560"/>
              </a:spcBef>
              <a:spcAft>
                <a:spcPts val="0"/>
              </a:spcAft>
              <a:buClr>
                <a:schemeClr val="dk1"/>
              </a:buClr>
              <a:buSzPts val="2800"/>
              <a:buFont typeface="Arial"/>
              <a:buNone/>
            </a:pPr>
            <a:r>
              <a:rPr lang="en-IN" sz="2800"/>
              <a:t>4. User Interface:</a:t>
            </a:r>
            <a:endParaRPr sz="2800"/>
          </a:p>
          <a:p>
            <a:pPr indent="0" lvl="0" marL="0" rtl="0" algn="l">
              <a:spcBef>
                <a:spcPts val="560"/>
              </a:spcBef>
              <a:spcAft>
                <a:spcPts val="0"/>
              </a:spcAft>
              <a:buClr>
                <a:schemeClr val="dk1"/>
              </a:buClr>
              <a:buSzPts val="2800"/>
              <a:buFont typeface="Arial"/>
              <a:buNone/>
            </a:pPr>
            <a:r>
              <a:rPr lang="en-IN" sz="2800"/>
              <a:t>This componentallows the user to browse database and data warehouse schemas or data structures,evaluate mined patterns, and visualize the patterns in different forms.</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Mining Architecture</a:t>
            </a:r>
            <a:endParaRPr/>
          </a:p>
        </p:txBody>
      </p:sp>
      <p:sp>
        <p:nvSpPr>
          <p:cNvPr id="117" name="Google Shape;117;p18"/>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IN"/>
              <a:t>Other modules are:</a:t>
            </a:r>
            <a:endParaRPr/>
          </a:p>
          <a:p>
            <a:pPr indent="-342900" lvl="0" marL="342900" rtl="0" algn="l">
              <a:spcBef>
                <a:spcPts val="640"/>
              </a:spcBef>
              <a:spcAft>
                <a:spcPts val="0"/>
              </a:spcAft>
              <a:buClr>
                <a:schemeClr val="dk1"/>
              </a:buClr>
              <a:buSzPts val="3200"/>
              <a:buFont typeface="Arial"/>
              <a:buChar char="•"/>
            </a:pPr>
            <a:r>
              <a:rPr lang="en-IN"/>
              <a:t>Data Cleaning- filtering the data from the warehouse, www and other repositories.</a:t>
            </a:r>
            <a:endParaRPr/>
          </a:p>
          <a:p>
            <a:pPr indent="-342900" lvl="0" marL="342900" rtl="0" algn="l">
              <a:spcBef>
                <a:spcPts val="640"/>
              </a:spcBef>
              <a:spcAft>
                <a:spcPts val="0"/>
              </a:spcAft>
              <a:buClr>
                <a:schemeClr val="dk1"/>
              </a:buClr>
              <a:buSzPts val="3200"/>
              <a:buFont typeface="Arial"/>
              <a:buChar char="•"/>
            </a:pPr>
            <a:r>
              <a:rPr lang="en-IN"/>
              <a:t>Data Integration- Merge all the various cleansed data.</a:t>
            </a:r>
            <a:endParaRPr/>
          </a:p>
          <a:p>
            <a:pPr indent="-342900" lvl="0" marL="342900" rtl="0" algn="l">
              <a:spcBef>
                <a:spcPts val="640"/>
              </a:spcBef>
              <a:spcAft>
                <a:spcPts val="0"/>
              </a:spcAft>
              <a:buClr>
                <a:schemeClr val="dk1"/>
              </a:buClr>
              <a:buSzPts val="3200"/>
              <a:buFont typeface="Arial"/>
              <a:buChar char="•"/>
            </a:pPr>
            <a:r>
              <a:rPr lang="en-IN"/>
              <a:t>Data Selection- Select the required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Mining Process</a:t>
            </a:r>
            <a:endParaRPr/>
          </a:p>
        </p:txBody>
      </p:sp>
      <p:pic>
        <p:nvPicPr>
          <p:cNvPr id="123" name="Google Shape;123;p19"/>
          <p:cNvPicPr preferRelativeResize="0"/>
          <p:nvPr>
            <p:ph idx="1" type="body"/>
          </p:nvPr>
        </p:nvPicPr>
        <p:blipFill rotWithShape="1">
          <a:blip r:embed="rId3">
            <a:alphaModFix/>
          </a:blip>
          <a:srcRect b="0" l="0" r="0" t="0"/>
          <a:stretch/>
        </p:blipFill>
        <p:spPr>
          <a:xfrm>
            <a:off x="2002155" y="1733550"/>
            <a:ext cx="8187690" cy="39236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Data Mining Process</a:t>
            </a:r>
            <a:endParaRPr/>
          </a:p>
        </p:txBody>
      </p:sp>
      <p:sp>
        <p:nvSpPr>
          <p:cNvPr id="129" name="Google Shape;129;p20"/>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IN" sz="2400"/>
              <a:t>Data Cleaning - In this step the noise and inconsistent data is removed.</a:t>
            </a:r>
            <a:endParaRPr sz="2400"/>
          </a:p>
          <a:p>
            <a:pPr indent="-342900" lvl="0" marL="342900" rtl="0" algn="l">
              <a:spcBef>
                <a:spcPts val="480"/>
              </a:spcBef>
              <a:spcAft>
                <a:spcPts val="0"/>
              </a:spcAft>
              <a:buClr>
                <a:schemeClr val="dk1"/>
              </a:buClr>
              <a:buSzPts val="2400"/>
              <a:buFont typeface="Arial"/>
              <a:buChar char="•"/>
            </a:pPr>
            <a:r>
              <a:rPr lang="en-IN" sz="2400"/>
              <a:t>Data Integration - In this step multiple data sources are combined.</a:t>
            </a:r>
            <a:endParaRPr sz="2400"/>
          </a:p>
          <a:p>
            <a:pPr indent="-342900" lvl="0" marL="342900" rtl="0" algn="l">
              <a:spcBef>
                <a:spcPts val="480"/>
              </a:spcBef>
              <a:spcAft>
                <a:spcPts val="0"/>
              </a:spcAft>
              <a:buClr>
                <a:schemeClr val="dk1"/>
              </a:buClr>
              <a:buSzPts val="2400"/>
              <a:buFont typeface="Arial"/>
              <a:buChar char="•"/>
            </a:pPr>
            <a:r>
              <a:rPr lang="en-IN" sz="2400"/>
              <a:t>Data Selection - In this step relevant to the analysis task are retrieved from the database.</a:t>
            </a:r>
            <a:endParaRPr sz="2400"/>
          </a:p>
          <a:p>
            <a:pPr indent="-342900" lvl="0" marL="342900" rtl="0" algn="l">
              <a:spcBef>
                <a:spcPts val="480"/>
              </a:spcBef>
              <a:spcAft>
                <a:spcPts val="0"/>
              </a:spcAft>
              <a:buClr>
                <a:schemeClr val="dk1"/>
              </a:buClr>
              <a:buSzPts val="2400"/>
              <a:buFont typeface="Arial"/>
              <a:buChar char="•"/>
            </a:pPr>
            <a:r>
              <a:rPr lang="en-IN" sz="2400"/>
              <a:t>Data Transformation - In this step data are transformed or consolidated into forms appropriate for mining by performing summary or aggregation operations.</a:t>
            </a:r>
            <a:endParaRPr sz="2400"/>
          </a:p>
          <a:p>
            <a:pPr indent="-342900" lvl="0" marL="342900" rtl="0" algn="l">
              <a:spcBef>
                <a:spcPts val="480"/>
              </a:spcBef>
              <a:spcAft>
                <a:spcPts val="0"/>
              </a:spcAft>
              <a:buClr>
                <a:schemeClr val="dk1"/>
              </a:buClr>
              <a:buSzPts val="2400"/>
              <a:buFont typeface="Arial"/>
              <a:buChar char="•"/>
            </a:pPr>
            <a:r>
              <a:rPr lang="en-IN" sz="2400"/>
              <a:t>Data Mining - In this step intelligent methods are applied in order to extract data patterns.</a:t>
            </a:r>
            <a:endParaRPr sz="2400"/>
          </a:p>
          <a:p>
            <a:pPr indent="-342900" lvl="0" marL="342900" rtl="0" algn="l">
              <a:spcBef>
                <a:spcPts val="480"/>
              </a:spcBef>
              <a:spcAft>
                <a:spcPts val="0"/>
              </a:spcAft>
              <a:buClr>
                <a:schemeClr val="dk1"/>
              </a:buClr>
              <a:buSzPts val="2400"/>
              <a:buFont typeface="Arial"/>
              <a:buChar char="•"/>
            </a:pPr>
            <a:r>
              <a:rPr lang="en-IN" sz="2400"/>
              <a:t>Pattern Evaluation - In this step, data patterns are evaluated.</a:t>
            </a:r>
            <a:endParaRPr sz="2400"/>
          </a:p>
          <a:p>
            <a:pPr indent="-342900" lvl="0" marL="342900" rtl="0" algn="l">
              <a:spcBef>
                <a:spcPts val="480"/>
              </a:spcBef>
              <a:spcAft>
                <a:spcPts val="0"/>
              </a:spcAft>
              <a:buClr>
                <a:schemeClr val="dk1"/>
              </a:buClr>
              <a:buSzPts val="2400"/>
              <a:buFont typeface="Arial"/>
              <a:buChar char="•"/>
            </a:pPr>
            <a:r>
              <a:rPr lang="en-IN" sz="2400"/>
              <a:t>Knowledge Presentation - In this step,knowledge is represented.</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